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  <p:sldMasterId id="2147483797" r:id="rId2"/>
  </p:sldMasterIdLst>
  <p:notesMasterIdLst>
    <p:notesMasterId r:id="rId16"/>
  </p:notesMasterIdLst>
  <p:sldIdLst>
    <p:sldId id="274" r:id="rId3"/>
    <p:sldId id="286" r:id="rId4"/>
    <p:sldId id="275" r:id="rId5"/>
    <p:sldId id="276" r:id="rId6"/>
    <p:sldId id="278" r:id="rId7"/>
    <p:sldId id="279" r:id="rId8"/>
    <p:sldId id="280" r:id="rId9"/>
    <p:sldId id="281" r:id="rId10"/>
    <p:sldId id="282" r:id="rId11"/>
    <p:sldId id="273" r:id="rId12"/>
    <p:sldId id="283" r:id="rId13"/>
    <p:sldId id="284" r:id="rId14"/>
    <p:sldId id="285" r:id="rId15"/>
  </p:sldIdLst>
  <p:sldSz cx="12192000" cy="6858000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" y="-21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 alt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endParaRPr lang="ru-RU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2B56AC65-D17F-46AC-A78A-490A15DBA49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43821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58FB3-FFB8-44B7-8AEA-66FFAB57361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89872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86DDB-447C-4CE1-A2CB-06BDB34B391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23117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2669D-D7C0-4AA1-9BF3-1480E0DBD24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98254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6538" y="2405063"/>
            <a:ext cx="7764462" cy="1644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7205663" y="6042025"/>
            <a:ext cx="909637" cy="363538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/>
              <a:t>14.1.21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8589963" y="6042025"/>
            <a:ext cx="681037" cy="363538"/>
          </a:xfrm>
        </p:spPr>
        <p:txBody>
          <a:bodyPr/>
          <a:lstStyle>
            <a:lvl1pPr>
              <a:defRPr/>
            </a:lvl1pPr>
          </a:lstStyle>
          <a:p>
            <a:fld id="{3C970187-FE1C-43BC-BFBC-25BDB65254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03002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2872-ABC5-4E2C-8549-836DF4723D7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9803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6ACB-D060-4605-ABFE-E0086607FB9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2971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BBF9-9FFC-4EF5-8AFD-9ED4CCD4922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75370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04FCD-088E-4079-8A75-704F6ED0AD3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63692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31EBC-0F60-481A-BB0D-56563E56B79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35304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099C2-AD61-4D3D-801A-3AA7FB5F52B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79204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F5F80-158C-44BE-B7E0-46F7C1B7A30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64307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EB0B3-D602-4EFA-97C1-E5D1D5A6164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38227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00AFD-21D9-4A30-9679-58978DA4F9D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3380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64A4E-11FA-4F1F-8030-2AD5428D2A0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39224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7E08E-04AA-4A46-B73D-A4E80464F56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4074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5ED03-4BD2-4D92-811B-C2EECF2F2C2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40562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195E-FAB4-4E37-978F-14739742C25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08466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5F88E-18F7-4C5F-84C7-42CD077A81C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94646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3BFEB-11C7-45A7-ADF6-9C3DED31C39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009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13810-9E1F-4D7E-8FFC-215355D35CB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20095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25795-AC6E-472B-89DB-8465416AE3F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50515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D99B2-FF13-44E1-A698-8FC218094B7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88818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5C702-74D5-4FB0-8131-236DDDFDF36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4935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EE23B-1663-4A63-ADC1-DD1F8E5FA88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5468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altLang="ru-RU" smtClean="0"/>
              <a:t>14.1.21</a:t>
            </a: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EE23B-1663-4A63-ADC1-DD1F8E5FA88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85534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63952" y="2204863"/>
            <a:ext cx="5976664" cy="3024337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«Ребенок в кризисной ситуации». Алгоритмы и способы реагирования в кризисных ситуациях и документирование проведенной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профилактической работы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51384" y="1"/>
            <a:ext cx="11089232" cy="1316994"/>
          </a:xfrm>
          <a:prstGeom prst="rect">
            <a:avLst/>
          </a:prstGeom>
          <a:solidFill>
            <a:srgbClr val="D58C2E">
              <a:lumMod val="20000"/>
              <a:lumOff val="80000"/>
            </a:srgb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Государственное бюджетное учреждение 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Центр психолого-педагогической, медицинской и социальной помощи Пушкинского района Санкт-Петербурга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323431" y="2261971"/>
            <a:ext cx="2340521" cy="1049801"/>
            <a:chOff x="115227" y="0"/>
            <a:chExt cx="2340521" cy="104980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15227" y="0"/>
              <a:ext cx="2340521" cy="1049801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10" name="Скругленный прямоугольник 4"/>
            <p:cNvSpPr/>
            <p:nvPr/>
          </p:nvSpPr>
          <p:spPr>
            <a:xfrm>
              <a:off x="166474" y="51247"/>
              <a:ext cx="2238027" cy="94730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marL="0" marR="0" lvl="0" indent="0" algn="ctr" defTabSz="1155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sng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Семинар по теме</a:t>
              </a:r>
              <a:r>
                <a:rPr kumimoji="0" lang="ru-RU" sz="2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:</a:t>
              </a:r>
              <a:endPara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71947" y="3717031"/>
            <a:ext cx="4143848" cy="1754326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Семинар 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ведут</a:t>
            </a: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:</a:t>
            </a:r>
          </a:p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 altLang="ru-RU" kern="0" dirty="0">
                <a:solidFill>
                  <a:srgbClr val="002060"/>
                </a:solidFill>
                <a:latin typeface="Calibri" panose="020F0502020204030204"/>
              </a:rPr>
              <a:t>Ульянова Ирина Анатольевна,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Кискаев </a:t>
            </a: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Ислам </a:t>
            </a:r>
            <a:r>
              <a:rPr kumimoji="0" lang="ru-RU" alt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Арсланович,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kern="0" dirty="0" err="1" smtClean="0">
                <a:solidFill>
                  <a:srgbClr val="002060"/>
                </a:solidFill>
                <a:latin typeface="Calibri" panose="020F0502020204030204"/>
                <a:ea typeface="+mn-ea"/>
              </a:rPr>
              <a:t>Корочкина</a:t>
            </a:r>
            <a:r>
              <a:rPr lang="ru-RU" altLang="ru-RU" kern="0" dirty="0" smtClean="0">
                <a:solidFill>
                  <a:srgbClr val="002060"/>
                </a:solidFill>
                <a:latin typeface="Calibri" panose="020F0502020204030204"/>
                <a:ea typeface="+mn-ea"/>
              </a:rPr>
              <a:t> Ольга Владимировна,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kern="0" dirty="0" smtClean="0">
                <a:solidFill>
                  <a:srgbClr val="002060"/>
                </a:solidFill>
                <a:latin typeface="Calibri" panose="020F0502020204030204"/>
                <a:ea typeface="+mn-ea"/>
              </a:rPr>
              <a:t>Ходорович Марина Васильевна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8406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1424" y="34766"/>
            <a:ext cx="10943268" cy="7559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3080" y="622247"/>
            <a:ext cx="10153128" cy="12945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эффективный способ взаимодействия специалистов школы в профилактической работе 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создание постоянно действующей партнерской группы из: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3080" y="1957561"/>
            <a:ext cx="5829300" cy="3096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19784" y="1969365"/>
            <a:ext cx="4334908" cy="209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педагога;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едагога – психолога;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одителя.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4576" y="5620738"/>
            <a:ext cx="7056784" cy="10082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 ВАМ  ТАКОЙ  ВАРИАНТ? ПОТРЕНИРУЕМСЯ?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8128" y="4117985"/>
            <a:ext cx="4392488" cy="274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9454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7000"/>
              </a:schemeClr>
            </a:gs>
            <a:gs pos="31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16632"/>
            <a:ext cx="10946432" cy="1080119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группе 1.</a:t>
            </a:r>
            <a:b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Корочкина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63352" y="1340768"/>
            <a:ext cx="11665296" cy="5184576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группы 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семье обучающегося авторитарная система воспитания. 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наказывает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своего сына, обучающегося 7 класса, если он снижает успеваемость в школе, или задерживается после уроков с друзьями.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признаки поведения обучающегося заметит классный руководитель класса и к кому он должен обратиться?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действия должен совершить классный руководитель в данной ситуации?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 алгоритм совместных действий социального педагога и классного руководителя в данной ситуации?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документировать работу по разрешению ситуации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используйте предложенные методические рекомендации.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5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группе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– Кискаев И.А.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360" y="1825624"/>
            <a:ext cx="11665296" cy="4771727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r>
              <a:rPr lang="ru-RU" dirty="0"/>
              <a:t>Родитель обратилась заявлением к директору школы, в котором заявила, что «</a:t>
            </a:r>
            <a:r>
              <a:rPr lang="ru-RU" i="1" dirty="0"/>
              <a:t>Учитель предвзято относится к моему ребенку». Директор поручила разобраться в ситуации социальному педагогу - медиатору школы и постараться разрешить конфликтную ситуацию.</a:t>
            </a:r>
            <a:endParaRPr lang="ru-RU" dirty="0"/>
          </a:p>
          <a:p>
            <a:r>
              <a:rPr lang="ru-RU" i="1" dirty="0"/>
              <a:t>Вопросы:</a:t>
            </a:r>
            <a:endParaRPr lang="ru-RU" dirty="0"/>
          </a:p>
          <a:p>
            <a:pPr lvl="0" fontAlgn="base"/>
            <a:r>
              <a:rPr lang="ru-RU" dirty="0"/>
              <a:t>Каковы признаки проявления предвзятого отношения к ученику со стороны учителя (учительского буллинга)? </a:t>
            </a:r>
          </a:p>
          <a:p>
            <a:pPr lvl="0" fontAlgn="base"/>
            <a:r>
              <a:rPr lang="ru-RU" dirty="0"/>
              <a:t>Выявите причины придирок к обучающемуся со стороны учителя и способы воздействия педагога на него.</a:t>
            </a:r>
          </a:p>
          <a:p>
            <a:pPr lvl="0" fontAlgn="base"/>
            <a:r>
              <a:rPr lang="ru-RU" dirty="0"/>
              <a:t>Какие действия должен предпринять социальный педагог, который в школе является по совместительству медиатором и как задокументировать проведенную работу?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7844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000656" cy="112474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группе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группы: Ульянова И.А., Ходорович М.В.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344" y="1340768"/>
            <a:ext cx="11809312" cy="5373811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Классный руководитель заметил у обучающегося 8 класса признаки суицидального поведения. Какие действия должны предпринять специалисты школы, чтобы купировать формирующийся суицид</a:t>
            </a:r>
            <a:r>
              <a:rPr lang="ru-RU" i="1" dirty="0"/>
              <a:t>?</a:t>
            </a:r>
            <a:endParaRPr lang="ru-RU" sz="2400" dirty="0"/>
          </a:p>
          <a:p>
            <a:pPr marL="0" indent="0">
              <a:buNone/>
            </a:pPr>
            <a:r>
              <a:rPr lang="ru-RU" i="1" u="sng" dirty="0"/>
              <a:t>Вопросы</a:t>
            </a:r>
            <a:r>
              <a:rPr lang="ru-RU" i="1" dirty="0"/>
              <a:t>:</a:t>
            </a:r>
            <a:endParaRPr lang="ru-RU" sz="2400" dirty="0"/>
          </a:p>
          <a:p>
            <a:pPr lvl="1"/>
            <a:r>
              <a:rPr lang="ru-RU" sz="2800" i="1" dirty="0"/>
              <a:t>Каков признак (или признаки), которые заметил классный руководитель в поведении обучающегося класса и к кому он должен обратиться?</a:t>
            </a:r>
            <a:endParaRPr lang="ru-RU" sz="2800" dirty="0"/>
          </a:p>
          <a:p>
            <a:pPr lvl="1"/>
            <a:r>
              <a:rPr lang="ru-RU" sz="2800" i="1" dirty="0"/>
              <a:t>Каков алгоритм совместной работы классного руководителя, социального педагога, педагога – психолога школы для разрешения данной кризисной ситуации и как задокументировать проведенную работу?</a:t>
            </a:r>
            <a:endParaRPr lang="ru-RU" sz="2800" dirty="0"/>
          </a:p>
          <a:p>
            <a:pPr lvl="1"/>
            <a:r>
              <a:rPr lang="ru-RU" sz="2800" i="1" dirty="0"/>
              <a:t>При каких результатах проведенная работа по купированию суицидальных намерений подростка считается эффективной?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30697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033664" cy="68761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занятия: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1) Развитие знаний по алгоритмам реагирования на проявления асоциального поведения обучающихся, с использованием кейс - технологии;</a:t>
            </a:r>
          </a:p>
          <a:p>
            <a:pPr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2) Закрепление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умений молодых специалистов при работе с документацией социального педагога в ОУ.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altLang="ru-RU" smtClean="0"/>
              <a:t>14.1.21</a:t>
            </a:r>
            <a:endParaRPr lang="ru-RU" alt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7968" y="116632"/>
            <a:ext cx="6264696" cy="79208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Тематика семинара:</a:t>
            </a:r>
            <a:br>
              <a:rPr lang="ru-RU" sz="32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3432" y="1556792"/>
            <a:ext cx="10369152" cy="523207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514350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«Ребенок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кризисной ситуации»: понятие, причины,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последствия.</a:t>
            </a:r>
            <a:endParaRPr lang="ru-RU" sz="26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Партнёрские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отношения в триаде: классный руководитель + социальный педагог + педагог – психолог) как эффективная основа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коррекционной профилактической работы и документирование данной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Алгоритмы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реагирования на наблюдаемые признаки кризисной ситуации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ребенка.</a:t>
            </a:r>
            <a:endParaRPr lang="ru-RU" sz="2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Документирование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проведенной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коррекционной профилактической работы и межведомственное взаимодействие.</a:t>
            </a:r>
            <a:endParaRPr lang="ru-RU" sz="2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533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5629"/>
            <a:ext cx="10515600" cy="936104"/>
          </a:xfrm>
        </p:spPr>
        <p:txBody>
          <a:bodyPr/>
          <a:lstStyle/>
          <a:p>
            <a:pPr algn="ctr"/>
            <a:r>
              <a:rPr lang="ru-RU" b="1" dirty="0" smtClean="0"/>
              <a:t>«</a:t>
            </a:r>
            <a:r>
              <a:rPr lang="ru-RU" b="1" u="sng" dirty="0" smtClean="0"/>
              <a:t>Ребенок в кризисной ситуации»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352" y="941733"/>
            <a:ext cx="8640960" cy="59162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t">
              <a:buNone/>
            </a:pPr>
            <a:r>
              <a:rPr lang="ru-RU" sz="3600" b="1" u="sng" dirty="0"/>
              <a:t>Кризисные ситуации: понятие, причины, последствия.</a:t>
            </a:r>
            <a:endParaRPr lang="ru-RU" sz="3600" dirty="0"/>
          </a:p>
          <a:p>
            <a:pPr marL="0" indent="0" fontAlgn="t">
              <a:buNone/>
            </a:pPr>
            <a:r>
              <a:rPr lang="ru-RU" sz="3600" b="1" dirty="0"/>
              <a:t>Кризисные ситуации – это </a:t>
            </a:r>
            <a:r>
              <a:rPr lang="ru-RU" sz="3600" dirty="0"/>
              <a:t>ситуации, когда ребенок сталкивается с препятствием в реализации важных жизненных целей и не может справиться с этой ситуацией с помощью привычных способов.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ним относят: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СТРЕСС, ФРУСТРАЦИЮ, КОНФЛИКТ, КРИЗИС И ДЕПРИВАЦИЮ.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40516" y="836712"/>
            <a:ext cx="2432148" cy="27363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4293096"/>
            <a:ext cx="304800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4240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5629"/>
            <a:ext cx="10515600" cy="936104"/>
          </a:xfrm>
        </p:spPr>
        <p:txBody>
          <a:bodyPr/>
          <a:lstStyle/>
          <a:p>
            <a:pPr algn="ctr"/>
            <a:r>
              <a:rPr lang="ru-RU" b="1" dirty="0" smtClean="0"/>
              <a:t>«</a:t>
            </a:r>
            <a:r>
              <a:rPr lang="ru-RU" b="1" u="sng" dirty="0" smtClean="0"/>
              <a:t>Ребенок в кризисной ситуации»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352" y="941733"/>
            <a:ext cx="8640960" cy="59162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t">
              <a:buNone/>
            </a:pPr>
            <a:r>
              <a:rPr lang="ru-RU" sz="3600" b="1" u="sng" dirty="0" smtClean="0"/>
              <a:t>Кризисные ситуации: понятие, причины, последствия.</a:t>
            </a:r>
          </a:p>
          <a:p>
            <a:pPr fontAlgn="t"/>
            <a:r>
              <a:rPr lang="ru-RU" sz="3600" b="1" dirty="0"/>
              <a:t>«Ребенок в кризисной ситуации»: </a:t>
            </a:r>
            <a:r>
              <a:rPr lang="ru-RU" sz="3600" dirty="0"/>
              <a:t>любая ситуация, субъективно переживаемая ребёнком как обидная, оскорбительная, несправедливая, глубоко ранящая его.</a:t>
            </a:r>
          </a:p>
          <a:p>
            <a:r>
              <a:rPr lang="ru-RU" sz="3600" dirty="0"/>
              <a:t>Нужно учесть, что объективная </a:t>
            </a:r>
            <a:r>
              <a:rPr lang="ru-RU" sz="3600" i="1" dirty="0"/>
              <a:t>оценка ситуации взрослым может сильно отличаться от мнения ребёнка</a:t>
            </a:r>
            <a:endParaRPr lang="ru-RU" sz="36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60296" y="2564904"/>
            <a:ext cx="343170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8478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5629"/>
            <a:ext cx="10515600" cy="936104"/>
          </a:xfrm>
        </p:spPr>
        <p:txBody>
          <a:bodyPr/>
          <a:lstStyle/>
          <a:p>
            <a:pPr algn="ctr"/>
            <a:r>
              <a:rPr lang="ru-RU" b="1" dirty="0" smtClean="0"/>
              <a:t>«</a:t>
            </a:r>
            <a:r>
              <a:rPr lang="ru-RU" b="1" u="sng" dirty="0" smtClean="0"/>
              <a:t>Ребенок в кризисной ситуации»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41733"/>
            <a:ext cx="12192000" cy="59162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u="sng" dirty="0" smtClean="0"/>
              <a:t>Кризисные ситуации: понятие, причины, последствия.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/>
              <a:t>Стресс.</a:t>
            </a:r>
            <a:endParaRPr lang="ru-RU" sz="2600" dirty="0"/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 smtClean="0"/>
              <a:t>1) </a:t>
            </a:r>
            <a:r>
              <a:rPr lang="ru-RU" sz="2600" b="1" dirty="0" err="1" smtClean="0"/>
              <a:t>Эустресс</a:t>
            </a:r>
            <a:r>
              <a:rPr lang="ru-RU" sz="2600" b="1" dirty="0" smtClean="0"/>
              <a:t> </a:t>
            </a:r>
            <a:r>
              <a:rPr lang="ru-RU" sz="2600" dirty="0"/>
              <a:t>- позитивный стресс, эмоциональное состояние, связанное с приятными, радостными событиями. Это любой стресс, который мобилизует человека преодолевать те или иные проблемы.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 smtClean="0"/>
              <a:t>2) </a:t>
            </a:r>
            <a:r>
              <a:rPr lang="ru-RU" sz="2600" b="1" dirty="0" err="1" smtClean="0"/>
              <a:t>Дистресс</a:t>
            </a:r>
            <a:r>
              <a:rPr lang="ru-RU" sz="2600" dirty="0" smtClean="0"/>
              <a:t> </a:t>
            </a:r>
            <a:r>
              <a:rPr lang="ru-RU" sz="2600" dirty="0"/>
              <a:t>— это вредное состояние для человека. Само слово переводится как «</a:t>
            </a:r>
            <a:r>
              <a:rPr lang="ru-RU" sz="2600" b="1" dirty="0"/>
              <a:t>несчастье</a:t>
            </a:r>
            <a:r>
              <a:rPr lang="ru-RU" sz="2600" dirty="0"/>
              <a:t>», «</a:t>
            </a:r>
            <a:r>
              <a:rPr lang="ru-RU" sz="2600" b="1" dirty="0"/>
              <a:t>истощение</a:t>
            </a:r>
            <a:r>
              <a:rPr lang="ru-RU" sz="2600" dirty="0"/>
              <a:t>». Именно он вызывает кризисную ситуацию, который переживается как горе, несчастье, истощение сил и сопровождается нарушением адаптации, контроля, препятствует </a:t>
            </a:r>
            <a:r>
              <a:rPr lang="ru-RU" sz="2600" dirty="0" err="1"/>
              <a:t>самоактуализации</a:t>
            </a:r>
            <a:r>
              <a:rPr lang="ru-RU" sz="2600" dirty="0"/>
              <a:t>.</a:t>
            </a:r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dirty="0"/>
              <a:t>Последствия при </a:t>
            </a:r>
            <a:r>
              <a:rPr lang="ru-RU" sz="2600" b="1" dirty="0" err="1"/>
              <a:t>дистрессе</a:t>
            </a:r>
            <a:r>
              <a:rPr lang="ru-RU" sz="2600" b="1" dirty="0"/>
              <a:t>:</a:t>
            </a:r>
            <a:endParaRPr lang="ru-RU" sz="2600" dirty="0"/>
          </a:p>
          <a:p>
            <a:pPr marL="0" lvl="0" fontAlgn="t">
              <a:lnSpc>
                <a:spcPct val="100000"/>
              </a:lnSpc>
              <a:spcBef>
                <a:spcPts val="0"/>
              </a:spcBef>
            </a:pPr>
            <a:r>
              <a:rPr lang="ru-RU" sz="2600" dirty="0"/>
              <a:t>Нарушения эмоциональной системы;</a:t>
            </a:r>
          </a:p>
          <a:p>
            <a:pPr marL="0" lvl="0" fontAlgn="t">
              <a:lnSpc>
                <a:spcPct val="100000"/>
              </a:lnSpc>
              <a:spcBef>
                <a:spcPts val="0"/>
              </a:spcBef>
            </a:pPr>
            <a:r>
              <a:rPr lang="ru-RU" sz="2600" dirty="0"/>
              <a:t>Мышечное напряжение;</a:t>
            </a:r>
          </a:p>
          <a:p>
            <a:pPr marL="0" lvl="0" fontAlgn="t">
              <a:lnSpc>
                <a:spcPct val="100000"/>
              </a:lnSpc>
              <a:spcBef>
                <a:spcPts val="0"/>
              </a:spcBef>
            </a:pPr>
            <a:r>
              <a:rPr lang="ru-RU" sz="2600" dirty="0"/>
              <a:t>Снижение познавательных процессов;</a:t>
            </a:r>
          </a:p>
          <a:p>
            <a:pPr marL="0" lvl="0" fontAlgn="t">
              <a:lnSpc>
                <a:spcPct val="100000"/>
              </a:lnSpc>
              <a:spcBef>
                <a:spcPts val="0"/>
              </a:spcBef>
            </a:pPr>
            <a:r>
              <a:rPr lang="ru-RU" sz="2600" dirty="0"/>
              <a:t>Изменения в </a:t>
            </a:r>
            <a:r>
              <a:rPr lang="ru-RU" sz="2600" dirty="0" smtClean="0"/>
              <a:t>поведении;</a:t>
            </a:r>
          </a:p>
          <a:p>
            <a:pPr marL="0" lvl="0" fontAlgn="t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Нарушения сердечно-сосудистой, эндокринной и дыхательной систем.</a:t>
            </a:r>
            <a:endParaRPr lang="ru-RU" sz="2600" dirty="0"/>
          </a:p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endParaRPr lang="ru-RU" sz="2600" b="1" u="sng" dirty="0" smtClean="0"/>
          </a:p>
        </p:txBody>
      </p:sp>
    </p:spTree>
    <p:extLst>
      <p:ext uri="{BB962C8B-B14F-4D97-AF65-F5344CB8AC3E}">
        <p14:creationId xmlns:p14="http://schemas.microsoft.com/office/powerpoint/2010/main" xmlns="" val="3513644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5629"/>
            <a:ext cx="10515600" cy="936104"/>
          </a:xfrm>
        </p:spPr>
        <p:txBody>
          <a:bodyPr/>
          <a:lstStyle/>
          <a:p>
            <a:pPr algn="ctr"/>
            <a:r>
              <a:rPr lang="ru-RU" b="1" dirty="0" smtClean="0"/>
              <a:t>«</a:t>
            </a:r>
            <a:r>
              <a:rPr lang="ru-RU" b="1" u="sng" dirty="0" smtClean="0"/>
              <a:t>Ребенок в кризисной ситуации»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1864" y="949307"/>
            <a:ext cx="7104112" cy="59162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u="sng" dirty="0" smtClean="0"/>
              <a:t>Кризисные ситуации: понятие, причины, последствия.</a:t>
            </a:r>
          </a:p>
          <a:p>
            <a:pPr marL="0" indent="0" fontAlgn="t">
              <a:buNone/>
            </a:pPr>
            <a:endParaRPr lang="ru-RU" sz="3200" b="1" dirty="0" smtClean="0"/>
          </a:p>
          <a:p>
            <a:pPr marL="0" indent="0" fontAlgn="t">
              <a:buNone/>
            </a:pPr>
            <a:r>
              <a:rPr lang="ru-RU" sz="3200" b="1" dirty="0" smtClean="0"/>
              <a:t>Фрустрация</a:t>
            </a:r>
            <a:r>
              <a:rPr lang="ru-RU" sz="2400" dirty="0" smtClean="0"/>
              <a:t> </a:t>
            </a:r>
            <a:r>
              <a:rPr lang="ru-RU" sz="2400" dirty="0"/>
              <a:t>– состояние краха и подавленности, вызванное переживанием неудачи.</a:t>
            </a:r>
          </a:p>
          <a:p>
            <a:r>
              <a:rPr lang="ru-RU" sz="2400" b="1" dirty="0"/>
              <a:t>Причина</a:t>
            </a:r>
            <a:r>
              <a:rPr lang="ru-RU" sz="2400" dirty="0"/>
              <a:t>: сильная </a:t>
            </a:r>
            <a:r>
              <a:rPr lang="ru-RU" sz="2400" dirty="0" err="1"/>
              <a:t>мотивированность</a:t>
            </a:r>
            <a:r>
              <a:rPr lang="ru-RU" sz="2400" dirty="0"/>
              <a:t> достичь цель (удовлетворить потребность) и преграды, которые препятствуют этому достижению</a:t>
            </a:r>
          </a:p>
          <a:p>
            <a:r>
              <a:rPr lang="ru-RU" sz="2400" b="1" dirty="0"/>
              <a:t>Последствия</a:t>
            </a:r>
            <a:r>
              <a:rPr lang="ru-RU" sz="2400" dirty="0"/>
              <a:t>: разочарование, раздражение, тревога, отчаяние. В результате - изменение поведения личности (двигательное возбуждение, апатия, агрессивное поведение, стереотипное поведение, регрессивное поведение.</a:t>
            </a:r>
            <a:endParaRPr lang="ru-RU" sz="2600" b="1" u="sng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1384" y="1628800"/>
            <a:ext cx="381642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1715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15933"/>
            <a:ext cx="10515600" cy="93610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b="1" dirty="0" smtClean="0"/>
              <a:t>«</a:t>
            </a:r>
            <a:r>
              <a:rPr lang="ru-RU" b="1" u="sng" dirty="0" smtClean="0"/>
              <a:t>Ребенок в кризисной ситуации»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52037"/>
            <a:ext cx="8616280" cy="59162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 b="1" u="sng" dirty="0" smtClean="0"/>
              <a:t>Кризисные ситуации: понятие, причины, последствия.</a:t>
            </a:r>
          </a:p>
          <a:p>
            <a:pPr marL="0" indent="0" fontAlgn="t">
              <a:buNone/>
            </a:pPr>
            <a:r>
              <a:rPr lang="ru-RU" sz="3200" b="1" u="sng" dirty="0" smtClean="0"/>
              <a:t>Конфликт</a:t>
            </a:r>
            <a:r>
              <a:rPr lang="ru-RU" sz="3200" u="sng" dirty="0" smtClean="0"/>
              <a:t> </a:t>
            </a:r>
            <a:r>
              <a:rPr lang="ru-RU" dirty="0"/>
              <a:t>– столкновение противоположно направленных целей, интересов, позиций.</a:t>
            </a:r>
          </a:p>
          <a:p>
            <a:pPr fontAlgn="t"/>
            <a:r>
              <a:rPr lang="ru-RU" b="1" dirty="0"/>
              <a:t>Причина</a:t>
            </a:r>
            <a:r>
              <a:rPr lang="ru-RU" dirty="0"/>
              <a:t>: столкновение чего-то с чем-то.</a:t>
            </a:r>
          </a:p>
          <a:p>
            <a:pPr fontAlgn="t"/>
            <a:r>
              <a:rPr lang="ru-RU" dirty="0"/>
              <a:t>Виды конфликтов:</a:t>
            </a:r>
          </a:p>
          <a:p>
            <a:pPr lvl="0" fontAlgn="t"/>
            <a:r>
              <a:rPr lang="ru-RU" dirty="0"/>
              <a:t>внутренние (между желанием и возможностью); </a:t>
            </a:r>
          </a:p>
          <a:p>
            <a:pPr lvl="0" fontAlgn="t"/>
            <a:r>
              <a:rPr lang="ru-RU" dirty="0"/>
              <a:t>внешние (с другими людьми, государством, социумом, компанией и др.).</a:t>
            </a:r>
          </a:p>
          <a:p>
            <a:r>
              <a:rPr lang="ru-RU" b="1" dirty="0"/>
              <a:t>Последствия</a:t>
            </a:r>
            <a:r>
              <a:rPr lang="ru-RU" dirty="0"/>
              <a:t>: </a:t>
            </a:r>
            <a:r>
              <a:rPr lang="ru-RU" dirty="0" err="1"/>
              <a:t>невротизм</a:t>
            </a:r>
            <a:r>
              <a:rPr lang="ru-RU" dirty="0"/>
              <a:t>, эмоциональное напряжение сторон (или хотя бы одной стороны), выплеск негативных чувств, выраженное	</a:t>
            </a:r>
            <a:r>
              <a:rPr lang="ru-RU" dirty="0" smtClean="0"/>
              <a:t>недовольство друг </a:t>
            </a:r>
            <a:r>
              <a:rPr lang="ru-RU" dirty="0"/>
              <a:t>другом.</a:t>
            </a:r>
            <a:endParaRPr lang="ru-RU" b="1" u="sng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17024" y="935660"/>
            <a:ext cx="3574976" cy="1917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71024" y="2892145"/>
            <a:ext cx="2466975" cy="1847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16280" y="4718245"/>
            <a:ext cx="3575720" cy="213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4330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67000"/>
              </a:schemeClr>
            </a:gs>
            <a:gs pos="31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15933"/>
            <a:ext cx="10515600" cy="93610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b="1" dirty="0" smtClean="0"/>
              <a:t>«</a:t>
            </a:r>
            <a:r>
              <a:rPr lang="ru-RU" b="1" u="sng" dirty="0" smtClean="0"/>
              <a:t>Ребенок в кризисной ситуации»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41733"/>
            <a:ext cx="12192000" cy="59162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algn="ctr" fontAlgn="t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КРИЗИСНЫЕ СОСТОЯНИЯ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fontAlgn="t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Психологическая травма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вред, нанесённый психическому здоровью ребенка в результате воздействия неблагоприятных факторов.</a:t>
            </a:r>
          </a:p>
          <a:p>
            <a:pPr marL="0" fontAlgn="t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Депривация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лишение из-за недостаточного удовлетворения какой-либо важной потребности.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Отрицательные последствия кризисных ситуаций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касающихся состояния самой личности и делающие ее уязвимой в жизни: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fontAlgn="base">
              <a:lnSpc>
                <a:spcPct val="100000"/>
              </a:lnSpc>
              <a:spcBef>
                <a:spcPts val="0"/>
              </a:spcBef>
              <a:buClr>
                <a:srgbClr val="002060"/>
              </a:buClr>
              <a:buSzPts val="1200"/>
              <a:buFont typeface="Times New Roman" panose="02020603050405020304" pitchFamily="18" charset="0"/>
              <a:buChar char="•"/>
            </a:pP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появление агрессии или, напротив, покорности в поведении подростка в качестве защитных реакций на </a:t>
            </a:r>
            <a:r>
              <a:rPr lang="ru-RU" sz="2400" u="none" strike="noStrike" dirty="0" err="1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внутриличностный</a:t>
            </a: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конфликт;</a:t>
            </a:r>
            <a:endParaRPr lang="ru-RU" sz="2400" u="none" strike="noStrike" dirty="0" smtClean="0"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fontAlgn="base">
              <a:lnSpc>
                <a:spcPct val="100000"/>
              </a:lnSpc>
              <a:spcBef>
                <a:spcPts val="0"/>
              </a:spcBef>
              <a:buClr>
                <a:srgbClr val="002060"/>
              </a:buClr>
              <a:buSzPts val="1200"/>
              <a:buFont typeface="Times New Roman" panose="02020603050405020304" pitchFamily="18" charset="0"/>
              <a:buChar char="•"/>
            </a:pP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появление неуверенности в своих силах, чувства неполноценности и никчемности;</a:t>
            </a:r>
            <a:endParaRPr lang="ru-RU" sz="2400" u="none" strike="noStrike" dirty="0" smtClean="0"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fontAlgn="base">
              <a:lnSpc>
                <a:spcPct val="100000"/>
              </a:lnSpc>
              <a:spcBef>
                <a:spcPts val="0"/>
              </a:spcBef>
              <a:buClr>
                <a:srgbClr val="002060"/>
              </a:buClr>
              <a:buSzPts val="1200"/>
              <a:buFont typeface="Times New Roman" panose="02020603050405020304" pitchFamily="18" charset="0"/>
              <a:buChar char="•"/>
            </a:pP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разрушение </a:t>
            </a:r>
            <a:r>
              <a:rPr lang="ru-RU" sz="2400" u="none" strike="noStrike" dirty="0" err="1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смыслообразующих</a:t>
            </a: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жизненных ценностей, и утрата самого смысла жизни;</a:t>
            </a:r>
            <a:endParaRPr lang="ru-RU" sz="2400" u="none" strike="noStrike" dirty="0" smtClean="0"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fontAlgn="base">
              <a:lnSpc>
                <a:spcPct val="100000"/>
              </a:lnSpc>
              <a:spcBef>
                <a:spcPts val="0"/>
              </a:spcBef>
              <a:buClr>
                <a:srgbClr val="002060"/>
              </a:buClr>
              <a:buSzPts val="1200"/>
              <a:buFont typeface="Times New Roman" panose="02020603050405020304" pitchFamily="18" charset="0"/>
              <a:buChar char="•"/>
            </a:pP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«ненормальное» поведение и неадекватная реакция на поведение других;</a:t>
            </a:r>
            <a:endParaRPr lang="ru-RU" sz="2400" u="none" strike="noStrike" dirty="0" smtClean="0"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fontAlgn="base">
              <a:lnSpc>
                <a:spcPct val="100000"/>
              </a:lnSpc>
              <a:spcBef>
                <a:spcPts val="0"/>
              </a:spcBef>
              <a:buClr>
                <a:srgbClr val="002060"/>
              </a:buClr>
              <a:buSzPts val="1200"/>
              <a:buFont typeface="Times New Roman" panose="02020603050405020304" pitchFamily="18" charset="0"/>
              <a:buChar char="•"/>
            </a:pP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неожиданные, нелогичные вопросы, а также ответы невпопад, приводящие собеседника в замешательство;</a:t>
            </a:r>
            <a:endParaRPr lang="ru-RU" sz="2400" u="none" strike="noStrike" dirty="0" smtClean="0"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fontAlgn="base">
              <a:lnSpc>
                <a:spcPct val="100000"/>
              </a:lnSpc>
              <a:spcBef>
                <a:spcPts val="0"/>
              </a:spcBef>
              <a:buClr>
                <a:srgbClr val="002060"/>
              </a:buClr>
              <a:buSzPts val="1200"/>
              <a:buFont typeface="Times New Roman" panose="02020603050405020304" pitchFamily="18" charset="0"/>
              <a:buChar char="•"/>
            </a:pPr>
            <a:r>
              <a:rPr lang="ru-RU" sz="2400" u="none" strike="noStrike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жесткий формализм – буквоедство, формальная вежливость, слежение за другими;</a:t>
            </a:r>
            <a:endParaRPr lang="ru-RU" sz="2400" u="none" strike="noStrike" dirty="0" smtClean="0">
              <a:effectLst/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поиск виноватых – обвинение других во всех грехах или, напротив, самобичевание.</a:t>
            </a:r>
            <a:endParaRPr lang="ru-RU" sz="2600" b="1" u="sng" dirty="0" smtClean="0"/>
          </a:p>
        </p:txBody>
      </p:sp>
    </p:spTree>
    <p:extLst>
      <p:ext uri="{BB962C8B-B14F-4D97-AF65-F5344CB8AC3E}">
        <p14:creationId xmlns:p14="http://schemas.microsoft.com/office/powerpoint/2010/main" xmlns="" val="328780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894</Words>
  <Application>Microsoft Office PowerPoint</Application>
  <PresentationFormat>Произвольный</PresentationFormat>
  <Paragraphs>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Office Theme</vt:lpstr>
      <vt:lpstr>Тема Office</vt:lpstr>
      <vt:lpstr>Понятие «Ребенок в кризисной ситуации». Алгоритмы и способы реагирования в кризисных ситуациях и документирование проведенной профилактической работы</vt:lpstr>
      <vt:lpstr>Цели занятия:</vt:lpstr>
      <vt:lpstr>  Тематика семинара:  </vt:lpstr>
      <vt:lpstr>«Ребенок в кризисной ситуации»</vt:lpstr>
      <vt:lpstr>«Ребенок в кризисной ситуации»</vt:lpstr>
      <vt:lpstr>«Ребенок в кризисной ситуации»</vt:lpstr>
      <vt:lpstr>«Ребенок в кризисной ситуации»</vt:lpstr>
      <vt:lpstr>«Ребенок в кризисной ситуации»</vt:lpstr>
      <vt:lpstr>«Ребенок в кризисной ситуации»</vt:lpstr>
      <vt:lpstr>Слайд 10</vt:lpstr>
      <vt:lpstr>Задание группе 1. Руководитель группы – Корочкина О.В.</vt:lpstr>
      <vt:lpstr>Задание группе 2. Руководитель группы – Кискаев И.А.</vt:lpstr>
      <vt:lpstr>Задание группе 3. Руководители группы: Ульянова И.А., Ходорович М.В.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«Алгоритм работы с кризисным случаем»    Архипов Михаил Игоревич, заместитель директора по УВР  ГБУ ДО ЦППМСП Невского района Санкт-Петербурга.  Санкт-Петербург  2021 г.</dc:title>
  <dc:creator>Компьюниум</dc:creator>
  <cp:lastModifiedBy>цппмсп</cp:lastModifiedBy>
  <cp:revision>53</cp:revision>
  <cp:lastPrinted>1601-01-01T00:00:00Z</cp:lastPrinted>
  <dcterms:created xsi:type="dcterms:W3CDTF">1601-01-01T00:00:00Z</dcterms:created>
  <dcterms:modified xsi:type="dcterms:W3CDTF">2024-11-28T07:22:03Z</dcterms:modified>
</cp:coreProperties>
</file>