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0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2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3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14.xml" ContentType="application/vnd.openxmlformats-officedocument.theme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15.xml" ContentType="application/vnd.openxmlformats-officedocument.theme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1" r:id="rId3"/>
    <p:sldMasterId id="2147483653" r:id="rId4"/>
    <p:sldMasterId id="2147483657" r:id="rId5"/>
    <p:sldMasterId id="2147483658" r:id="rId6"/>
    <p:sldMasterId id="2147483660" r:id="rId7"/>
    <p:sldMasterId id="2147483664" r:id="rId8"/>
    <p:sldMasterId id="2147483668" r:id="rId9"/>
    <p:sldMasterId id="2147483670" r:id="rId10"/>
    <p:sldMasterId id="2147483672" r:id="rId11"/>
    <p:sldMasterId id="2147483674" r:id="rId12"/>
    <p:sldMasterId id="2147483680" r:id="rId13"/>
    <p:sldMasterId id="2147483682" r:id="rId14"/>
    <p:sldMasterId id="2147483684" r:id="rId15"/>
    <p:sldMasterId id="2147483897" r:id="rId16"/>
  </p:sldMasterIdLst>
  <p:sldIdLst>
    <p:sldId id="330" r:id="rId17"/>
    <p:sldId id="346" r:id="rId18"/>
    <p:sldId id="256" r:id="rId19"/>
    <p:sldId id="261" r:id="rId20"/>
    <p:sldId id="329" r:id="rId21"/>
    <p:sldId id="347" r:id="rId22"/>
    <p:sldId id="263" r:id="rId23"/>
    <p:sldId id="264" r:id="rId24"/>
    <p:sldId id="266" r:id="rId25"/>
    <p:sldId id="268" r:id="rId26"/>
    <p:sldId id="270" r:id="rId27"/>
    <p:sldId id="272" r:id="rId28"/>
    <p:sldId id="262" r:id="rId29"/>
    <p:sldId id="271" r:id="rId30"/>
    <p:sldId id="275" r:id="rId31"/>
    <p:sldId id="276" r:id="rId32"/>
    <p:sldId id="277" r:id="rId33"/>
    <p:sldId id="278" r:id="rId34"/>
    <p:sldId id="280" r:id="rId35"/>
    <p:sldId id="281" r:id="rId36"/>
    <p:sldId id="344" r:id="rId37"/>
    <p:sldId id="345" r:id="rId38"/>
    <p:sldId id="304" r:id="rId39"/>
    <p:sldId id="305" r:id="rId40"/>
    <p:sldId id="284" r:id="rId41"/>
    <p:sldId id="285" r:id="rId42"/>
    <p:sldId id="286" r:id="rId43"/>
    <p:sldId id="289" r:id="rId44"/>
    <p:sldId id="292" r:id="rId45"/>
    <p:sldId id="293" r:id="rId46"/>
    <p:sldId id="294" r:id="rId47"/>
    <p:sldId id="299" r:id="rId48"/>
    <p:sldId id="300" r:id="rId49"/>
    <p:sldId id="301" r:id="rId50"/>
    <p:sldId id="302" r:id="rId51"/>
    <p:sldId id="303" r:id="rId52"/>
    <p:sldId id="314" r:id="rId53"/>
    <p:sldId id="327" r:id="rId54"/>
    <p:sldId id="331" r:id="rId55"/>
    <p:sldId id="332" r:id="rId56"/>
    <p:sldId id="333" r:id="rId57"/>
    <p:sldId id="334" r:id="rId58"/>
    <p:sldId id="322" r:id="rId59"/>
    <p:sldId id="326" r:id="rId6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5A2"/>
    <a:srgbClr val="CCCCFF"/>
    <a:srgbClr val="FFCC99"/>
    <a:srgbClr val="8E0000"/>
    <a:srgbClr val="0099FF"/>
    <a:srgbClr val="FDC893"/>
    <a:srgbClr val="FF0000"/>
    <a:srgbClr val="FF00FF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60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slide" Target="slides/slide31.xml"/><Relationship Id="rId50" Type="http://schemas.openxmlformats.org/officeDocument/2006/relationships/slide" Target="slides/slide34.xml"/><Relationship Id="rId55" Type="http://schemas.openxmlformats.org/officeDocument/2006/relationships/slide" Target="slides/slide39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3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3" Type="http://schemas.openxmlformats.org/officeDocument/2006/relationships/slide" Target="slides/slide37.xml"/><Relationship Id="rId58" Type="http://schemas.openxmlformats.org/officeDocument/2006/relationships/slide" Target="slides/slide42.xml"/><Relationship Id="rId5" Type="http://schemas.openxmlformats.org/officeDocument/2006/relationships/slideMaster" Target="slideMasters/slideMaster5.xml"/><Relationship Id="rId61" Type="http://schemas.openxmlformats.org/officeDocument/2006/relationships/presProps" Target="presProps.xml"/><Relationship Id="rId19" Type="http://schemas.openxmlformats.org/officeDocument/2006/relationships/slide" Target="slides/slide3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slide" Target="slides/slide32.xml"/><Relationship Id="rId56" Type="http://schemas.openxmlformats.org/officeDocument/2006/relationships/slide" Target="slides/slide40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slide" Target="slides/slide30.xml"/><Relationship Id="rId59" Type="http://schemas.openxmlformats.org/officeDocument/2006/relationships/slide" Target="slides/slide43.xml"/><Relationship Id="rId20" Type="http://schemas.openxmlformats.org/officeDocument/2006/relationships/slide" Target="slides/slide4.xml"/><Relationship Id="rId41" Type="http://schemas.openxmlformats.org/officeDocument/2006/relationships/slide" Target="slides/slide25.xml"/><Relationship Id="rId54" Type="http://schemas.openxmlformats.org/officeDocument/2006/relationships/slide" Target="slides/slide38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slide" Target="slides/slide33.xml"/><Relationship Id="rId57" Type="http://schemas.openxmlformats.org/officeDocument/2006/relationships/slide" Target="slides/slide4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52" Type="http://schemas.openxmlformats.org/officeDocument/2006/relationships/slide" Target="slides/slide36.xml"/><Relationship Id="rId60" Type="http://schemas.openxmlformats.org/officeDocument/2006/relationships/slide" Target="slides/slide4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FC8491-FBF0-400D-9412-35EAFE0E6E2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288CAC-2D60-49C8-9F81-7C302A61ADB1}">
      <dgm:prSet/>
      <dgm:spPr/>
      <dgm:t>
        <a:bodyPr/>
        <a:lstStyle/>
        <a:p>
          <a:pPr rtl="0"/>
          <a:r>
            <a:rPr lang="ru-RU" b="1" u="sng"/>
            <a:t>Семинар по теме</a:t>
          </a:r>
          <a:r>
            <a:rPr lang="ru-RU" b="1"/>
            <a:t>:</a:t>
          </a:r>
          <a:endParaRPr lang="ru-RU"/>
        </a:p>
      </dgm:t>
    </dgm:pt>
    <dgm:pt modelId="{62C9C137-666F-4082-9537-4C2C42572596}" type="parTrans" cxnId="{4E30DC2A-EB6F-4AD5-9FCB-5D2F2112B487}">
      <dgm:prSet/>
      <dgm:spPr/>
      <dgm:t>
        <a:bodyPr/>
        <a:lstStyle/>
        <a:p>
          <a:endParaRPr lang="ru-RU"/>
        </a:p>
      </dgm:t>
    </dgm:pt>
    <dgm:pt modelId="{7C1B8787-7DC1-4B4C-B90D-B71FE0B6B0B6}" type="sibTrans" cxnId="{4E30DC2A-EB6F-4AD5-9FCB-5D2F2112B487}">
      <dgm:prSet/>
      <dgm:spPr/>
      <dgm:t>
        <a:bodyPr/>
        <a:lstStyle/>
        <a:p>
          <a:endParaRPr lang="ru-RU"/>
        </a:p>
      </dgm:t>
    </dgm:pt>
    <dgm:pt modelId="{EA393A0A-E3B2-4E5D-9389-B7321AD65B2D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ru-RU" sz="3200" b="1" dirty="0"/>
            <a:t>«</a:t>
          </a:r>
          <a:r>
            <a:rPr lang="ru-RU" sz="3200" b="1" i="1" dirty="0"/>
            <a:t>Особенности индивидуального консультирования подростков социальным педагогом</a:t>
          </a:r>
          <a:r>
            <a:rPr lang="ru-RU" sz="3200" b="1" dirty="0"/>
            <a:t>"</a:t>
          </a:r>
          <a:endParaRPr lang="ru-RU" sz="3200" dirty="0"/>
        </a:p>
      </dgm:t>
    </dgm:pt>
    <dgm:pt modelId="{A733874D-FFC8-491D-8488-ED09E55B9423}" type="parTrans" cxnId="{0D8B5A40-4FE9-4F7F-A385-64361EAE05D3}">
      <dgm:prSet/>
      <dgm:spPr/>
      <dgm:t>
        <a:bodyPr/>
        <a:lstStyle/>
        <a:p>
          <a:endParaRPr lang="ru-RU"/>
        </a:p>
      </dgm:t>
    </dgm:pt>
    <dgm:pt modelId="{C8818987-F940-4877-860D-BCAE1C3356C9}" type="sibTrans" cxnId="{0D8B5A40-4FE9-4F7F-A385-64361EAE05D3}">
      <dgm:prSet/>
      <dgm:spPr/>
      <dgm:t>
        <a:bodyPr/>
        <a:lstStyle/>
        <a:p>
          <a:endParaRPr lang="ru-RU"/>
        </a:p>
      </dgm:t>
    </dgm:pt>
    <dgm:pt modelId="{9AED8B1F-8EF4-4A33-9E0F-DA72C737BFB5}" type="pres">
      <dgm:prSet presAssocID="{24FC8491-FBF0-400D-9412-35EAFE0E6E2E}" presName="CompostProcess" presStyleCnt="0">
        <dgm:presLayoutVars>
          <dgm:dir/>
          <dgm:resizeHandles val="exact"/>
        </dgm:presLayoutVars>
      </dgm:prSet>
      <dgm:spPr/>
    </dgm:pt>
    <dgm:pt modelId="{40165F27-2F26-4644-AF64-A24386B39DCB}" type="pres">
      <dgm:prSet presAssocID="{24FC8491-FBF0-400D-9412-35EAFE0E6E2E}" presName="arrow" presStyleLbl="bgShp" presStyleIdx="0" presStyleCnt="1"/>
      <dgm:spPr/>
    </dgm:pt>
    <dgm:pt modelId="{D04A421C-15D7-48E5-B2C1-9E308DE29EB9}" type="pres">
      <dgm:prSet presAssocID="{24FC8491-FBF0-400D-9412-35EAFE0E6E2E}" presName="linearProcess" presStyleCnt="0"/>
      <dgm:spPr/>
    </dgm:pt>
    <dgm:pt modelId="{3378F0DB-2477-4770-A464-BDDDFC48BFD2}" type="pres">
      <dgm:prSet presAssocID="{DE288CAC-2D60-49C8-9F81-7C302A61ADB1}" presName="textNode" presStyleLbl="node1" presStyleIdx="0" presStyleCnt="2" custScaleX="57960" custLinFactX="4317" custLinFactNeighborX="100000" custLinFactNeighborY="-71732">
        <dgm:presLayoutVars>
          <dgm:bulletEnabled val="1"/>
        </dgm:presLayoutVars>
      </dgm:prSet>
      <dgm:spPr/>
    </dgm:pt>
    <dgm:pt modelId="{8FF19076-431B-429D-9FD0-4099C3FEB0FE}" type="pres">
      <dgm:prSet presAssocID="{7C1B8787-7DC1-4B4C-B90D-B71FE0B6B0B6}" presName="sibTrans" presStyleCnt="0"/>
      <dgm:spPr/>
    </dgm:pt>
    <dgm:pt modelId="{3D59306D-7D73-4A27-A0C6-94E934462490}" type="pres">
      <dgm:prSet presAssocID="{EA393A0A-E3B2-4E5D-9389-B7321AD65B2D}" presName="textNode" presStyleLbl="node1" presStyleIdx="1" presStyleCnt="2" custScaleX="149154" custScaleY="250000" custLinFactNeighborX="6458" custLinFactNeighborY="-30151">
        <dgm:presLayoutVars>
          <dgm:bulletEnabled val="1"/>
        </dgm:presLayoutVars>
      </dgm:prSet>
      <dgm:spPr/>
    </dgm:pt>
  </dgm:ptLst>
  <dgm:cxnLst>
    <dgm:cxn modelId="{4E30DC2A-EB6F-4AD5-9FCB-5D2F2112B487}" srcId="{24FC8491-FBF0-400D-9412-35EAFE0E6E2E}" destId="{DE288CAC-2D60-49C8-9F81-7C302A61ADB1}" srcOrd="0" destOrd="0" parTransId="{62C9C137-666F-4082-9537-4C2C42572596}" sibTransId="{7C1B8787-7DC1-4B4C-B90D-B71FE0B6B0B6}"/>
    <dgm:cxn modelId="{1715432C-141A-469A-9D00-EF5AEFD27213}" type="presOf" srcId="{DE288CAC-2D60-49C8-9F81-7C302A61ADB1}" destId="{3378F0DB-2477-4770-A464-BDDDFC48BFD2}" srcOrd="0" destOrd="0" presId="urn:microsoft.com/office/officeart/2005/8/layout/hProcess9"/>
    <dgm:cxn modelId="{0D8B5A40-4FE9-4F7F-A385-64361EAE05D3}" srcId="{24FC8491-FBF0-400D-9412-35EAFE0E6E2E}" destId="{EA393A0A-E3B2-4E5D-9389-B7321AD65B2D}" srcOrd="1" destOrd="0" parTransId="{A733874D-FFC8-491D-8488-ED09E55B9423}" sibTransId="{C8818987-F940-4877-860D-BCAE1C3356C9}"/>
    <dgm:cxn modelId="{FC05C0C7-E9B0-4970-96F1-B8D99CF6608C}" type="presOf" srcId="{24FC8491-FBF0-400D-9412-35EAFE0E6E2E}" destId="{9AED8B1F-8EF4-4A33-9E0F-DA72C737BFB5}" srcOrd="0" destOrd="0" presId="urn:microsoft.com/office/officeart/2005/8/layout/hProcess9"/>
    <dgm:cxn modelId="{4152FFFA-DE86-48A8-AC87-C4BB3FC8BD2A}" type="presOf" srcId="{EA393A0A-E3B2-4E5D-9389-B7321AD65B2D}" destId="{3D59306D-7D73-4A27-A0C6-94E934462490}" srcOrd="0" destOrd="0" presId="urn:microsoft.com/office/officeart/2005/8/layout/hProcess9"/>
    <dgm:cxn modelId="{D4D99A17-689C-4E14-AA1A-8E9299DD5A3D}" type="presParOf" srcId="{9AED8B1F-8EF4-4A33-9E0F-DA72C737BFB5}" destId="{40165F27-2F26-4644-AF64-A24386B39DCB}" srcOrd="0" destOrd="0" presId="urn:microsoft.com/office/officeart/2005/8/layout/hProcess9"/>
    <dgm:cxn modelId="{5A85F293-8A3B-4265-B435-1E53300C9DF2}" type="presParOf" srcId="{9AED8B1F-8EF4-4A33-9E0F-DA72C737BFB5}" destId="{D04A421C-15D7-48E5-B2C1-9E308DE29EB9}" srcOrd="1" destOrd="0" presId="urn:microsoft.com/office/officeart/2005/8/layout/hProcess9"/>
    <dgm:cxn modelId="{34DACF11-BC85-4B99-853C-4E74F22DDB7B}" type="presParOf" srcId="{D04A421C-15D7-48E5-B2C1-9E308DE29EB9}" destId="{3378F0DB-2477-4770-A464-BDDDFC48BFD2}" srcOrd="0" destOrd="0" presId="urn:microsoft.com/office/officeart/2005/8/layout/hProcess9"/>
    <dgm:cxn modelId="{19DC8636-02D1-4151-88C8-FA2B53D359AE}" type="presParOf" srcId="{D04A421C-15D7-48E5-B2C1-9E308DE29EB9}" destId="{8FF19076-431B-429D-9FD0-4099C3FEB0FE}" srcOrd="1" destOrd="0" presId="urn:microsoft.com/office/officeart/2005/8/layout/hProcess9"/>
    <dgm:cxn modelId="{56EDCAE0-05E6-44E4-8403-679AF2B93879}" type="presParOf" srcId="{D04A421C-15D7-48E5-B2C1-9E308DE29EB9}" destId="{3D59306D-7D73-4A27-A0C6-94E934462490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165F27-2F26-4644-AF64-A24386B39DCB}">
      <dsp:nvSpPr>
        <dsp:cNvPr id="0" name=""/>
        <dsp:cNvSpPr/>
      </dsp:nvSpPr>
      <dsp:spPr>
        <a:xfrm>
          <a:off x="637991" y="0"/>
          <a:ext cx="7230574" cy="262450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78F0DB-2477-4770-A464-BDDDFC48BFD2}">
      <dsp:nvSpPr>
        <dsp:cNvPr id="0" name=""/>
        <dsp:cNvSpPr/>
      </dsp:nvSpPr>
      <dsp:spPr>
        <a:xfrm>
          <a:off x="327495" y="34307"/>
          <a:ext cx="2337379" cy="10498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u="sng" kern="1200"/>
            <a:t>Семинар по теме</a:t>
          </a:r>
          <a:r>
            <a:rPr lang="ru-RU" sz="2600" b="1" kern="1200"/>
            <a:t>:</a:t>
          </a:r>
          <a:endParaRPr lang="ru-RU" sz="2600" kern="1200"/>
        </a:p>
      </dsp:txBody>
      <dsp:txXfrm>
        <a:off x="378742" y="85554"/>
        <a:ext cx="2234885" cy="947307"/>
      </dsp:txXfrm>
    </dsp:sp>
    <dsp:sp modelId="{3D59306D-7D73-4A27-A0C6-94E934462490}">
      <dsp:nvSpPr>
        <dsp:cNvPr id="0" name=""/>
        <dsp:cNvSpPr/>
      </dsp:nvSpPr>
      <dsp:spPr>
        <a:xfrm>
          <a:off x="2491556" y="0"/>
          <a:ext cx="6015001" cy="2624504"/>
        </a:xfrm>
        <a:prstGeom prst="round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«</a:t>
          </a:r>
          <a:r>
            <a:rPr lang="ru-RU" sz="3200" b="1" i="1" kern="1200" dirty="0"/>
            <a:t>Особенности индивидуального консультирования подростков социальным педагогом</a:t>
          </a:r>
          <a:r>
            <a:rPr lang="ru-RU" sz="3200" b="1" kern="1200" dirty="0"/>
            <a:t>"</a:t>
          </a:r>
          <a:endParaRPr lang="ru-RU" sz="3200" kern="1200" dirty="0"/>
        </a:p>
      </dsp:txBody>
      <dsp:txXfrm>
        <a:off x="2619674" y="128118"/>
        <a:ext cx="5758765" cy="23682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596B9-1CFF-4B36-AC72-0ADCE0581B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2156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F24B7-955B-4783-BFEF-847384DBA56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663442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AD766-BE76-4068-9D11-5FC799221F2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203927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60B510-E8A5-40EC-BDB5-3B889648EB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938782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56BA2B-3073-4931-AC7B-FF5EC06362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471438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D4D275-1CB4-4769-A4D3-E15AFFBC6A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524545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50202-D0DE-4E2D-9C01-D9C199AD29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408422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7347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57348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57349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 sz="1800">
                <a:latin typeface="Arial" panose="020B0604020202020204" pitchFamily="34" charset="0"/>
              </a:endParaRPr>
            </a:p>
          </p:txBody>
        </p:sp>
        <p:grpSp>
          <p:nvGrpSpPr>
            <p:cNvPr id="57350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57351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7352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57353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57354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>
                        <a:gd name="T0" fmla="*/ 337 w 1231"/>
                        <a:gd name="T1" fmla="*/ 283 h 2560"/>
                        <a:gd name="T2" fmla="*/ 415 w 1231"/>
                        <a:gd name="T3" fmla="*/ 115 h 2560"/>
                        <a:gd name="T4" fmla="*/ 583 w 1231"/>
                        <a:gd name="T5" fmla="*/ 7 h 2560"/>
                        <a:gd name="T6" fmla="*/ 895 w 1231"/>
                        <a:gd name="T7" fmla="*/ 61 h 2560"/>
                        <a:gd name="T8" fmla="*/ 1051 w 1231"/>
                        <a:gd name="T9" fmla="*/ 349 h 2560"/>
                        <a:gd name="T10" fmla="*/ 979 w 1231"/>
                        <a:gd name="T11" fmla="*/ 769 h 2560"/>
                        <a:gd name="T12" fmla="*/ 943 w 1231"/>
                        <a:gd name="T13" fmla="*/ 943 h 2560"/>
                        <a:gd name="T14" fmla="*/ 1105 w 1231"/>
                        <a:gd name="T15" fmla="*/ 1075 h 2560"/>
                        <a:gd name="T16" fmla="*/ 1231 w 1231"/>
                        <a:gd name="T17" fmla="*/ 1525 h 2560"/>
                        <a:gd name="T18" fmla="*/ 1123 w 1231"/>
                        <a:gd name="T19" fmla="*/ 1969 h 2560"/>
                        <a:gd name="T20" fmla="*/ 907 w 1231"/>
                        <a:gd name="T21" fmla="*/ 2077 h 2560"/>
                        <a:gd name="T22" fmla="*/ 721 w 1231"/>
                        <a:gd name="T23" fmla="*/ 2059 h 2560"/>
                        <a:gd name="T24" fmla="*/ 655 w 1231"/>
                        <a:gd name="T25" fmla="*/ 2251 h 2560"/>
                        <a:gd name="T26" fmla="*/ 529 w 1231"/>
                        <a:gd name="T27" fmla="*/ 2527 h 2560"/>
                        <a:gd name="T28" fmla="*/ 211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59 w 1231"/>
                        <a:gd name="T37" fmla="*/ 1513 h 2560"/>
                        <a:gd name="T38" fmla="*/ 217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39 w 1231"/>
                        <a:gd name="T45" fmla="*/ 2431 h 2560"/>
                        <a:gd name="T46" fmla="*/ 595 w 1231"/>
                        <a:gd name="T47" fmla="*/ 2227 h 2560"/>
                        <a:gd name="T48" fmla="*/ 577 w 1231"/>
                        <a:gd name="T49" fmla="*/ 1807 h 2560"/>
                        <a:gd name="T50" fmla="*/ 493 w 1231"/>
                        <a:gd name="T51" fmla="*/ 1531 h 2560"/>
                        <a:gd name="T52" fmla="*/ 535 w 1231"/>
                        <a:gd name="T53" fmla="*/ 1459 h 2560"/>
                        <a:gd name="T54" fmla="*/ 625 w 1231"/>
                        <a:gd name="T55" fmla="*/ 1633 h 2560"/>
                        <a:gd name="T56" fmla="*/ 721 w 1231"/>
                        <a:gd name="T57" fmla="*/ 1933 h 2560"/>
                        <a:gd name="T58" fmla="*/ 967 w 1231"/>
                        <a:gd name="T59" fmla="*/ 1963 h 2560"/>
                        <a:gd name="T60" fmla="*/ 1135 w 1231"/>
                        <a:gd name="T61" fmla="*/ 1687 h 2560"/>
                        <a:gd name="T62" fmla="*/ 1117 w 1231"/>
                        <a:gd name="T63" fmla="*/ 1273 h 2560"/>
                        <a:gd name="T64" fmla="*/ 883 w 1231"/>
                        <a:gd name="T65" fmla="*/ 1057 h 2560"/>
                        <a:gd name="T66" fmla="*/ 679 w 1231"/>
                        <a:gd name="T67" fmla="*/ 1129 h 2560"/>
                        <a:gd name="T68" fmla="*/ 577 w 1231"/>
                        <a:gd name="T69" fmla="*/ 1117 h 2560"/>
                        <a:gd name="T70" fmla="*/ 619 w 1231"/>
                        <a:gd name="T71" fmla="*/ 1033 h 2560"/>
                        <a:gd name="T72" fmla="*/ 811 w 1231"/>
                        <a:gd name="T73" fmla="*/ 937 h 2560"/>
                        <a:gd name="T74" fmla="*/ 949 w 1231"/>
                        <a:gd name="T75" fmla="*/ 613 h 2560"/>
                        <a:gd name="T76" fmla="*/ 883 w 1231"/>
                        <a:gd name="T77" fmla="*/ 175 h 2560"/>
                        <a:gd name="T78" fmla="*/ 619 w 1231"/>
                        <a:gd name="T79" fmla="*/ 103 h 2560"/>
                        <a:gd name="T80" fmla="*/ 391 w 1231"/>
                        <a:gd name="T81" fmla="*/ 355 h 2560"/>
                        <a:gd name="T82" fmla="*/ 403 w 1231"/>
                        <a:gd name="T83" fmla="*/ 763 h 2560"/>
                        <a:gd name="T84" fmla="*/ 343 w 1231"/>
                        <a:gd name="T85" fmla="*/ 949 h 2560"/>
                        <a:gd name="T86" fmla="*/ 289 w 1231"/>
                        <a:gd name="T87" fmla="*/ 685 h 2560"/>
                        <a:gd name="T88" fmla="*/ 307 w 1231"/>
                        <a:gd name="T89" fmla="*/ 367 h 2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355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>
                        <a:gd name="T0" fmla="*/ 785 w 865"/>
                        <a:gd name="T1" fmla="*/ 530 h 2071"/>
                        <a:gd name="T2" fmla="*/ 797 w 865"/>
                        <a:gd name="T3" fmla="*/ 350 h 2071"/>
                        <a:gd name="T4" fmla="*/ 863 w 865"/>
                        <a:gd name="T5" fmla="*/ 206 h 2071"/>
                        <a:gd name="T6" fmla="*/ 809 w 865"/>
                        <a:gd name="T7" fmla="*/ 218 h 2071"/>
                        <a:gd name="T8" fmla="*/ 749 w 865"/>
                        <a:gd name="T9" fmla="*/ 218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206 h 2071"/>
                        <a:gd name="T22" fmla="*/ 119 w 865"/>
                        <a:gd name="T23" fmla="*/ 404 h 2071"/>
                        <a:gd name="T24" fmla="*/ 131 w 865"/>
                        <a:gd name="T25" fmla="*/ 590 h 2071"/>
                        <a:gd name="T26" fmla="*/ 173 w 865"/>
                        <a:gd name="T27" fmla="*/ 782 h 2071"/>
                        <a:gd name="T28" fmla="*/ 197 w 865"/>
                        <a:gd name="T29" fmla="*/ 884 h 2071"/>
                        <a:gd name="T30" fmla="*/ 167 w 865"/>
                        <a:gd name="T31" fmla="*/ 986 h 2071"/>
                        <a:gd name="T32" fmla="*/ 65 w 865"/>
                        <a:gd name="T33" fmla="*/ 1124 h 2071"/>
                        <a:gd name="T34" fmla="*/ 17 w 865"/>
                        <a:gd name="T35" fmla="*/ 1298 h 2071"/>
                        <a:gd name="T36" fmla="*/ 5 w 865"/>
                        <a:gd name="T37" fmla="*/ 1550 h 2071"/>
                        <a:gd name="T38" fmla="*/ 47 w 865"/>
                        <a:gd name="T39" fmla="*/ 1748 h 2071"/>
                        <a:gd name="T40" fmla="*/ 131 w 865"/>
                        <a:gd name="T41" fmla="*/ 1898 h 2071"/>
                        <a:gd name="T42" fmla="*/ 299 w 865"/>
                        <a:gd name="T43" fmla="*/ 1988 h 2071"/>
                        <a:gd name="T44" fmla="*/ 425 w 865"/>
                        <a:gd name="T45" fmla="*/ 1982 h 2071"/>
                        <a:gd name="T46" fmla="*/ 467 w 865"/>
                        <a:gd name="T47" fmla="*/ 1994 h 2071"/>
                        <a:gd name="T48" fmla="*/ 497 w 865"/>
                        <a:gd name="T49" fmla="*/ 2066 h 2071"/>
                        <a:gd name="T50" fmla="*/ 497 w 865"/>
                        <a:gd name="T51" fmla="*/ 1964 h 2071"/>
                        <a:gd name="T52" fmla="*/ 557 w 865"/>
                        <a:gd name="T53" fmla="*/ 1778 h 2071"/>
                        <a:gd name="T54" fmla="*/ 617 w 865"/>
                        <a:gd name="T55" fmla="*/ 1658 h 2071"/>
                        <a:gd name="T56" fmla="*/ 581 w 865"/>
                        <a:gd name="T57" fmla="*/ 1700 h 2071"/>
                        <a:gd name="T58" fmla="*/ 515 w 865"/>
                        <a:gd name="T59" fmla="*/ 1820 h 2071"/>
                        <a:gd name="T60" fmla="*/ 407 w 865"/>
                        <a:gd name="T61" fmla="*/ 1904 h 2071"/>
                        <a:gd name="T62" fmla="*/ 269 w 865"/>
                        <a:gd name="T63" fmla="*/ 1898 h 2071"/>
                        <a:gd name="T64" fmla="*/ 179 w 865"/>
                        <a:gd name="T65" fmla="*/ 1814 h 2071"/>
                        <a:gd name="T66" fmla="*/ 113 w 865"/>
                        <a:gd name="T67" fmla="*/ 1640 h 2071"/>
                        <a:gd name="T68" fmla="*/ 107 w 865"/>
                        <a:gd name="T69" fmla="*/ 1394 h 2071"/>
                        <a:gd name="T70" fmla="*/ 137 w 865"/>
                        <a:gd name="T71" fmla="*/ 1190 h 2071"/>
                        <a:gd name="T72" fmla="*/ 203 w 865"/>
                        <a:gd name="T73" fmla="*/ 1070 h 2071"/>
                        <a:gd name="T74" fmla="*/ 323 w 865"/>
                        <a:gd name="T75" fmla="*/ 1022 h 2071"/>
                        <a:gd name="T76" fmla="*/ 509 w 865"/>
                        <a:gd name="T77" fmla="*/ 1076 h 2071"/>
                        <a:gd name="T78" fmla="*/ 611 w 865"/>
                        <a:gd name="T79" fmla="*/ 1124 h 2071"/>
                        <a:gd name="T80" fmla="*/ 665 w 865"/>
                        <a:gd name="T81" fmla="*/ 1100 h 2071"/>
                        <a:gd name="T82" fmla="*/ 659 w 865"/>
                        <a:gd name="T83" fmla="*/ 1046 h 2071"/>
                        <a:gd name="T84" fmla="*/ 611 w 865"/>
                        <a:gd name="T85" fmla="*/ 1004 h 2071"/>
                        <a:gd name="T86" fmla="*/ 497 w 865"/>
                        <a:gd name="T87" fmla="*/ 980 h 2071"/>
                        <a:gd name="T88" fmla="*/ 323 w 865"/>
                        <a:gd name="T89" fmla="*/ 896 h 2071"/>
                        <a:gd name="T90" fmla="*/ 233 w 865"/>
                        <a:gd name="T91" fmla="*/ 680 h 2071"/>
                        <a:gd name="T92" fmla="*/ 209 w 865"/>
                        <a:gd name="T93" fmla="*/ 416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90 h 2071"/>
                        <a:gd name="T102" fmla="*/ 737 w 865"/>
                        <a:gd name="T103" fmla="*/ 428 h 2071"/>
                        <a:gd name="T104" fmla="*/ 773 w 865"/>
                        <a:gd name="T105" fmla="*/ 602 h 2071"/>
                        <a:gd name="T106" fmla="*/ 809 w 865"/>
                        <a:gd name="T107" fmla="*/ 584 h 2071"/>
                        <a:gd name="T108" fmla="*/ 785 w 865"/>
                        <a:gd name="T109" fmla="*/ 530 h 20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735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357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>
                      <a:gd name="T0" fmla="*/ 3 w 266"/>
                      <a:gd name="T1" fmla="*/ 483 h 521"/>
                      <a:gd name="T2" fmla="*/ 27 w 266"/>
                      <a:gd name="T3" fmla="*/ 273 h 521"/>
                      <a:gd name="T4" fmla="*/ 111 w 266"/>
                      <a:gd name="T5" fmla="*/ 45 h 521"/>
                      <a:gd name="T6" fmla="*/ 183 w 266"/>
                      <a:gd name="T7" fmla="*/ 3 h 521"/>
                      <a:gd name="T8" fmla="*/ 237 w 266"/>
                      <a:gd name="T9" fmla="*/ 39 h 521"/>
                      <a:gd name="T10" fmla="*/ 261 w 266"/>
                      <a:gd name="T11" fmla="*/ 129 h 521"/>
                      <a:gd name="T12" fmla="*/ 207 w 266"/>
                      <a:gd name="T13" fmla="*/ 273 h 521"/>
                      <a:gd name="T14" fmla="*/ 105 w 266"/>
                      <a:gd name="T15" fmla="*/ 477 h 521"/>
                      <a:gd name="T16" fmla="*/ 45 w 266"/>
                      <a:gd name="T17" fmla="*/ 501 h 521"/>
                      <a:gd name="T18" fmla="*/ 3 w 266"/>
                      <a:gd name="T19" fmla="*/ 483 h 5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358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>
                      <a:gd name="T0" fmla="*/ 100 w 392"/>
                      <a:gd name="T1" fmla="*/ 201 h 340"/>
                      <a:gd name="T2" fmla="*/ 16 w 392"/>
                      <a:gd name="T3" fmla="*/ 87 h 340"/>
                      <a:gd name="T4" fmla="*/ 4 w 392"/>
                      <a:gd name="T5" fmla="*/ 45 h 340"/>
                      <a:gd name="T6" fmla="*/ 28 w 392"/>
                      <a:gd name="T7" fmla="*/ 3 h 340"/>
                      <a:gd name="T8" fmla="*/ 130 w 392"/>
                      <a:gd name="T9" fmla="*/ 27 h 340"/>
                      <a:gd name="T10" fmla="*/ 250 w 392"/>
                      <a:gd name="T11" fmla="*/ 75 h 340"/>
                      <a:gd name="T12" fmla="*/ 364 w 392"/>
                      <a:gd name="T13" fmla="*/ 159 h 340"/>
                      <a:gd name="T14" fmla="*/ 388 w 392"/>
                      <a:gd name="T15" fmla="*/ 273 h 340"/>
                      <a:gd name="T16" fmla="*/ 340 w 392"/>
                      <a:gd name="T17" fmla="*/ 333 h 340"/>
                      <a:gd name="T18" fmla="*/ 244 w 392"/>
                      <a:gd name="T19" fmla="*/ 315 h 340"/>
                      <a:gd name="T20" fmla="*/ 100 w 392"/>
                      <a:gd name="T21" fmla="*/ 201 h 3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359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>
                      <a:gd name="T0" fmla="*/ 18 w 151"/>
                      <a:gd name="T1" fmla="*/ 165 h 558"/>
                      <a:gd name="T2" fmla="*/ 42 w 151"/>
                      <a:gd name="T3" fmla="*/ 39 h 558"/>
                      <a:gd name="T4" fmla="*/ 66 w 151"/>
                      <a:gd name="T5" fmla="*/ 3 h 558"/>
                      <a:gd name="T6" fmla="*/ 108 w 151"/>
                      <a:gd name="T7" fmla="*/ 27 h 558"/>
                      <a:gd name="T8" fmla="*/ 138 w 151"/>
                      <a:gd name="T9" fmla="*/ 165 h 558"/>
                      <a:gd name="T10" fmla="*/ 144 w 151"/>
                      <a:gd name="T11" fmla="*/ 423 h 558"/>
                      <a:gd name="T12" fmla="*/ 96 w 151"/>
                      <a:gd name="T13" fmla="*/ 543 h 558"/>
                      <a:gd name="T14" fmla="*/ 24 w 151"/>
                      <a:gd name="T15" fmla="*/ 513 h 558"/>
                      <a:gd name="T16" fmla="*/ 0 w 151"/>
                      <a:gd name="T17" fmla="*/ 315 h 558"/>
                      <a:gd name="T18" fmla="*/ 18 w 151"/>
                      <a:gd name="T19" fmla="*/ 165 h 5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360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>
                      <a:gd name="T0" fmla="*/ 175 w 392"/>
                      <a:gd name="T1" fmla="*/ 61 h 253"/>
                      <a:gd name="T2" fmla="*/ 307 w 392"/>
                      <a:gd name="T3" fmla="*/ 19 h 253"/>
                      <a:gd name="T4" fmla="*/ 367 w 392"/>
                      <a:gd name="T5" fmla="*/ 7 h 253"/>
                      <a:gd name="T6" fmla="*/ 385 w 392"/>
                      <a:gd name="T7" fmla="*/ 61 h 253"/>
                      <a:gd name="T8" fmla="*/ 325 w 392"/>
                      <a:gd name="T9" fmla="*/ 133 h 253"/>
                      <a:gd name="T10" fmla="*/ 193 w 392"/>
                      <a:gd name="T11" fmla="*/ 223 h 253"/>
                      <a:gd name="T12" fmla="*/ 37 w 392"/>
                      <a:gd name="T13" fmla="*/ 247 h 253"/>
                      <a:gd name="T14" fmla="*/ 1 w 392"/>
                      <a:gd name="T15" fmla="*/ 187 h 253"/>
                      <a:gd name="T16" fmla="*/ 43 w 392"/>
                      <a:gd name="T17" fmla="*/ 115 h 253"/>
                      <a:gd name="T18" fmla="*/ 175 w 392"/>
                      <a:gd name="T19" fmla="*/ 61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361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>
                      <a:gd name="T0" fmla="*/ 78 w 238"/>
                      <a:gd name="T1" fmla="*/ 270 h 386"/>
                      <a:gd name="T2" fmla="*/ 24 w 238"/>
                      <a:gd name="T3" fmla="*/ 192 h 386"/>
                      <a:gd name="T4" fmla="*/ 0 w 238"/>
                      <a:gd name="T5" fmla="*/ 96 h 386"/>
                      <a:gd name="T6" fmla="*/ 24 w 238"/>
                      <a:gd name="T7" fmla="*/ 12 h 386"/>
                      <a:gd name="T8" fmla="*/ 120 w 238"/>
                      <a:gd name="T9" fmla="*/ 24 h 386"/>
                      <a:gd name="T10" fmla="*/ 180 w 238"/>
                      <a:gd name="T11" fmla="*/ 132 h 386"/>
                      <a:gd name="T12" fmla="*/ 234 w 238"/>
                      <a:gd name="T13" fmla="*/ 306 h 386"/>
                      <a:gd name="T14" fmla="*/ 204 w 238"/>
                      <a:gd name="T15" fmla="*/ 378 h 386"/>
                      <a:gd name="T16" fmla="*/ 168 w 238"/>
                      <a:gd name="T17" fmla="*/ 354 h 386"/>
                      <a:gd name="T18" fmla="*/ 78 w 238"/>
                      <a:gd name="T19" fmla="*/ 270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5736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6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6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6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6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6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6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6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57370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57371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72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73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74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75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76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77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78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79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80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81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82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83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84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85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86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87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88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7389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57390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91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>
                <a:gd name="T0" fmla="*/ 0 w 768"/>
                <a:gd name="T1" fmla="*/ 1260 h 1260"/>
                <a:gd name="T2" fmla="*/ 0 w 768"/>
                <a:gd name="T3" fmla="*/ 1134 h 1260"/>
                <a:gd name="T4" fmla="*/ 210 w 768"/>
                <a:gd name="T5" fmla="*/ 1032 h 1260"/>
                <a:gd name="T6" fmla="*/ 324 w 768"/>
                <a:gd name="T7" fmla="*/ 918 h 1260"/>
                <a:gd name="T8" fmla="*/ 414 w 768"/>
                <a:gd name="T9" fmla="*/ 714 h 1260"/>
                <a:gd name="T10" fmla="*/ 450 w 768"/>
                <a:gd name="T11" fmla="*/ 456 h 1260"/>
                <a:gd name="T12" fmla="*/ 438 w 768"/>
                <a:gd name="T13" fmla="*/ 258 h 1260"/>
                <a:gd name="T14" fmla="*/ 684 w 768"/>
                <a:gd name="T15" fmla="*/ 0 h 1260"/>
                <a:gd name="T16" fmla="*/ 768 w 768"/>
                <a:gd name="T17" fmla="*/ 18 h 1260"/>
                <a:gd name="T18" fmla="*/ 768 w 768"/>
                <a:gd name="T19" fmla="*/ 1254 h 1260"/>
                <a:gd name="T20" fmla="*/ 0 w 768"/>
                <a:gd name="T21" fmla="*/ 126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92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>
                <a:gd name="T0" fmla="*/ 550 w 776"/>
                <a:gd name="T1" fmla="*/ 115 h 2543"/>
                <a:gd name="T2" fmla="*/ 460 w 776"/>
                <a:gd name="T3" fmla="*/ 529 h 2543"/>
                <a:gd name="T4" fmla="*/ 298 w 776"/>
                <a:gd name="T5" fmla="*/ 925 h 2543"/>
                <a:gd name="T6" fmla="*/ 76 w 776"/>
                <a:gd name="T7" fmla="*/ 1267 h 2543"/>
                <a:gd name="T8" fmla="*/ 4 w 776"/>
                <a:gd name="T9" fmla="*/ 1339 h 2543"/>
                <a:gd name="T10" fmla="*/ 100 w 776"/>
                <a:gd name="T11" fmla="*/ 1351 h 2543"/>
                <a:gd name="T12" fmla="*/ 286 w 776"/>
                <a:gd name="T13" fmla="*/ 1399 h 2543"/>
                <a:gd name="T14" fmla="*/ 394 w 776"/>
                <a:gd name="T15" fmla="*/ 1525 h 2543"/>
                <a:gd name="T16" fmla="*/ 478 w 776"/>
                <a:gd name="T17" fmla="*/ 1705 h 2543"/>
                <a:gd name="T18" fmla="*/ 478 w 776"/>
                <a:gd name="T19" fmla="*/ 1969 h 2543"/>
                <a:gd name="T20" fmla="*/ 370 w 776"/>
                <a:gd name="T21" fmla="*/ 2263 h 2543"/>
                <a:gd name="T22" fmla="*/ 124 w 776"/>
                <a:gd name="T23" fmla="*/ 2479 h 2543"/>
                <a:gd name="T24" fmla="*/ 22 w 776"/>
                <a:gd name="T25" fmla="*/ 2515 h 2543"/>
                <a:gd name="T26" fmla="*/ 196 w 776"/>
                <a:gd name="T27" fmla="*/ 2533 h 2543"/>
                <a:gd name="T28" fmla="*/ 388 w 776"/>
                <a:gd name="T29" fmla="*/ 2455 h 2543"/>
                <a:gd name="T30" fmla="*/ 502 w 776"/>
                <a:gd name="T31" fmla="*/ 2299 h 2543"/>
                <a:gd name="T32" fmla="*/ 598 w 776"/>
                <a:gd name="T33" fmla="*/ 2197 h 2543"/>
                <a:gd name="T34" fmla="*/ 694 w 776"/>
                <a:gd name="T35" fmla="*/ 2197 h 2543"/>
                <a:gd name="T36" fmla="*/ 742 w 776"/>
                <a:gd name="T37" fmla="*/ 2230 h 2543"/>
                <a:gd name="T38" fmla="*/ 712 w 776"/>
                <a:gd name="T39" fmla="*/ 2137 h 2543"/>
                <a:gd name="T40" fmla="*/ 664 w 776"/>
                <a:gd name="T41" fmla="*/ 1807 h 2543"/>
                <a:gd name="T42" fmla="*/ 670 w 776"/>
                <a:gd name="T43" fmla="*/ 1561 h 2543"/>
                <a:gd name="T44" fmla="*/ 718 w 776"/>
                <a:gd name="T45" fmla="*/ 1393 h 2543"/>
                <a:gd name="T46" fmla="*/ 748 w 776"/>
                <a:gd name="T47" fmla="*/ 1219 h 2543"/>
                <a:gd name="T48" fmla="*/ 550 w 776"/>
                <a:gd name="T49" fmla="*/ 115 h 2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93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94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95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96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97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398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57399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>
                <a:gd name="T0" fmla="*/ 1 w 692"/>
                <a:gd name="T1" fmla="*/ 357 h 378"/>
                <a:gd name="T2" fmla="*/ 109 w 692"/>
                <a:gd name="T3" fmla="*/ 341 h 378"/>
                <a:gd name="T4" fmla="*/ 241 w 692"/>
                <a:gd name="T5" fmla="*/ 305 h 378"/>
                <a:gd name="T6" fmla="*/ 353 w 692"/>
                <a:gd name="T7" fmla="*/ 209 h 378"/>
                <a:gd name="T8" fmla="*/ 429 w 692"/>
                <a:gd name="T9" fmla="*/ 89 h 378"/>
                <a:gd name="T10" fmla="*/ 493 w 692"/>
                <a:gd name="T11" fmla="*/ 17 h 378"/>
                <a:gd name="T12" fmla="*/ 577 w 692"/>
                <a:gd name="T13" fmla="*/ 1 h 378"/>
                <a:gd name="T14" fmla="*/ 629 w 692"/>
                <a:gd name="T15" fmla="*/ 21 h 378"/>
                <a:gd name="T16" fmla="*/ 673 w 692"/>
                <a:gd name="T17" fmla="*/ 65 h 378"/>
                <a:gd name="T18" fmla="*/ 673 w 692"/>
                <a:gd name="T19" fmla="*/ 137 h 378"/>
                <a:gd name="T20" fmla="*/ 561 w 692"/>
                <a:gd name="T21" fmla="*/ 225 h 378"/>
                <a:gd name="T22" fmla="*/ 425 w 692"/>
                <a:gd name="T23" fmla="*/ 297 h 378"/>
                <a:gd name="T24" fmla="*/ 245 w 692"/>
                <a:gd name="T25" fmla="*/ 357 h 378"/>
                <a:gd name="T26" fmla="*/ 113 w 692"/>
                <a:gd name="T27" fmla="*/ 377 h 378"/>
                <a:gd name="T28" fmla="*/ 1 w 692"/>
                <a:gd name="T29" fmla="*/ 35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400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kumimoji="1" lang="ru-RU" altLang="ru-RU" sz="1800">
                <a:latin typeface="Arial" panose="020B0604020202020204" pitchFamily="34" charset="0"/>
              </a:endParaRPr>
            </a:p>
          </p:txBody>
        </p:sp>
      </p:grpSp>
      <p:sp>
        <p:nvSpPr>
          <p:cNvPr id="57401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57402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57403" name="Rectangle 5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7404" name="Rectangle 6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7405" name="Rectangle 6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0637836-0894-49CF-A7A7-FC9294B8CBD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04E4F-2F6C-49A6-8B6A-8A6B79A176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410003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81EA05-8E08-4B80-9A82-09059A4025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78754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69F744-C583-47E0-90A7-ABF917FD14A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786858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0A009-28DD-4574-B04D-DDB59D4CBD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362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A41DE-CABE-4FE5-8B73-4A5CA8B23BD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601430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4CFCC-09DD-4AC7-AE55-185378F1E6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365790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A0993-2DEC-4FD4-975A-2CFE97DFD4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515081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10F510-A400-4E58-AB18-F160971EC9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929346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3EBA0-B05F-4AEC-A205-E152F81B83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773101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F085A9-58B1-4851-9F72-D73573A19E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229773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CE35A-92C8-4C3E-A474-456812F1BB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048309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1625" y="6242050"/>
            <a:ext cx="1782763" cy="474663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257425" y="6248400"/>
            <a:ext cx="3455988" cy="474663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5867400" y="6248400"/>
            <a:ext cx="1755775" cy="474663"/>
          </a:xfrm>
        </p:spPr>
        <p:txBody>
          <a:bodyPr/>
          <a:lstStyle>
            <a:lvl1pPr>
              <a:defRPr/>
            </a:lvl1pPr>
          </a:lstStyle>
          <a:p>
            <a:fld id="{79669F2B-F7EB-4AA9-8EA3-E990AA7D84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519876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61443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44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45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46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47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48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49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50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51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52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53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54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55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56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57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58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59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460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46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6146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61463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1464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146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BCE3627-52B9-4229-A271-A8B25F47AAF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C6556E-6EC0-4EE0-8AFC-7D5BB263C6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039729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B02B5-1B72-417D-A71D-07119C3ABF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3985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819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8196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97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198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8199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0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201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2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3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0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8206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820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820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C6FB221-8766-43A0-B9D5-7F100C53EEA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B749CF-12D2-481C-9CE1-403938EEFC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362335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F1E1E-63A2-44AE-8E73-5494838F83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542532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618B0-42C5-4F02-8D10-924AA4B03D5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97643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60011-D5F8-49FE-870D-9753BDC2202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53145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CB5D15-B269-46A6-B16D-C7FB9630F40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700841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34D2C-B289-4755-8063-D47435C22A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699397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0FB84-6A6A-426E-A665-6550B0454C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980284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41C34D-45F2-4B7B-AAA6-921804684A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656878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ru-RU" altLang="en-US" noProof="0"/>
              <a:t>Образец заголовка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lvl="0"/>
            <a:r>
              <a:rPr lang="ru-RU" altLang="en-US" noProof="0"/>
              <a:t>Образец подзаголовка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804CB6C-FC39-4F99-9704-A789C57E7130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65543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5ACD12-5C3A-4C64-A45F-E914A011399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28693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0744C9-B38E-4B54-AF04-0B524EAD8DC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523092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3E0EB5-BD36-40F9-B4F7-18A5FA180DE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5977711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3A757-B40D-4A94-BA49-3357B7F10A5A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5401335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38EBD-B716-4C5C-A4FF-B3B0FB64FF7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9963938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24D46-3B59-4028-9D68-875153F0CCF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2913898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D53DA-3007-4481-924E-A95CE2A8B0A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3995493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AE991-7352-491A-9BEE-9F6A3B927FA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0994169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77869A-E38D-4950-8B95-992BB107577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6348038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5521B-92AD-4676-B5F0-2FC3A16A441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2157202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133DA-8E8B-427C-B56E-7070B3381AF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7308170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2BBAEDD-E335-44AA-97EE-AF8552A9D43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08491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1C0FA-D575-487D-8057-1E61860E9D1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900226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titlemaster_m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67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248400"/>
            <a:ext cx="1905000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3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</a:extLst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</a:extLst>
        </p:spPr>
        <p:txBody>
          <a:bodyPr/>
          <a:lstStyle>
            <a:lvl1pPr>
              <a:defRPr/>
            </a:lvl1pPr>
          </a:lstStyle>
          <a:p>
            <a:fld id="{417D2489-ED4F-4810-9EFC-5F72FBC5A3D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362200" y="3429000"/>
            <a:ext cx="6400800" cy="14478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113671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838200" y="1371600"/>
            <a:ext cx="7620000" cy="20574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</p:spTree>
  </p:cSld>
  <p:clrMapOvr>
    <a:masterClrMapping/>
  </p:clrMapOvr>
  <p:transition spd="slow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A95BF-B7AB-4D63-906A-AACA203D70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894110"/>
      </p:ext>
    </p:extLst>
  </p:cSld>
  <p:clrMapOvr>
    <a:masterClrMapping/>
  </p:clrMapOvr>
  <p:transition spd="slow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04C1F-6A25-4555-9195-08BA3542D8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924244"/>
      </p:ext>
    </p:extLst>
  </p:cSld>
  <p:clrMapOvr>
    <a:masterClrMapping/>
  </p:clrMapOvr>
  <p:transition spd="slow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31242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15000" y="1600200"/>
            <a:ext cx="31242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285BB-81BB-4206-B8DD-C9C24B8E7C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9174688"/>
      </p:ext>
    </p:extLst>
  </p:cSld>
  <p:clrMapOvr>
    <a:masterClrMapping/>
  </p:clrMapOvr>
  <p:transition spd="slow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A3E40-7367-4387-A951-43D18A1FB4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4170723"/>
      </p:ext>
    </p:extLst>
  </p:cSld>
  <p:clrMapOvr>
    <a:masterClrMapping/>
  </p:clrMapOvr>
  <p:transition spd="slow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6B2D3-815A-4E0E-A5EF-4DB33E1293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9764109"/>
      </p:ext>
    </p:extLst>
  </p:cSld>
  <p:clrMapOvr>
    <a:masterClrMapping/>
  </p:clrMapOvr>
  <p:transition spd="slow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1A35C-6ED8-4BC8-A281-86CDF10AA9C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9288002"/>
      </p:ext>
    </p:extLst>
  </p:cSld>
  <p:clrMapOvr>
    <a:masterClrMapping/>
  </p:clrMapOvr>
  <p:transition spd="slow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3CA31-5FBA-4694-A283-0B0DD1418E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0012606"/>
      </p:ext>
    </p:extLst>
  </p:cSld>
  <p:clrMapOvr>
    <a:masterClrMapping/>
  </p:clrMapOvr>
  <p:transition spd="slow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E5149-7407-4A04-AB90-D8367C78BE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4293764"/>
      </p:ext>
    </p:extLst>
  </p:cSld>
  <p:clrMapOvr>
    <a:masterClrMapping/>
  </p:clrMapOvr>
  <p:transition spd="slow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F2753-4EE0-424D-B7EF-90E8C4D5A9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8765892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B503B-CA53-46EA-95CD-9218E37707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612901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39000" y="228600"/>
            <a:ext cx="1600200" cy="5867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438400" y="228600"/>
            <a:ext cx="46482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F1716B-E1CF-4647-952E-B9E05409B0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7347003"/>
      </p:ext>
    </p:extLst>
  </p:cSld>
  <p:clrMapOvr>
    <a:masterClrMapping/>
  </p:clrMapOvr>
  <p:transition spd="slow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786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18787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1878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78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79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79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79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8793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8794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879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11879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118797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1879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18799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09BFF15-9B41-4772-B0DE-98F8B230377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10309D-5F97-47FB-8E54-AD0F8148333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183365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8D16FE3-1514-4668-B6BA-EF45641C100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90146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1B8D4A1-9D72-4BBB-92E6-61AFBF2545C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585458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F7169E6-0F08-46F6-83DF-0F227B4E0DA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984933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FAD8029-2F76-464F-96DE-EEC660EEAC7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595811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F0912B-25CA-436E-81B6-33630F876ED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787283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8E7E43-6933-40CB-9AC6-73D611ED38F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524917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347943F-24C4-4375-9ED5-D4856C6615E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0628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0C62F-F8BE-4F6B-8A07-49DA6362795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333855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78486EF-64EE-41BF-88BE-1090B1790250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975125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A2AA545-01F0-4359-AA66-FE00AD3C74D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043912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2698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1649749-4624-40EC-98B9-3B327C0C1A0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42BF45-D63C-4599-860E-136B6C36F6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440006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40387-136E-41B5-B693-D8F5B1A7D9E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399914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055DB-1D15-48BF-AFE7-6B7CB3169F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828885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A14767-336C-4327-B6CC-386CD78149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852118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E732C-1080-42B7-8F58-2E3D7D3AEF3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022391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54711-2073-4ABD-B84C-47C0701D67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000516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2737D-35B2-4D3D-BFF1-2B2A9B47FE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5940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0F09E-AEFE-4A9F-8A04-D116DEF091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817267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42AA6-C991-4230-97EF-E4A4A1F1C8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694491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DC36B-73C1-41D0-A65E-458FB6DA28D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958246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751C8-E71F-4313-B3BD-C21C1C1F917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772451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BEC87BB-6D77-494A-B8E5-438D7DEC8B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923913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2410343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2904208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0469585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6574084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407319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3269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C47621-5B7C-421C-887C-F7230A420D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459772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5361529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4732873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7524777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41633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496417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CAE1CF-0BDF-46DD-8F3C-7B046A55D2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869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877DD-AD52-43C3-99FC-545E065C1C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4126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ECDC15-9A0F-46A3-9553-EC58AC95211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97317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7B361-65DB-41A8-9195-41B92BFAEB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80643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688D1-C78A-4791-9EEC-C1305E8E181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5282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12291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2292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293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2294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12295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12296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12297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298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299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12300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1230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0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03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12304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05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06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230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0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09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310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11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12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1231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1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15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12316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17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18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123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21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2322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23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24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1232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2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27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12328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29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30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233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3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33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12334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35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36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1233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3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39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2340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41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42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1234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4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45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12346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47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48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1234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5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51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12352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53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54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1235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5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57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12358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59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60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1236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6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2363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364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2365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12366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67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68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12369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70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71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12372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73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74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12375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76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77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12378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79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80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12381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82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83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12384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85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86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12387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88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89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12390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91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92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12393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94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395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12396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397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2398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12399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12400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599"/>
                        </a:cubicBezTo>
                        <a:cubicBezTo>
                          <a:pt x="10696" y="21599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599"/>
                        </a:cubicBezTo>
                        <a:cubicBezTo>
                          <a:pt x="10696" y="21599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401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0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0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402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0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0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403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0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0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404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0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0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405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0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0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2406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64 h 2368"/>
                      <a:gd name="T2" fmla="*/ 240 w 776"/>
                      <a:gd name="T3" fmla="*/ 16 h 2368"/>
                      <a:gd name="T4" fmla="*/ 96 w 776"/>
                      <a:gd name="T5" fmla="*/ 160 h 2368"/>
                      <a:gd name="T6" fmla="*/ 336 w 776"/>
                      <a:gd name="T7" fmla="*/ 160 h 2368"/>
                      <a:gd name="T8" fmla="*/ 192 w 776"/>
                      <a:gd name="T9" fmla="*/ 304 h 2368"/>
                      <a:gd name="T10" fmla="*/ 384 w 776"/>
                      <a:gd name="T11" fmla="*/ 352 h 2368"/>
                      <a:gd name="T12" fmla="*/ 288 w 776"/>
                      <a:gd name="T13" fmla="*/ 448 h 2368"/>
                      <a:gd name="T14" fmla="*/ 480 w 776"/>
                      <a:gd name="T15" fmla="*/ 496 h 2368"/>
                      <a:gd name="T16" fmla="*/ 384 w 776"/>
                      <a:gd name="T17" fmla="*/ 592 h 2368"/>
                      <a:gd name="T18" fmla="*/ 528 w 776"/>
                      <a:gd name="T19" fmla="*/ 640 h 2368"/>
                      <a:gd name="T20" fmla="*/ 480 w 776"/>
                      <a:gd name="T21" fmla="*/ 736 h 2368"/>
                      <a:gd name="T22" fmla="*/ 576 w 776"/>
                      <a:gd name="T23" fmla="*/ 832 h 2368"/>
                      <a:gd name="T24" fmla="*/ 576 w 776"/>
                      <a:gd name="T25" fmla="*/ 928 h 2368"/>
                      <a:gd name="T26" fmla="*/ 672 w 776"/>
                      <a:gd name="T27" fmla="*/ 1072 h 2368"/>
                      <a:gd name="T28" fmla="*/ 624 w 776"/>
                      <a:gd name="T29" fmla="*/ 1216 h 2368"/>
                      <a:gd name="T30" fmla="*/ 720 w 776"/>
                      <a:gd name="T31" fmla="*/ 1312 h 2368"/>
                      <a:gd name="T32" fmla="*/ 672 w 776"/>
                      <a:gd name="T33" fmla="*/ 1456 h 2368"/>
                      <a:gd name="T34" fmla="*/ 720 w 776"/>
                      <a:gd name="T35" fmla="*/ 1600 h 2368"/>
                      <a:gd name="T36" fmla="*/ 672 w 776"/>
                      <a:gd name="T37" fmla="*/ 1696 h 2368"/>
                      <a:gd name="T38" fmla="*/ 768 w 776"/>
                      <a:gd name="T39" fmla="*/ 1840 h 2368"/>
                      <a:gd name="T40" fmla="*/ 720 w 776"/>
                      <a:gd name="T41" fmla="*/ 1984 h 2368"/>
                      <a:gd name="T42" fmla="*/ 768 w 776"/>
                      <a:gd name="T43" fmla="*/ 2176 h 2368"/>
                      <a:gd name="T44" fmla="*/ 720 w 776"/>
                      <a:gd name="T45" fmla="*/ 2224 h 2368"/>
                      <a:gd name="T46" fmla="*/ 768 w 776"/>
                      <a:gd name="T47" fmla="*/ 2368 h 23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2407" name="Freeform 119"/>
                <p:cNvSpPr>
                  <a:spLocks/>
                </p:cNvSpPr>
                <p:nvPr/>
              </p:nvSpPr>
              <p:spPr bwMode="hidden">
                <a:xfrm rot="20253369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64 h 2368"/>
                    <a:gd name="T2" fmla="*/ 240 w 776"/>
                    <a:gd name="T3" fmla="*/ 16 h 2368"/>
                    <a:gd name="T4" fmla="*/ 96 w 776"/>
                    <a:gd name="T5" fmla="*/ 160 h 2368"/>
                    <a:gd name="T6" fmla="*/ 336 w 776"/>
                    <a:gd name="T7" fmla="*/ 160 h 2368"/>
                    <a:gd name="T8" fmla="*/ 192 w 776"/>
                    <a:gd name="T9" fmla="*/ 304 h 2368"/>
                    <a:gd name="T10" fmla="*/ 384 w 776"/>
                    <a:gd name="T11" fmla="*/ 352 h 2368"/>
                    <a:gd name="T12" fmla="*/ 288 w 776"/>
                    <a:gd name="T13" fmla="*/ 448 h 2368"/>
                    <a:gd name="T14" fmla="*/ 480 w 776"/>
                    <a:gd name="T15" fmla="*/ 496 h 2368"/>
                    <a:gd name="T16" fmla="*/ 384 w 776"/>
                    <a:gd name="T17" fmla="*/ 592 h 2368"/>
                    <a:gd name="T18" fmla="*/ 528 w 776"/>
                    <a:gd name="T19" fmla="*/ 640 h 2368"/>
                    <a:gd name="T20" fmla="*/ 480 w 776"/>
                    <a:gd name="T21" fmla="*/ 736 h 2368"/>
                    <a:gd name="T22" fmla="*/ 576 w 776"/>
                    <a:gd name="T23" fmla="*/ 832 h 2368"/>
                    <a:gd name="T24" fmla="*/ 576 w 776"/>
                    <a:gd name="T25" fmla="*/ 928 h 2368"/>
                    <a:gd name="T26" fmla="*/ 672 w 776"/>
                    <a:gd name="T27" fmla="*/ 1072 h 2368"/>
                    <a:gd name="T28" fmla="*/ 624 w 776"/>
                    <a:gd name="T29" fmla="*/ 1216 h 2368"/>
                    <a:gd name="T30" fmla="*/ 720 w 776"/>
                    <a:gd name="T31" fmla="*/ 1312 h 2368"/>
                    <a:gd name="T32" fmla="*/ 672 w 776"/>
                    <a:gd name="T33" fmla="*/ 1456 h 2368"/>
                    <a:gd name="T34" fmla="*/ 720 w 776"/>
                    <a:gd name="T35" fmla="*/ 1600 h 2368"/>
                    <a:gd name="T36" fmla="*/ 672 w 776"/>
                    <a:gd name="T37" fmla="*/ 1696 h 2368"/>
                    <a:gd name="T38" fmla="*/ 768 w 776"/>
                    <a:gd name="T39" fmla="*/ 1840 h 2368"/>
                    <a:gd name="T40" fmla="*/ 720 w 776"/>
                    <a:gd name="T41" fmla="*/ 1984 h 2368"/>
                    <a:gd name="T42" fmla="*/ 768 w 776"/>
                    <a:gd name="T43" fmla="*/ 2176 h 2368"/>
                    <a:gd name="T44" fmla="*/ 720 w 776"/>
                    <a:gd name="T45" fmla="*/ 2224 h 2368"/>
                    <a:gd name="T46" fmla="*/ 768 w 776"/>
                    <a:gd name="T47" fmla="*/ 2368 h 2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2408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12409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0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0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2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0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0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3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4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5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6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7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8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9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20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21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22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2423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12424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12425" name="Rectangle 13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2426" name="Rectangle 1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2427" name="Rectangle 13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3845400-2E83-4BC0-A7F3-5FBF94DB7C1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B13F0-85D3-4AFE-BAF2-ADAB5EEDCBF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78530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CF6B55-F1C2-47A1-B456-536995E786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44032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CD6CC-F658-42B0-B5E0-F3C420170D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22574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EC354-FF8B-4204-8240-92AD8CD317C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7986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718320-6685-4963-B36B-BB2D1ECDB6E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086530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A4E0E6-7803-4BBE-9CDE-ECDA7481BB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4746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2C537-FB61-4421-A843-F85BBCECE5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08236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2FDE7-731A-4401-99F2-5A16406869D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30650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A7627-CDFC-48D1-BA43-7C78A3ADC07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8328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E5E3C-C077-4FE2-99D9-CA914FD7D40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99944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26E568-3089-4A1A-8342-AAC6FB61D52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54493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A7A236-56DF-4A07-A5D5-64B8E88C10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4024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87DE048-129E-449B-9039-2CD874CABAFE}" type="slidenum">
              <a:rPr lang="ru-RU" altLang="ru-RU"/>
              <a:pPr/>
              <a:t>‹#›</a:t>
            </a:fld>
            <a:endParaRPr lang="ru-RU" altLang="ru-RU"/>
          </a:p>
        </p:txBody>
      </p:sp>
      <p:grpSp>
        <p:nvGrpSpPr>
          <p:cNvPr id="1639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16393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5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6396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6397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98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99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00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01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403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6406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6407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08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09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10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11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6412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13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177F5-0EB5-4672-8AB2-57EEC4212D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76518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CF6D8-1C12-49FB-8BF5-1B039921AB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3007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6A8C5-6F1F-4BAA-A178-7913C19142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91149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7F116-EC5C-4DCE-99BD-93514B1F72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3523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C341C-3B7B-4FF6-8A77-FF67BF875E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57044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CD578-3693-4569-BEF5-12290E89E04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8808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1D78F-8B65-447C-B5C1-8A183FBFC3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72369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DB57B8-0314-4F2C-AF8B-99B877647A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17934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717BF8-024B-48B6-924F-8BD5538722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30715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3CC9CC-7FEB-4FE7-AA4A-88F8BD521B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31201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8C725-D437-4398-9320-5ACAB81353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96070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F2245D9-80D8-4EDE-BC1E-0D82252E0F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86398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E1D2AF4-F220-415A-83DE-0D5AEE63FE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94919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758ACA-1B63-4F78-890F-6DFDA49054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311318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BB978-80EA-4DE6-AF35-53C480EC64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2739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F3C6D-F32A-4C5E-9FE0-EA1B8071D9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8259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5B1C66-37EA-486F-87F5-9415275D261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27569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D4820D-079E-4108-9664-ACCE9FA0CE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407108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785C40-E74F-4E40-AAD9-642CFE9606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91065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59210-F65D-4DBD-87FF-C7CAE3CCB3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86286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BA568-5A47-4AD4-8764-AEDC40EBFE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92676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D4ABF-E0BC-49DD-8F48-1608FE4B7E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994284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C854EE-5756-4D51-AFA3-DF1ED09B30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83120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D30AC-072C-4CD8-9C44-F58F3F6921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52283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B0B2A-F1D0-46DC-9339-E2420780CC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71882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C3ADB07-37DC-4362-AC45-A388295F9C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2724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45427-D1F6-4A3B-A791-EF599445B4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959279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3174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4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749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1750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3175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175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3175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5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5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5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5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175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175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1760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1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2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3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4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5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7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317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31768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1769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02F5F86-F130-463B-A7B8-9CBF6373580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1770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95B8DC-D492-41B0-83E9-D5CB50AE24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19195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FFABA-C04D-4E02-8392-6D29BFA175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51817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78AC93-E030-4A95-B2E5-89EF306CE4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22400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BF3F3-5090-48B7-B6A4-7FB35CF98C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852582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8CB386-C1C0-48E4-B853-009911F9C3C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69743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65A6D-A1DA-45AC-8B5B-D76082EFC8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88536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6B90A-FD10-4E49-A1E0-2BAA533A0E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66856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54C1C-AFAC-4F8B-8C0C-A14BACD2A2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714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97DEB2-29BE-427D-BD83-CF621BAF04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4194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B3429-56AA-435C-A5A4-A57EAE287D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18950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6D05C-4015-49B3-AC34-74EC7723372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125970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36867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36868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36869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36870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36871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36872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</p:grpSp>
      <p:sp>
        <p:nvSpPr>
          <p:cNvPr id="36873" name="Rectangle 9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687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6875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84EB45-71BF-44BB-B161-C4C0FB83215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68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368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7A4E6-361D-4BFE-9067-4A9AE67520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343897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0D350-87C8-4E81-9260-5C0ECAAF9BB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626204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FEC85-CD42-4A60-8A5A-13ABA44A91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913181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A1EF9-D678-4043-93A6-6735D1063CB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560959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00A33-38EF-4751-A142-B678649D8A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36739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CD0AB5-2006-40D1-9412-AB5E4D1C68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214406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B79FD-8652-4A24-9B9F-EC109F933A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53343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3B246-842F-4BB8-BA07-1B1A8D42C8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8001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F7561-8D33-4282-806F-7149870192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043604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E61AA-5479-420C-8D54-80ED34764B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47175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D387D-9DFA-4D2D-B4F4-B70B7761F5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062685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21B0E12-E339-4695-982A-521F8F5876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469364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505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507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5080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45081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45082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5083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5084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D955C48-DADA-4213-96F2-DE42BB938DA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DBF478D-0CB3-4A71-B978-321F9A5086C0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853671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B851672-BA8C-44DE-86CB-90BCCA9F668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77065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5879464-E2D8-46F9-8C7E-18DB66A961C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02883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A190D91-0950-4719-9385-72D808BFC05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2891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B16CFF-FFA6-498C-857B-48DD1CE1180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048531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FFC2BE-C110-4558-B741-A36CAAE4775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432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758518-E316-420D-811D-143E9A8E29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846286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F0C299E-8462-4433-87CF-199F14D647B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719936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7D2FA12-6042-4F9B-96B5-695D2CFE91D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248930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AB8DACD-1667-4E10-A3B3-DD2FC231ED0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185980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D6D7103-AD19-43D8-BBF3-4A6A7C6DAD0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7146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325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/>
            </a:p>
          </p:txBody>
        </p:sp>
        <p:sp>
          <p:nvSpPr>
            <p:cNvPr id="53252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/>
            </a:p>
          </p:txBody>
        </p:sp>
      </p:grpSp>
      <p:grpSp>
        <p:nvGrpSpPr>
          <p:cNvPr id="53253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53254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255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32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53257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53258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 altLang="ru-RU"/>
          </a:p>
        </p:txBody>
      </p:sp>
      <p:sp>
        <p:nvSpPr>
          <p:cNvPr id="53259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31C485AD-471B-465B-AD51-724D7D76832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3260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EB57E-E205-4E00-8208-BF2A98478A9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888354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D8EA2-DD90-4FF4-A0C8-752992C0DC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311925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D628F-26EE-4011-9E13-846833AC52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44952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CBDF31-F70D-43F8-8BE0-23B926EBB1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749137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B3CEA2-6A12-4A50-B016-694EC63D90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1516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theme" Target="../theme/theme10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0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image" Target="../media/image1.wmf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7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9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68.xml"/><Relationship Id="rId12" Type="http://schemas.openxmlformats.org/officeDocument/2006/relationships/slideLayout" Target="../slideLayouts/slideLayout173.xml"/><Relationship Id="rId2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7.xml"/><Relationship Id="rId11" Type="http://schemas.openxmlformats.org/officeDocument/2006/relationships/slideLayout" Target="../slideLayouts/slideLayout172.xml"/><Relationship Id="rId5" Type="http://schemas.openxmlformats.org/officeDocument/2006/relationships/slideLayout" Target="../slideLayouts/slideLayout166.xml"/><Relationship Id="rId10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65.xml"/><Relationship Id="rId9" Type="http://schemas.openxmlformats.org/officeDocument/2006/relationships/slideLayout" Target="../slideLayouts/slideLayout170.xml"/><Relationship Id="rId14" Type="http://schemas.openxmlformats.org/officeDocument/2006/relationships/image" Target="../media/image8.jpe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80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5.xml"/><Relationship Id="rId1" Type="http://schemas.openxmlformats.org/officeDocument/2006/relationships/slideLayout" Target="../slideLayouts/slideLayout174.xml"/><Relationship Id="rId6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4.xml"/><Relationship Id="rId5" Type="http://schemas.openxmlformats.org/officeDocument/2006/relationships/slideLayout" Target="../slideLayouts/slideLayout178.xml"/><Relationship Id="rId10" Type="http://schemas.openxmlformats.org/officeDocument/2006/relationships/slideLayout" Target="../slideLayouts/slideLayout183.xml"/><Relationship Id="rId4" Type="http://schemas.openxmlformats.org/officeDocument/2006/relationships/slideLayout" Target="../slideLayouts/slideLayout177.xml"/><Relationship Id="rId9" Type="http://schemas.openxmlformats.org/officeDocument/2006/relationships/slideLayout" Target="../slideLayouts/slideLayout18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6BC5118-2AEA-46C5-8CDD-B53359A651E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6323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56324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56325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 sz="1800">
                <a:latin typeface="Arial" panose="020B0604020202020204" pitchFamily="34" charset="0"/>
              </a:endParaRPr>
            </a:p>
          </p:txBody>
        </p:sp>
        <p:grpSp>
          <p:nvGrpSpPr>
            <p:cNvPr id="56326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56327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6328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56329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56330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>
                        <a:gd name="T0" fmla="*/ 337 w 1231"/>
                        <a:gd name="T1" fmla="*/ 283 h 2560"/>
                        <a:gd name="T2" fmla="*/ 415 w 1231"/>
                        <a:gd name="T3" fmla="*/ 115 h 2560"/>
                        <a:gd name="T4" fmla="*/ 583 w 1231"/>
                        <a:gd name="T5" fmla="*/ 7 h 2560"/>
                        <a:gd name="T6" fmla="*/ 895 w 1231"/>
                        <a:gd name="T7" fmla="*/ 61 h 2560"/>
                        <a:gd name="T8" fmla="*/ 1051 w 1231"/>
                        <a:gd name="T9" fmla="*/ 349 h 2560"/>
                        <a:gd name="T10" fmla="*/ 979 w 1231"/>
                        <a:gd name="T11" fmla="*/ 769 h 2560"/>
                        <a:gd name="T12" fmla="*/ 943 w 1231"/>
                        <a:gd name="T13" fmla="*/ 943 h 2560"/>
                        <a:gd name="T14" fmla="*/ 1105 w 1231"/>
                        <a:gd name="T15" fmla="*/ 1075 h 2560"/>
                        <a:gd name="T16" fmla="*/ 1231 w 1231"/>
                        <a:gd name="T17" fmla="*/ 1525 h 2560"/>
                        <a:gd name="T18" fmla="*/ 1123 w 1231"/>
                        <a:gd name="T19" fmla="*/ 1969 h 2560"/>
                        <a:gd name="T20" fmla="*/ 907 w 1231"/>
                        <a:gd name="T21" fmla="*/ 2077 h 2560"/>
                        <a:gd name="T22" fmla="*/ 721 w 1231"/>
                        <a:gd name="T23" fmla="*/ 2059 h 2560"/>
                        <a:gd name="T24" fmla="*/ 655 w 1231"/>
                        <a:gd name="T25" fmla="*/ 2251 h 2560"/>
                        <a:gd name="T26" fmla="*/ 529 w 1231"/>
                        <a:gd name="T27" fmla="*/ 2527 h 2560"/>
                        <a:gd name="T28" fmla="*/ 211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59 w 1231"/>
                        <a:gd name="T37" fmla="*/ 1513 h 2560"/>
                        <a:gd name="T38" fmla="*/ 217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39 w 1231"/>
                        <a:gd name="T45" fmla="*/ 2431 h 2560"/>
                        <a:gd name="T46" fmla="*/ 595 w 1231"/>
                        <a:gd name="T47" fmla="*/ 2227 h 2560"/>
                        <a:gd name="T48" fmla="*/ 577 w 1231"/>
                        <a:gd name="T49" fmla="*/ 1807 h 2560"/>
                        <a:gd name="T50" fmla="*/ 493 w 1231"/>
                        <a:gd name="T51" fmla="*/ 1531 h 2560"/>
                        <a:gd name="T52" fmla="*/ 535 w 1231"/>
                        <a:gd name="T53" fmla="*/ 1459 h 2560"/>
                        <a:gd name="T54" fmla="*/ 625 w 1231"/>
                        <a:gd name="T55" fmla="*/ 1633 h 2560"/>
                        <a:gd name="T56" fmla="*/ 721 w 1231"/>
                        <a:gd name="T57" fmla="*/ 1933 h 2560"/>
                        <a:gd name="T58" fmla="*/ 967 w 1231"/>
                        <a:gd name="T59" fmla="*/ 1963 h 2560"/>
                        <a:gd name="T60" fmla="*/ 1135 w 1231"/>
                        <a:gd name="T61" fmla="*/ 1687 h 2560"/>
                        <a:gd name="T62" fmla="*/ 1117 w 1231"/>
                        <a:gd name="T63" fmla="*/ 1273 h 2560"/>
                        <a:gd name="T64" fmla="*/ 883 w 1231"/>
                        <a:gd name="T65" fmla="*/ 1057 h 2560"/>
                        <a:gd name="T66" fmla="*/ 679 w 1231"/>
                        <a:gd name="T67" fmla="*/ 1129 h 2560"/>
                        <a:gd name="T68" fmla="*/ 577 w 1231"/>
                        <a:gd name="T69" fmla="*/ 1117 h 2560"/>
                        <a:gd name="T70" fmla="*/ 619 w 1231"/>
                        <a:gd name="T71" fmla="*/ 1033 h 2560"/>
                        <a:gd name="T72" fmla="*/ 811 w 1231"/>
                        <a:gd name="T73" fmla="*/ 937 h 2560"/>
                        <a:gd name="T74" fmla="*/ 949 w 1231"/>
                        <a:gd name="T75" fmla="*/ 613 h 2560"/>
                        <a:gd name="T76" fmla="*/ 883 w 1231"/>
                        <a:gd name="T77" fmla="*/ 175 h 2560"/>
                        <a:gd name="T78" fmla="*/ 619 w 1231"/>
                        <a:gd name="T79" fmla="*/ 103 h 2560"/>
                        <a:gd name="T80" fmla="*/ 391 w 1231"/>
                        <a:gd name="T81" fmla="*/ 355 h 2560"/>
                        <a:gd name="T82" fmla="*/ 403 w 1231"/>
                        <a:gd name="T83" fmla="*/ 763 h 2560"/>
                        <a:gd name="T84" fmla="*/ 343 w 1231"/>
                        <a:gd name="T85" fmla="*/ 949 h 2560"/>
                        <a:gd name="T86" fmla="*/ 289 w 1231"/>
                        <a:gd name="T87" fmla="*/ 685 h 2560"/>
                        <a:gd name="T88" fmla="*/ 307 w 1231"/>
                        <a:gd name="T89" fmla="*/ 367 h 2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6331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>
                        <a:gd name="T0" fmla="*/ 785 w 865"/>
                        <a:gd name="T1" fmla="*/ 530 h 2071"/>
                        <a:gd name="T2" fmla="*/ 797 w 865"/>
                        <a:gd name="T3" fmla="*/ 350 h 2071"/>
                        <a:gd name="T4" fmla="*/ 863 w 865"/>
                        <a:gd name="T5" fmla="*/ 206 h 2071"/>
                        <a:gd name="T6" fmla="*/ 809 w 865"/>
                        <a:gd name="T7" fmla="*/ 218 h 2071"/>
                        <a:gd name="T8" fmla="*/ 749 w 865"/>
                        <a:gd name="T9" fmla="*/ 218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206 h 2071"/>
                        <a:gd name="T22" fmla="*/ 119 w 865"/>
                        <a:gd name="T23" fmla="*/ 404 h 2071"/>
                        <a:gd name="T24" fmla="*/ 131 w 865"/>
                        <a:gd name="T25" fmla="*/ 590 h 2071"/>
                        <a:gd name="T26" fmla="*/ 173 w 865"/>
                        <a:gd name="T27" fmla="*/ 782 h 2071"/>
                        <a:gd name="T28" fmla="*/ 197 w 865"/>
                        <a:gd name="T29" fmla="*/ 884 h 2071"/>
                        <a:gd name="T30" fmla="*/ 167 w 865"/>
                        <a:gd name="T31" fmla="*/ 986 h 2071"/>
                        <a:gd name="T32" fmla="*/ 65 w 865"/>
                        <a:gd name="T33" fmla="*/ 1124 h 2071"/>
                        <a:gd name="T34" fmla="*/ 17 w 865"/>
                        <a:gd name="T35" fmla="*/ 1298 h 2071"/>
                        <a:gd name="T36" fmla="*/ 5 w 865"/>
                        <a:gd name="T37" fmla="*/ 1550 h 2071"/>
                        <a:gd name="T38" fmla="*/ 47 w 865"/>
                        <a:gd name="T39" fmla="*/ 1748 h 2071"/>
                        <a:gd name="T40" fmla="*/ 131 w 865"/>
                        <a:gd name="T41" fmla="*/ 1898 h 2071"/>
                        <a:gd name="T42" fmla="*/ 299 w 865"/>
                        <a:gd name="T43" fmla="*/ 1988 h 2071"/>
                        <a:gd name="T44" fmla="*/ 425 w 865"/>
                        <a:gd name="T45" fmla="*/ 1982 h 2071"/>
                        <a:gd name="T46" fmla="*/ 467 w 865"/>
                        <a:gd name="T47" fmla="*/ 1994 h 2071"/>
                        <a:gd name="T48" fmla="*/ 497 w 865"/>
                        <a:gd name="T49" fmla="*/ 2066 h 2071"/>
                        <a:gd name="T50" fmla="*/ 497 w 865"/>
                        <a:gd name="T51" fmla="*/ 1964 h 2071"/>
                        <a:gd name="T52" fmla="*/ 557 w 865"/>
                        <a:gd name="T53" fmla="*/ 1778 h 2071"/>
                        <a:gd name="T54" fmla="*/ 617 w 865"/>
                        <a:gd name="T55" fmla="*/ 1658 h 2071"/>
                        <a:gd name="T56" fmla="*/ 581 w 865"/>
                        <a:gd name="T57" fmla="*/ 1700 h 2071"/>
                        <a:gd name="T58" fmla="*/ 515 w 865"/>
                        <a:gd name="T59" fmla="*/ 1820 h 2071"/>
                        <a:gd name="T60" fmla="*/ 407 w 865"/>
                        <a:gd name="T61" fmla="*/ 1904 h 2071"/>
                        <a:gd name="T62" fmla="*/ 269 w 865"/>
                        <a:gd name="T63" fmla="*/ 1898 h 2071"/>
                        <a:gd name="T64" fmla="*/ 179 w 865"/>
                        <a:gd name="T65" fmla="*/ 1814 h 2071"/>
                        <a:gd name="T66" fmla="*/ 113 w 865"/>
                        <a:gd name="T67" fmla="*/ 1640 h 2071"/>
                        <a:gd name="T68" fmla="*/ 107 w 865"/>
                        <a:gd name="T69" fmla="*/ 1394 h 2071"/>
                        <a:gd name="T70" fmla="*/ 137 w 865"/>
                        <a:gd name="T71" fmla="*/ 1190 h 2071"/>
                        <a:gd name="T72" fmla="*/ 203 w 865"/>
                        <a:gd name="T73" fmla="*/ 1070 h 2071"/>
                        <a:gd name="T74" fmla="*/ 323 w 865"/>
                        <a:gd name="T75" fmla="*/ 1022 h 2071"/>
                        <a:gd name="T76" fmla="*/ 509 w 865"/>
                        <a:gd name="T77" fmla="*/ 1076 h 2071"/>
                        <a:gd name="T78" fmla="*/ 611 w 865"/>
                        <a:gd name="T79" fmla="*/ 1124 h 2071"/>
                        <a:gd name="T80" fmla="*/ 665 w 865"/>
                        <a:gd name="T81" fmla="*/ 1100 h 2071"/>
                        <a:gd name="T82" fmla="*/ 659 w 865"/>
                        <a:gd name="T83" fmla="*/ 1046 h 2071"/>
                        <a:gd name="T84" fmla="*/ 611 w 865"/>
                        <a:gd name="T85" fmla="*/ 1004 h 2071"/>
                        <a:gd name="T86" fmla="*/ 497 w 865"/>
                        <a:gd name="T87" fmla="*/ 980 h 2071"/>
                        <a:gd name="T88" fmla="*/ 323 w 865"/>
                        <a:gd name="T89" fmla="*/ 896 h 2071"/>
                        <a:gd name="T90" fmla="*/ 233 w 865"/>
                        <a:gd name="T91" fmla="*/ 680 h 2071"/>
                        <a:gd name="T92" fmla="*/ 209 w 865"/>
                        <a:gd name="T93" fmla="*/ 416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90 h 2071"/>
                        <a:gd name="T102" fmla="*/ 737 w 865"/>
                        <a:gd name="T103" fmla="*/ 428 h 2071"/>
                        <a:gd name="T104" fmla="*/ 773 w 865"/>
                        <a:gd name="T105" fmla="*/ 602 h 2071"/>
                        <a:gd name="T106" fmla="*/ 809 w 865"/>
                        <a:gd name="T107" fmla="*/ 584 h 2071"/>
                        <a:gd name="T108" fmla="*/ 785 w 865"/>
                        <a:gd name="T109" fmla="*/ 530 h 20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6332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6333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>
                      <a:gd name="T0" fmla="*/ 3 w 266"/>
                      <a:gd name="T1" fmla="*/ 483 h 521"/>
                      <a:gd name="T2" fmla="*/ 27 w 266"/>
                      <a:gd name="T3" fmla="*/ 273 h 521"/>
                      <a:gd name="T4" fmla="*/ 111 w 266"/>
                      <a:gd name="T5" fmla="*/ 45 h 521"/>
                      <a:gd name="T6" fmla="*/ 183 w 266"/>
                      <a:gd name="T7" fmla="*/ 3 h 521"/>
                      <a:gd name="T8" fmla="*/ 237 w 266"/>
                      <a:gd name="T9" fmla="*/ 39 h 521"/>
                      <a:gd name="T10" fmla="*/ 261 w 266"/>
                      <a:gd name="T11" fmla="*/ 129 h 521"/>
                      <a:gd name="T12" fmla="*/ 207 w 266"/>
                      <a:gd name="T13" fmla="*/ 273 h 521"/>
                      <a:gd name="T14" fmla="*/ 105 w 266"/>
                      <a:gd name="T15" fmla="*/ 477 h 521"/>
                      <a:gd name="T16" fmla="*/ 45 w 266"/>
                      <a:gd name="T17" fmla="*/ 501 h 521"/>
                      <a:gd name="T18" fmla="*/ 3 w 266"/>
                      <a:gd name="T19" fmla="*/ 483 h 5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6334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>
                      <a:gd name="T0" fmla="*/ 100 w 392"/>
                      <a:gd name="T1" fmla="*/ 201 h 340"/>
                      <a:gd name="T2" fmla="*/ 16 w 392"/>
                      <a:gd name="T3" fmla="*/ 87 h 340"/>
                      <a:gd name="T4" fmla="*/ 4 w 392"/>
                      <a:gd name="T5" fmla="*/ 45 h 340"/>
                      <a:gd name="T6" fmla="*/ 28 w 392"/>
                      <a:gd name="T7" fmla="*/ 3 h 340"/>
                      <a:gd name="T8" fmla="*/ 130 w 392"/>
                      <a:gd name="T9" fmla="*/ 27 h 340"/>
                      <a:gd name="T10" fmla="*/ 250 w 392"/>
                      <a:gd name="T11" fmla="*/ 75 h 340"/>
                      <a:gd name="T12" fmla="*/ 364 w 392"/>
                      <a:gd name="T13" fmla="*/ 159 h 340"/>
                      <a:gd name="T14" fmla="*/ 388 w 392"/>
                      <a:gd name="T15" fmla="*/ 273 h 340"/>
                      <a:gd name="T16" fmla="*/ 340 w 392"/>
                      <a:gd name="T17" fmla="*/ 333 h 340"/>
                      <a:gd name="T18" fmla="*/ 244 w 392"/>
                      <a:gd name="T19" fmla="*/ 315 h 340"/>
                      <a:gd name="T20" fmla="*/ 100 w 392"/>
                      <a:gd name="T21" fmla="*/ 201 h 3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6335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>
                      <a:gd name="T0" fmla="*/ 18 w 151"/>
                      <a:gd name="T1" fmla="*/ 165 h 558"/>
                      <a:gd name="T2" fmla="*/ 42 w 151"/>
                      <a:gd name="T3" fmla="*/ 39 h 558"/>
                      <a:gd name="T4" fmla="*/ 66 w 151"/>
                      <a:gd name="T5" fmla="*/ 3 h 558"/>
                      <a:gd name="T6" fmla="*/ 108 w 151"/>
                      <a:gd name="T7" fmla="*/ 27 h 558"/>
                      <a:gd name="T8" fmla="*/ 138 w 151"/>
                      <a:gd name="T9" fmla="*/ 165 h 558"/>
                      <a:gd name="T10" fmla="*/ 144 w 151"/>
                      <a:gd name="T11" fmla="*/ 423 h 558"/>
                      <a:gd name="T12" fmla="*/ 96 w 151"/>
                      <a:gd name="T13" fmla="*/ 543 h 558"/>
                      <a:gd name="T14" fmla="*/ 24 w 151"/>
                      <a:gd name="T15" fmla="*/ 513 h 558"/>
                      <a:gd name="T16" fmla="*/ 0 w 151"/>
                      <a:gd name="T17" fmla="*/ 315 h 558"/>
                      <a:gd name="T18" fmla="*/ 18 w 151"/>
                      <a:gd name="T19" fmla="*/ 165 h 5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6336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>
                      <a:gd name="T0" fmla="*/ 175 w 392"/>
                      <a:gd name="T1" fmla="*/ 61 h 253"/>
                      <a:gd name="T2" fmla="*/ 307 w 392"/>
                      <a:gd name="T3" fmla="*/ 19 h 253"/>
                      <a:gd name="T4" fmla="*/ 367 w 392"/>
                      <a:gd name="T5" fmla="*/ 7 h 253"/>
                      <a:gd name="T6" fmla="*/ 385 w 392"/>
                      <a:gd name="T7" fmla="*/ 61 h 253"/>
                      <a:gd name="T8" fmla="*/ 325 w 392"/>
                      <a:gd name="T9" fmla="*/ 133 h 253"/>
                      <a:gd name="T10" fmla="*/ 193 w 392"/>
                      <a:gd name="T11" fmla="*/ 223 h 253"/>
                      <a:gd name="T12" fmla="*/ 37 w 392"/>
                      <a:gd name="T13" fmla="*/ 247 h 253"/>
                      <a:gd name="T14" fmla="*/ 1 w 392"/>
                      <a:gd name="T15" fmla="*/ 187 h 253"/>
                      <a:gd name="T16" fmla="*/ 43 w 392"/>
                      <a:gd name="T17" fmla="*/ 115 h 253"/>
                      <a:gd name="T18" fmla="*/ 175 w 392"/>
                      <a:gd name="T19" fmla="*/ 61 h 2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6337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>
                      <a:gd name="T0" fmla="*/ 78 w 238"/>
                      <a:gd name="T1" fmla="*/ 270 h 386"/>
                      <a:gd name="T2" fmla="*/ 24 w 238"/>
                      <a:gd name="T3" fmla="*/ 192 h 386"/>
                      <a:gd name="T4" fmla="*/ 0 w 238"/>
                      <a:gd name="T5" fmla="*/ 96 h 386"/>
                      <a:gd name="T6" fmla="*/ 24 w 238"/>
                      <a:gd name="T7" fmla="*/ 12 h 386"/>
                      <a:gd name="T8" fmla="*/ 120 w 238"/>
                      <a:gd name="T9" fmla="*/ 24 h 386"/>
                      <a:gd name="T10" fmla="*/ 180 w 238"/>
                      <a:gd name="T11" fmla="*/ 132 h 386"/>
                      <a:gd name="T12" fmla="*/ 234 w 238"/>
                      <a:gd name="T13" fmla="*/ 306 h 386"/>
                      <a:gd name="T14" fmla="*/ 204 w 238"/>
                      <a:gd name="T15" fmla="*/ 378 h 386"/>
                      <a:gd name="T16" fmla="*/ 168 w 238"/>
                      <a:gd name="T17" fmla="*/ 354 h 386"/>
                      <a:gd name="T18" fmla="*/ 78 w 238"/>
                      <a:gd name="T19" fmla="*/ 270 h 3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56338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39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40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41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42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43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44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45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56346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56347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48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49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50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51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52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53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54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55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56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57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58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59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60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61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62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63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64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365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56366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7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>
                <a:gd name="T0" fmla="*/ 0 w 768"/>
                <a:gd name="T1" fmla="*/ 1260 h 1260"/>
                <a:gd name="T2" fmla="*/ 0 w 768"/>
                <a:gd name="T3" fmla="*/ 1134 h 1260"/>
                <a:gd name="T4" fmla="*/ 210 w 768"/>
                <a:gd name="T5" fmla="*/ 1032 h 1260"/>
                <a:gd name="T6" fmla="*/ 324 w 768"/>
                <a:gd name="T7" fmla="*/ 918 h 1260"/>
                <a:gd name="T8" fmla="*/ 414 w 768"/>
                <a:gd name="T9" fmla="*/ 714 h 1260"/>
                <a:gd name="T10" fmla="*/ 450 w 768"/>
                <a:gd name="T11" fmla="*/ 456 h 1260"/>
                <a:gd name="T12" fmla="*/ 438 w 768"/>
                <a:gd name="T13" fmla="*/ 258 h 1260"/>
                <a:gd name="T14" fmla="*/ 684 w 768"/>
                <a:gd name="T15" fmla="*/ 0 h 1260"/>
                <a:gd name="T16" fmla="*/ 768 w 768"/>
                <a:gd name="T17" fmla="*/ 18 h 1260"/>
                <a:gd name="T18" fmla="*/ 768 w 768"/>
                <a:gd name="T19" fmla="*/ 1254 h 1260"/>
                <a:gd name="T20" fmla="*/ 0 w 768"/>
                <a:gd name="T21" fmla="*/ 126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8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>
                <a:gd name="T0" fmla="*/ 550 w 776"/>
                <a:gd name="T1" fmla="*/ 115 h 2543"/>
                <a:gd name="T2" fmla="*/ 460 w 776"/>
                <a:gd name="T3" fmla="*/ 529 h 2543"/>
                <a:gd name="T4" fmla="*/ 298 w 776"/>
                <a:gd name="T5" fmla="*/ 925 h 2543"/>
                <a:gd name="T6" fmla="*/ 76 w 776"/>
                <a:gd name="T7" fmla="*/ 1267 h 2543"/>
                <a:gd name="T8" fmla="*/ 4 w 776"/>
                <a:gd name="T9" fmla="*/ 1339 h 2543"/>
                <a:gd name="T10" fmla="*/ 100 w 776"/>
                <a:gd name="T11" fmla="*/ 1351 h 2543"/>
                <a:gd name="T12" fmla="*/ 286 w 776"/>
                <a:gd name="T13" fmla="*/ 1399 h 2543"/>
                <a:gd name="T14" fmla="*/ 394 w 776"/>
                <a:gd name="T15" fmla="*/ 1525 h 2543"/>
                <a:gd name="T16" fmla="*/ 478 w 776"/>
                <a:gd name="T17" fmla="*/ 1705 h 2543"/>
                <a:gd name="T18" fmla="*/ 478 w 776"/>
                <a:gd name="T19" fmla="*/ 1969 h 2543"/>
                <a:gd name="T20" fmla="*/ 370 w 776"/>
                <a:gd name="T21" fmla="*/ 2263 h 2543"/>
                <a:gd name="T22" fmla="*/ 124 w 776"/>
                <a:gd name="T23" fmla="*/ 2479 h 2543"/>
                <a:gd name="T24" fmla="*/ 22 w 776"/>
                <a:gd name="T25" fmla="*/ 2515 h 2543"/>
                <a:gd name="T26" fmla="*/ 196 w 776"/>
                <a:gd name="T27" fmla="*/ 2533 h 2543"/>
                <a:gd name="T28" fmla="*/ 388 w 776"/>
                <a:gd name="T29" fmla="*/ 2455 h 2543"/>
                <a:gd name="T30" fmla="*/ 502 w 776"/>
                <a:gd name="T31" fmla="*/ 2299 h 2543"/>
                <a:gd name="T32" fmla="*/ 598 w 776"/>
                <a:gd name="T33" fmla="*/ 2197 h 2543"/>
                <a:gd name="T34" fmla="*/ 694 w 776"/>
                <a:gd name="T35" fmla="*/ 2197 h 2543"/>
                <a:gd name="T36" fmla="*/ 742 w 776"/>
                <a:gd name="T37" fmla="*/ 2230 h 2543"/>
                <a:gd name="T38" fmla="*/ 712 w 776"/>
                <a:gd name="T39" fmla="*/ 2137 h 2543"/>
                <a:gd name="T40" fmla="*/ 664 w 776"/>
                <a:gd name="T41" fmla="*/ 1807 h 2543"/>
                <a:gd name="T42" fmla="*/ 670 w 776"/>
                <a:gd name="T43" fmla="*/ 1561 h 2543"/>
                <a:gd name="T44" fmla="*/ 718 w 776"/>
                <a:gd name="T45" fmla="*/ 1393 h 2543"/>
                <a:gd name="T46" fmla="*/ 748 w 776"/>
                <a:gd name="T47" fmla="*/ 1219 h 2543"/>
                <a:gd name="T48" fmla="*/ 550 w 776"/>
                <a:gd name="T49" fmla="*/ 115 h 2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9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5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0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5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1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2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3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4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56375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>
                <a:gd name="T0" fmla="*/ 1 w 692"/>
                <a:gd name="T1" fmla="*/ 357 h 378"/>
                <a:gd name="T2" fmla="*/ 109 w 692"/>
                <a:gd name="T3" fmla="*/ 341 h 378"/>
                <a:gd name="T4" fmla="*/ 241 w 692"/>
                <a:gd name="T5" fmla="*/ 305 h 378"/>
                <a:gd name="T6" fmla="*/ 353 w 692"/>
                <a:gd name="T7" fmla="*/ 209 h 378"/>
                <a:gd name="T8" fmla="*/ 429 w 692"/>
                <a:gd name="T9" fmla="*/ 89 h 378"/>
                <a:gd name="T10" fmla="*/ 493 w 692"/>
                <a:gd name="T11" fmla="*/ 17 h 378"/>
                <a:gd name="T12" fmla="*/ 577 w 692"/>
                <a:gd name="T13" fmla="*/ 1 h 378"/>
                <a:gd name="T14" fmla="*/ 629 w 692"/>
                <a:gd name="T15" fmla="*/ 21 h 378"/>
                <a:gd name="T16" fmla="*/ 673 w 692"/>
                <a:gd name="T17" fmla="*/ 65 h 378"/>
                <a:gd name="T18" fmla="*/ 673 w 692"/>
                <a:gd name="T19" fmla="*/ 137 h 378"/>
                <a:gd name="T20" fmla="*/ 561 w 692"/>
                <a:gd name="T21" fmla="*/ 225 h 378"/>
                <a:gd name="T22" fmla="*/ 425 w 692"/>
                <a:gd name="T23" fmla="*/ 297 h 378"/>
                <a:gd name="T24" fmla="*/ 245 w 692"/>
                <a:gd name="T25" fmla="*/ 357 h 378"/>
                <a:gd name="T26" fmla="*/ 113 w 692"/>
                <a:gd name="T27" fmla="*/ 377 h 378"/>
                <a:gd name="T28" fmla="*/ 1 w 692"/>
                <a:gd name="T29" fmla="*/ 35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6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kumimoji="1" lang="ru-RU" altLang="ru-RU" sz="1800">
                <a:latin typeface="Arial" panose="020B0604020202020204" pitchFamily="34" charset="0"/>
              </a:endParaRPr>
            </a:p>
          </p:txBody>
        </p:sp>
      </p:grpSp>
      <p:sp>
        <p:nvSpPr>
          <p:cNvPr id="56377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6378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56379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56380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56381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A66A4A86-E61A-4580-A28D-209A73C13F2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96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6041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3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3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3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3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3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3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3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043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6043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6043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 altLang="ru-RU"/>
          </a:p>
        </p:txBody>
      </p:sp>
      <p:sp>
        <p:nvSpPr>
          <p:cNvPr id="6044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 altLang="ru-RU"/>
          </a:p>
        </p:txBody>
      </p:sp>
      <p:sp>
        <p:nvSpPr>
          <p:cNvPr id="6044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E5E6E9E-951E-40F8-A2F8-92B3059CB6D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E378E4F9-6E3A-4993-94F0-B50269870595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6451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2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89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42" name="Group 2"/>
          <p:cNvGrpSpPr>
            <a:grpSpLocks/>
          </p:cNvGrpSpPr>
          <p:nvPr/>
        </p:nvGrpSpPr>
        <p:grpSpPr bwMode="auto">
          <a:xfrm>
            <a:off x="0" y="0"/>
            <a:ext cx="2667000" cy="6858000"/>
            <a:chOff x="0" y="0"/>
            <a:chExt cx="1680" cy="4320"/>
          </a:xfrm>
        </p:grpSpPr>
        <p:sp>
          <p:nvSpPr>
            <p:cNvPr id="112643" name="Rectangle 3"/>
            <p:cNvSpPr>
              <a:spLocks noChangeArrowheads="1"/>
            </p:cNvSpPr>
            <p:nvPr/>
          </p:nvSpPr>
          <p:spPr bwMode="hidden">
            <a:xfrm>
              <a:off x="124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549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 sz="1800">
                <a:latin typeface="Arial" panose="020B0604020202020204" pitchFamily="34" charset="0"/>
              </a:endParaRPr>
            </a:p>
          </p:txBody>
        </p:sp>
        <p:pic>
          <p:nvPicPr>
            <p:cNvPr id="112644" name="Picture 4" descr="slidemaster_med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0" y="0"/>
              <a:ext cx="1348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264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438400" y="228600"/>
            <a:ext cx="64008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38400" y="1600200"/>
            <a:ext cx="64008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126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248400"/>
            <a:ext cx="1901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1126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1126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fld id="{E35832A4-2E18-4639-95D4-E9658EAA6BE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ransition spd="slow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2800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2000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F089544-1505-410B-93FF-F96DCCA9B5EB}" type="slidenum">
              <a:rPr lang="ru-RU" altLang="ru-RU"/>
              <a:pPr/>
              <a:t>‹#›</a:t>
            </a:fld>
            <a:endParaRPr lang="ru-RU" altLang="ru-RU"/>
          </a:p>
        </p:txBody>
      </p:sp>
      <p:grpSp>
        <p:nvGrpSpPr>
          <p:cNvPr id="117764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17765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1776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69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7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777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7772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777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1777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1777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1259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fld id="{28E966B8-1F5C-4D12-90D3-D0AF7A07D2D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9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943178DC-3CCE-4C2A-8D0B-317CE056D38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18.02.2025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D1A2C81B-09B3-46EB-9E65-5AED573782A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3048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>
              <a:latin typeface="Tahoma" panose="020B0604030504040204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>
              <a:latin typeface="Tahoma" panose="020B0604030504040204" pitchFamily="34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>
              <a:latin typeface="Tahoma" panose="020B0604030504040204" pitchFamily="34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>
              <a:latin typeface="Tahoma" panose="020B0604030504040204" pitchFamily="34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>
              <a:latin typeface="Tahoma" panose="020B0604030504040204" pitchFamily="34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>
              <a:latin typeface="Tahoma" panose="020B0604030504040204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>
              <a:latin typeface="Tahoma" panose="020B0604030504040204" pitchFamily="34" charset="0"/>
            </a:endParaRPr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D5D68244-322E-48F6-B407-A6FA8B742CF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1267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1268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9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270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1271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72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273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1274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75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276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1277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1278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279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280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1281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1282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83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84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1285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86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87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1288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89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90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1291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92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93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1294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95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96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1297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98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99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1300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01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02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1303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04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05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1306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07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08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1309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10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11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1312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13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14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1315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16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17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1318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19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20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1321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22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23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1324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25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26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1327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28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29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1330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31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32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1333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34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35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1336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37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38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1339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40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41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1342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43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1344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504 h 504"/>
                    <a:gd name="T2" fmla="*/ 864 w 2736"/>
                    <a:gd name="T3" fmla="*/ 168 h 504"/>
                    <a:gd name="T4" fmla="*/ 1776 w 2736"/>
                    <a:gd name="T5" fmla="*/ 24 h 504"/>
                    <a:gd name="T6" fmla="*/ 2736 w 2736"/>
                    <a:gd name="T7" fmla="*/ 24 h 504"/>
                    <a:gd name="T8" fmla="*/ 2720 w 2736"/>
                    <a:gd name="T9" fmla="*/ 103 h 504"/>
                    <a:gd name="T10" fmla="*/ 1764 w 2736"/>
                    <a:gd name="T11" fmla="*/ 103 h 504"/>
                    <a:gd name="T12" fmla="*/ 654 w 2736"/>
                    <a:gd name="T13" fmla="*/ 292 h 504"/>
                    <a:gd name="T14" fmla="*/ 0 w 2736"/>
                    <a:gd name="T15" fmla="*/ 50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345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>
                    <a:gd name="T0" fmla="*/ 5 w 1769"/>
                    <a:gd name="T1" fmla="*/ 8 h 791"/>
                    <a:gd name="T2" fmla="*/ 485 w 1769"/>
                    <a:gd name="T3" fmla="*/ 56 h 791"/>
                    <a:gd name="T4" fmla="*/ 1157 w 1769"/>
                    <a:gd name="T5" fmla="*/ 200 h 791"/>
                    <a:gd name="T6" fmla="*/ 1611 w 1769"/>
                    <a:gd name="T7" fmla="*/ 432 h 791"/>
                    <a:gd name="T8" fmla="*/ 1756 w 1769"/>
                    <a:gd name="T9" fmla="*/ 609 h 791"/>
                    <a:gd name="T10" fmla="*/ 1689 w 1769"/>
                    <a:gd name="T11" fmla="*/ 787 h 791"/>
                    <a:gd name="T12" fmla="*/ 1589 w 1769"/>
                    <a:gd name="T13" fmla="*/ 632 h 791"/>
                    <a:gd name="T14" fmla="*/ 1389 w 1769"/>
                    <a:gd name="T15" fmla="*/ 454 h 791"/>
                    <a:gd name="T16" fmla="*/ 1109 w 1769"/>
                    <a:gd name="T17" fmla="*/ 296 h 791"/>
                    <a:gd name="T18" fmla="*/ 581 w 1769"/>
                    <a:gd name="T19" fmla="*/ 152 h 791"/>
                    <a:gd name="T20" fmla="*/ 0 w 1769"/>
                    <a:gd name="T21" fmla="*/ 76 h 791"/>
                    <a:gd name="T22" fmla="*/ 5 w 1769"/>
                    <a:gd name="T23" fmla="*/ 8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11346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1347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48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49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1350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51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52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1353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54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55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1356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57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58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1359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60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61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1362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63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64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1365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66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67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1368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69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70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1371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72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73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1374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75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76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1377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78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1379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1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599"/>
                    </a:cubicBezTo>
                    <a:cubicBezTo>
                      <a:pt x="10696" y="21599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599"/>
                    </a:cubicBezTo>
                    <a:cubicBezTo>
                      <a:pt x="10696" y="21599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2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0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0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3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0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0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4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0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0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8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9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0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0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0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1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0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0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2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0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3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4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5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9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4" cy="32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0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140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140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1403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11404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11405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C224267F-BE2A-4D55-860B-2F96775ECBE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89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1B88B56C-02EA-4E8B-BCD2-59AA66CF3E3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536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5370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537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38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538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538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8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538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388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538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9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9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9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9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9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9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9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5397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539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9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40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540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540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403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540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0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0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0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0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0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1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1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541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891" r:id="rId12"/>
    <p:sldLayoutId id="2147483892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3E70B40D-3A48-4AF8-8293-80AC466F76C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888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72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2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072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3072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72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072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3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3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3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3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73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3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0736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7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8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9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40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41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4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4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074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3074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3074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E357C717-F232-4480-A35F-5D9888339BC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9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35843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35844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35845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35846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0E0F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35847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</p:grpSp>
      <p:sp>
        <p:nvSpPr>
          <p:cNvPr id="3584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584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3585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3585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19534E83-8F1C-49D6-BEF7-08F3165DFA7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5852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895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403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3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3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3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3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5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5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5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5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5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11E8C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405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4056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44057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405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4405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A279D138-9B2A-44B7-AB17-13D60B0A63C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4060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l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l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l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52227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52228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229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grpSp>
          <p:nvGrpSpPr>
            <p:cNvPr id="52230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52231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232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2233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22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522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522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fld id="{8A17E1BC-DCEA-4B75-ABB9-757B941A73B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8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pattFill prst="pct3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504" y="1"/>
            <a:ext cx="8928992" cy="134076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 Центр психолого-педагогической, медицинской и социальной помощи Пушкинского района Санкт-Петербурга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79135400"/>
              </p:ext>
            </p:extLst>
          </p:nvPr>
        </p:nvGraphicFramePr>
        <p:xfrm>
          <a:off x="356088" y="2314575"/>
          <a:ext cx="8506558" cy="2624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23728" y="5555655"/>
            <a:ext cx="4143848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Семинар ведет: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Кискаев Ислам Арсланович –методист,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кандидат педагогических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3012359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60000">
              <a:schemeClr val="tx1">
                <a:lumMod val="85000"/>
              </a:schemeClr>
            </a:gs>
            <a:gs pos="100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ru-RU" altLang="ru-RU" sz="2800" b="1" dirty="0">
                <a:solidFill>
                  <a:schemeClr val="accent2"/>
                </a:solidFill>
                <a:effectLst/>
              </a:rPr>
              <a:t>Каковы задачи социального педагога- консультанта?   </a:t>
            </a:r>
            <a:r>
              <a:rPr lang="ru-RU" altLang="ru-RU" sz="2800" b="1" u="sng" dirty="0">
                <a:solidFill>
                  <a:schemeClr val="accent2"/>
                </a:solidFill>
                <a:effectLst/>
              </a:rPr>
              <a:t>Он должен</a:t>
            </a:r>
            <a:r>
              <a:rPr lang="ru-RU" altLang="ru-RU" sz="2800" dirty="0">
                <a:solidFill>
                  <a:schemeClr val="accent2"/>
                </a:solidFill>
                <a:effectLst/>
              </a:rPr>
              <a:t>…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6156176" cy="5213176"/>
          </a:xfrm>
          <a:solidFill>
            <a:schemeClr val="bg1"/>
          </a:solidFill>
        </p:spPr>
        <p:txBody>
          <a:bodyPr/>
          <a:lstStyle/>
          <a:p>
            <a:r>
              <a:rPr lang="ru-RU" altLang="ru-RU" dirty="0"/>
              <a:t>помочь подростку описать свою ситуацию и сформулировать проблему; </a:t>
            </a:r>
            <a:r>
              <a:rPr lang="ru-RU" altLang="ru-RU" b="1" dirty="0"/>
              <a:t>НЕ НУЖНО САМОМУ ОПИСЫВАТЬ ЕГО ПРОБЛЕМУ!!!</a:t>
            </a:r>
          </a:p>
          <a:p>
            <a:r>
              <a:rPr lang="ru-RU" altLang="ru-RU" dirty="0"/>
              <a:t>совместно с подростком искать варианты решения проблемы;</a:t>
            </a:r>
          </a:p>
          <a:p>
            <a:r>
              <a:rPr lang="ru-RU" altLang="ru-RU" dirty="0"/>
              <a:t>побуждать его к действию.</a:t>
            </a:r>
          </a:p>
        </p:txBody>
      </p:sp>
      <p:pic>
        <p:nvPicPr>
          <p:cNvPr id="1028" name="Picture 4" descr="Эмпатия картинки, стоковые фото Эмпатия | Depositphoto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1" t="6370" r="4931" b="6699"/>
          <a:stretch/>
        </p:blipFill>
        <p:spPr bwMode="auto">
          <a:xfrm>
            <a:off x="6156176" y="2190564"/>
            <a:ext cx="2987824" cy="332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762000"/>
            <a:ext cx="8058472" cy="1143000"/>
          </a:xfrm>
        </p:spPr>
        <p:txBody>
          <a:bodyPr/>
          <a:lstStyle/>
          <a:p>
            <a:r>
              <a:rPr lang="ru-RU" altLang="ru-RU" sz="3200" dirty="0"/>
              <a:t>Учтите, что для подростка характерны следующие особенности: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61862" y="2348880"/>
            <a:ext cx="6411316" cy="4464496"/>
          </a:xfrm>
          <a:solidFill>
            <a:schemeClr val="accent3"/>
          </a:solidFill>
        </p:spPr>
        <p:txBody>
          <a:bodyPr/>
          <a:lstStyle/>
          <a:p>
            <a:r>
              <a:rPr lang="ru-RU" altLang="ru-RU" sz="2400" dirty="0">
                <a:solidFill>
                  <a:schemeClr val="tx1">
                    <a:lumMod val="50000"/>
                  </a:schemeClr>
                </a:solidFill>
              </a:rPr>
              <a:t>у него смешанные чувства и большей частью – </a:t>
            </a:r>
            <a:r>
              <a:rPr lang="ru-RU" altLang="ru-RU" sz="2400" b="1" dirty="0">
                <a:solidFill>
                  <a:schemeClr val="tx1">
                    <a:lumMod val="50000"/>
                  </a:schemeClr>
                </a:solidFill>
              </a:rPr>
              <a:t>отрицательные</a:t>
            </a:r>
            <a:r>
              <a:rPr lang="ru-RU" altLang="ru-RU" sz="2400" dirty="0">
                <a:solidFill>
                  <a:schemeClr val="tx1">
                    <a:lumMod val="50000"/>
                  </a:schemeClr>
                </a:solidFill>
              </a:rPr>
              <a:t>;</a:t>
            </a:r>
          </a:p>
          <a:p>
            <a:r>
              <a:rPr lang="ru-RU" altLang="ru-RU" sz="2400" dirty="0">
                <a:solidFill>
                  <a:schemeClr val="tx1">
                    <a:lumMod val="50000"/>
                  </a:schemeClr>
                </a:solidFill>
              </a:rPr>
              <a:t>Он не знает с чего начать говорить. Он не уверен в том, что классный руководитель сможет ему помочь;</a:t>
            </a:r>
          </a:p>
          <a:p>
            <a:r>
              <a:rPr lang="ru-RU" altLang="ru-RU" sz="2400" dirty="0">
                <a:solidFill>
                  <a:schemeClr val="tx1">
                    <a:lumMod val="50000"/>
                  </a:schemeClr>
                </a:solidFill>
              </a:rPr>
              <a:t>Ему нужны гарантии анонимности и конфиденциальности;</a:t>
            </a:r>
          </a:p>
          <a:p>
            <a:r>
              <a:rPr lang="ru-RU" altLang="ru-RU" sz="2400" dirty="0">
                <a:solidFill>
                  <a:schemeClr val="tx1">
                    <a:lumMod val="50000"/>
                  </a:schemeClr>
                </a:solidFill>
              </a:rPr>
              <a:t>Он вообще не знает, что такое  консультация и помощь;</a:t>
            </a:r>
          </a:p>
          <a:p>
            <a:pPr marL="0" indent="0">
              <a:buNone/>
            </a:pPr>
            <a:endParaRPr lang="ru-RU" altLang="ru-RU" sz="24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altLang="ru-RU" sz="2400" b="1" dirty="0">
                <a:solidFill>
                  <a:schemeClr val="tx1">
                    <a:lumMod val="50000"/>
                  </a:schemeClr>
                </a:solidFill>
              </a:rPr>
              <a:t>Он будет занимать пассивную позицию.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9080"/>
            <a:ext cx="2555776" cy="27089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116633"/>
            <a:ext cx="8772971" cy="6481018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 b="1" dirty="0">
                <a:solidFill>
                  <a:schemeClr val="accent4">
                    <a:lumMod val="10000"/>
                  </a:schemeClr>
                </a:solidFill>
                <a:effectLst/>
              </a:rPr>
              <a:t>	Как настроиться педагогу ? Задайте мысленно себе вопросы:</a:t>
            </a:r>
            <a:r>
              <a:rPr lang="ru-RU" altLang="ru-RU" sz="2800" dirty="0">
                <a:solidFill>
                  <a:schemeClr val="accent4">
                    <a:lumMod val="10000"/>
                  </a:schemeClr>
                </a:solidFill>
                <a:effectLst/>
              </a:rPr>
              <a:t>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2800" dirty="0">
              <a:solidFill>
                <a:schemeClr val="accent4">
                  <a:lumMod val="10000"/>
                </a:schemeClr>
              </a:solidFill>
              <a:effectLst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3600" dirty="0">
                <a:solidFill>
                  <a:schemeClr val="accent4">
                    <a:lumMod val="10000"/>
                  </a:schemeClr>
                </a:solidFill>
                <a:effectLst/>
              </a:rPr>
              <a:t>1) В каком он состоянии?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3600" dirty="0">
                <a:solidFill>
                  <a:schemeClr val="accent4">
                    <a:lumMod val="10000"/>
                  </a:schemeClr>
                </a:solidFill>
                <a:effectLst/>
              </a:rPr>
              <a:t>2) Как он ко мне относится?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2800" dirty="0">
                <a:solidFill>
                  <a:schemeClr val="accent4">
                    <a:lumMod val="10000"/>
                  </a:schemeClr>
                </a:solidFill>
                <a:effectLst/>
              </a:rPr>
              <a:t>	</a:t>
            </a:r>
            <a:r>
              <a:rPr lang="ru-RU" altLang="ru-RU" sz="2400" b="1" dirty="0">
                <a:solidFill>
                  <a:schemeClr val="accent4">
                    <a:lumMod val="10000"/>
                  </a:schemeClr>
                </a:solidFill>
                <a:effectLst/>
              </a:rPr>
              <a:t>КАК  НАСТРОИТЬ  ПОДРОСТКА   К  СЕБЕ?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</a:rPr>
              <a:t>сохраняйте деловой, но благожелательный тон;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</a:rPr>
              <a:t>не торопитесь отвечать на вопросы  подростка. </a:t>
            </a:r>
          </a:p>
        </p:txBody>
      </p:sp>
      <p:pic>
        <p:nvPicPr>
          <p:cNvPr id="6146" name="Picture 2" descr="Учителя арт рисунок (22 фото) » Папик.Про - Все рисунки в одном мест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8" r="10372" b="55572"/>
          <a:stretch/>
        </p:blipFill>
        <p:spPr bwMode="auto">
          <a:xfrm>
            <a:off x="7236295" y="548680"/>
            <a:ext cx="180020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21021" t="19710" r="2119" b="60097"/>
          <a:stretch/>
        </p:blipFill>
        <p:spPr>
          <a:xfrm>
            <a:off x="395536" y="3645024"/>
            <a:ext cx="8496944" cy="25354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0807" y="6189014"/>
            <a:ext cx="8916987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КАКОЕ ВЫРАЖЕНИЕ БОЛЬШЕ ПОДОЙДЕТ ДЛЯ НАЧАЛА  БЕСЕДЫ?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3717032"/>
            <a:ext cx="3346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59636" y="3729191"/>
            <a:ext cx="3346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39560" y="3636497"/>
            <a:ext cx="3346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57801" y="3717032"/>
            <a:ext cx="3346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0"/>
            <a:ext cx="8856984" cy="768350"/>
          </a:xfrm>
          <a:solidFill>
            <a:schemeClr val="bg1"/>
          </a:solidFill>
        </p:spPr>
        <p:txBody>
          <a:bodyPr/>
          <a:lstStyle/>
          <a:p>
            <a:r>
              <a:rPr lang="ru-RU" altLang="ru-RU" sz="2800" b="1" i="1" u="sng" dirty="0"/>
              <a:t>Словесные шаблоны, которые   использует консультант: </a:t>
            </a:r>
            <a:endParaRPr lang="ru-RU" altLang="ru-RU" sz="2800" u="sng" dirty="0"/>
          </a:p>
        </p:txBody>
      </p:sp>
      <p:graphicFrame>
        <p:nvGraphicFramePr>
          <p:cNvPr id="25663" name="Group 6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3940362"/>
              </p:ext>
            </p:extLst>
          </p:nvPr>
        </p:nvGraphicFramePr>
        <p:xfrm>
          <a:off x="215516" y="908720"/>
          <a:ext cx="8640960" cy="5328592"/>
        </p:xfrm>
        <a:graphic>
          <a:graphicData uri="http://schemas.openxmlformats.org/drawingml/2006/table">
            <a:tbl>
              <a:tblPr/>
              <a:tblGrid>
                <a:gridCol w="2890821">
                  <a:extLst>
                    <a:ext uri="{9D8B030D-6E8A-4147-A177-3AD203B41FA5}">
                      <a16:colId xmlns:a16="http://schemas.microsoft.com/office/drawing/2014/main" val="1200132817"/>
                    </a:ext>
                  </a:extLst>
                </a:gridCol>
                <a:gridCol w="5750139">
                  <a:extLst>
                    <a:ext uri="{9D8B030D-6E8A-4147-A177-3AD203B41FA5}">
                      <a16:colId xmlns:a16="http://schemas.microsoft.com/office/drawing/2014/main" val="602291853"/>
                    </a:ext>
                  </a:extLst>
                </a:gridCol>
              </a:tblGrid>
              <a:tr h="6166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При  высказывании одобрения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«Хорошо», «Замечательно» и проч.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3FF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871194"/>
                  </a:ext>
                </a:extLst>
              </a:tr>
              <a:tr h="6124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При  высказывании  согласия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«Да», «Конечно», «Безусловно», «Разумеется», «Несомненно» и проч.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3FF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4459799"/>
                  </a:ext>
                </a:extLst>
              </a:tr>
              <a:tr h="8749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При демонстрации понимания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Я понимаю...  , Я представляю, как это было трудно.                      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Мне понятно твоё состояние.   Мне близко то, что ты испытываешь.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3FF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187289"/>
                  </a:ext>
                </a:extLst>
              </a:tr>
              <a:tr h="11997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При демонстрации естественности и нормальности происходящего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То, что с тобой происходит - это нормально. То, что ты испытываешь - естественно.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 этих обстоятельствах - это вполне понятная реакция. В такой ситуации - это вполне естественно.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3FF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518443"/>
                  </a:ext>
                </a:extLst>
              </a:tr>
              <a:tr h="62013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При предоставлении права.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Ты имеешь право так думать, поступать, чувствовать и проч.    Ты можешь так поступить.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3FF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538336"/>
                  </a:ext>
                </a:extLst>
              </a:tr>
              <a:tr h="6468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Подтверждающие высказывания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Действительно, это неприятно. Безусловно, ты прав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3FF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33312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843808" y="6237312"/>
            <a:ext cx="2628292" cy="47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ПРОГОВОРИМ?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256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16632"/>
            <a:ext cx="7477125" cy="537691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altLang="ru-RU" sz="2400" b="1" u="sng" dirty="0">
                <a:solidFill>
                  <a:schemeClr val="tx1">
                    <a:lumMod val="50000"/>
                  </a:schemeClr>
                </a:solidFill>
              </a:rPr>
              <a:t>Что же делать социальному педагогу? </a:t>
            </a:r>
            <a:endParaRPr lang="ru-RU" altLang="ru-RU" sz="2400" u="sng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908721"/>
            <a:ext cx="7386638" cy="5544615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начала заверьте подростка  в конфиденциальности их беседы (ненавязчиво) – </a:t>
            </a:r>
            <a:r>
              <a:rPr lang="ru-RU" altLang="ru-RU" sz="2400" b="1" i="1" dirty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Всё, о чем мы будем говорить с тобой, пусть останется между нами;</a:t>
            </a:r>
            <a:endParaRPr lang="ru-RU" altLang="ru-RU" sz="2400" dirty="0">
              <a:solidFill>
                <a:srgbClr val="8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время беседы – </a:t>
            </a:r>
            <a:r>
              <a:rPr lang="ru-RU" altLang="ru-RU" sz="2400" b="1" i="1" dirty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сожалению, у меня не очень много времени;</a:t>
            </a:r>
            <a:endParaRPr lang="ru-RU" altLang="ru-RU" sz="2400" dirty="0">
              <a:solidFill>
                <a:srgbClr val="8E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побуждайте подростка к разговору с ненавязчивого вопроса, типа: «</a:t>
            </a:r>
            <a:r>
              <a:rPr lang="ru-RU" sz="2400" b="1" i="1" dirty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ты думаешь, люди могут меняться</a:t>
            </a:r>
            <a:r>
              <a:rPr lang="ru-RU" sz="2400" dirty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altLang="ru-RU" sz="2400" dirty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eriod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необходимо - помогите  «раскрутить» разговор с помощью закрытых вопросов, типа: </a:t>
            </a:r>
            <a:r>
              <a:rPr lang="ru-RU" altLang="ru-RU" sz="2400" dirty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400" b="1" i="1" dirty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тебя какие-то неприятности</a:t>
            </a:r>
            <a:r>
              <a:rPr lang="ru-RU" altLang="ru-RU" sz="2400" dirty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?», «</a:t>
            </a:r>
            <a:r>
              <a:rPr lang="ru-RU" altLang="ru-RU" sz="2400" b="1" i="1" dirty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Что-то случилось?</a:t>
            </a:r>
            <a:r>
              <a:rPr lang="ru-RU" altLang="ru-RU" sz="2400" dirty="0">
                <a:solidFill>
                  <a:srgbClr val="8E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42699" y="-99392"/>
            <a:ext cx="8686800" cy="558800"/>
          </a:xfrm>
        </p:spPr>
        <p:txBody>
          <a:bodyPr/>
          <a:lstStyle/>
          <a:p>
            <a:pPr algn="ctr"/>
            <a:r>
              <a:rPr lang="ru-RU" altLang="ru-RU" sz="3600" b="1" u="sng" dirty="0"/>
              <a:t>СИТУАЦИЯ</a:t>
            </a:r>
            <a:endParaRPr lang="ru-RU" altLang="ru-RU" sz="3600" u="sng" dirty="0"/>
          </a:p>
        </p:txBody>
      </p:sp>
      <p:sp>
        <p:nvSpPr>
          <p:cNvPr id="68611" name="Rectangle 3" descr="Зеленый мрамор"/>
          <p:cNvSpPr>
            <a:spLocks noGrp="1" noChangeArrowheads="1"/>
          </p:cNvSpPr>
          <p:nvPr>
            <p:ph type="body" idx="1"/>
          </p:nvPr>
        </p:nvSpPr>
        <p:spPr>
          <a:xfrm>
            <a:off x="0" y="472582"/>
            <a:ext cx="9144000" cy="6385418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должен сказать тебе, Вика, что консультант не дает советов и не выписывают рецептов. Так называемых психологических таблеток от проблем не бывает. Моя помощь будет заключаться в том, что я попытаюсь помочь тебе увидеть ситуацию, с которой ты пришла сюда, с другой точки зрения, иначе отнестись к ней и, если будет необходимо, на основе этого принять какое-либо решение или изменить свое отношение или поведение.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еще, Вика, все что будет тобою сказано в ходе консультации не выйдет за пределы этого кабинета.</a:t>
            </a:r>
            <a:endParaRPr lang="ru-RU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тебя есть какие-нибудь вопросы?</a:t>
            </a:r>
            <a:endParaRPr lang="ru-RU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Тогда, пожалуйста расскажи немного о себе.</a:t>
            </a:r>
            <a:endParaRPr lang="ru-RU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ru-RU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67" name="Rectangle 3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747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altLang="ru-RU" b="1" dirty="0"/>
              <a:t>Как структурировать беседу?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625681"/>
              </p:ext>
            </p:extLst>
          </p:nvPr>
        </p:nvGraphicFramePr>
        <p:xfrm>
          <a:off x="283568" y="2420776"/>
          <a:ext cx="8424937" cy="3531997"/>
        </p:xfrm>
        <a:graphic>
          <a:graphicData uri="http://schemas.openxmlformats.org/drawingml/2006/table">
            <a:tbl>
              <a:tblPr/>
              <a:tblGrid>
                <a:gridCol w="3496344">
                  <a:extLst>
                    <a:ext uri="{9D8B030D-6E8A-4147-A177-3AD203B41FA5}">
                      <a16:colId xmlns:a16="http://schemas.microsoft.com/office/drawing/2014/main" val="1407513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3225950140"/>
                    </a:ext>
                  </a:extLst>
                </a:gridCol>
                <a:gridCol w="4352529">
                  <a:extLst>
                    <a:ext uri="{9D8B030D-6E8A-4147-A177-3AD203B41FA5}">
                      <a16:colId xmlns:a16="http://schemas.microsoft.com/office/drawing/2014/main" val="2367637526"/>
                    </a:ext>
                  </a:extLst>
                </a:gridCol>
              </a:tblGrid>
              <a:tr h="288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Он пытается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5191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Рассказывать о других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Стимулируете рассказывать о себе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305120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 внешних событиях и фактах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Задаете вопросы по внутреннему опыту подростка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238005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Делать обобщения и абстракции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Добиваетесь конкретизации слов и ситуаций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983679"/>
                  </a:ext>
                </a:extLst>
              </a:tr>
              <a:tr h="2108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Объяснять проблемы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Добиваетесь описания проблемной ситуации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289997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Давать внешние оценки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Добиваетесь от подростка собственной оценки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657238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61864" y="1142926"/>
            <a:ext cx="8424936" cy="12778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Побуждайте подростка больше говорить о себе и своем участии в ситуации, поворачивая каждый раз разговор, направленность беседы следующим образом: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5784371"/>
            <a:ext cx="3843103" cy="4216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u="sng" dirty="0">
                <a:ea typeface="Calibri" panose="020F0502020204030204" pitchFamily="34" charset="0"/>
                <a:cs typeface="Times New Roman" panose="02020603050405020304" pitchFamily="18" charset="0"/>
              </a:rPr>
              <a:t>Т.е. разговор вы переводите с…</a:t>
            </a:r>
            <a:endParaRPr lang="ru-RU" sz="2000" b="1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219411"/>
              </p:ext>
            </p:extLst>
          </p:nvPr>
        </p:nvGraphicFramePr>
        <p:xfrm>
          <a:off x="283567" y="6206025"/>
          <a:ext cx="8424938" cy="403098"/>
        </p:xfrm>
        <a:graphic>
          <a:graphicData uri="http://schemas.openxmlformats.org/drawingml/2006/table">
            <a:tbl>
              <a:tblPr/>
              <a:tblGrid>
                <a:gridCol w="3856385">
                  <a:extLst>
                    <a:ext uri="{9D8B030D-6E8A-4147-A177-3AD203B41FA5}">
                      <a16:colId xmlns:a16="http://schemas.microsoft.com/office/drawing/2014/main" val="1728502133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3493131392"/>
                    </a:ext>
                  </a:extLst>
                </a:gridCol>
                <a:gridCol w="4352529">
                  <a:extLst>
                    <a:ext uri="{9D8B030D-6E8A-4147-A177-3AD203B41FA5}">
                      <a16:colId xmlns:a16="http://schemas.microsoft.com/office/drawing/2014/main" val="2771691182"/>
                    </a:ext>
                  </a:extLst>
                </a:gridCol>
              </a:tblGrid>
              <a:tr h="3384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Модальности долженствования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модальность потребностей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89462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693737"/>
          </a:xfrm>
        </p:spPr>
        <p:txBody>
          <a:bodyPr/>
          <a:lstStyle/>
          <a:p>
            <a:r>
              <a:rPr lang="ru-RU" altLang="ru-RU" sz="3600" b="1" dirty="0"/>
              <a:t>Как структурировать беседу?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68598" y="1052736"/>
            <a:ext cx="6543328" cy="5802900"/>
          </a:xfrm>
          <a:solidFill>
            <a:srgbClr val="FFFFFF"/>
          </a:solidFill>
        </p:spPr>
        <p:txBody>
          <a:bodyPr/>
          <a:lstStyle/>
          <a:p>
            <a:pPr marL="609600" indent="-609600"/>
            <a:r>
              <a:rPr lang="ru-RU" altLang="ru-RU" sz="2800" dirty="0">
                <a:latin typeface="Garamond" panose="02020404030301010803" pitchFamily="18" charset="0"/>
              </a:rPr>
              <a:t>Если подросток описывает «сценарий», т.е. говорит только о событиях и фактах, то заостряйте  его внимание на его внутреннем опыте: чувствах, мыслях, переживаниях, </a:t>
            </a:r>
            <a:r>
              <a:rPr lang="ru-RU" altLang="ru-RU" sz="2800" b="1" dirty="0">
                <a:latin typeface="Garamond" panose="02020404030301010803" pitchFamily="18" charset="0"/>
              </a:rPr>
              <a:t>отношении к себе в ситуации и к</a:t>
            </a:r>
            <a:r>
              <a:rPr lang="ru-RU" altLang="ru-RU" sz="2800" dirty="0">
                <a:latin typeface="Garamond" panose="02020404030301010803" pitchFamily="18" charset="0"/>
              </a:rPr>
              <a:t> </a:t>
            </a:r>
            <a:r>
              <a:rPr lang="ru-RU" altLang="ru-RU" sz="2800" b="1" dirty="0">
                <a:latin typeface="Garamond" panose="02020404030301010803" pitchFamily="18" charset="0"/>
              </a:rPr>
              <a:t>дру­гим людям</a:t>
            </a:r>
            <a:r>
              <a:rPr lang="ru-RU" altLang="ru-RU" sz="2800" dirty="0">
                <a:latin typeface="Garamond" panose="02020404030301010803" pitchFamily="18" charset="0"/>
              </a:rPr>
              <a:t>;</a:t>
            </a:r>
          </a:p>
          <a:p>
            <a:pPr marL="609600" indent="-609600">
              <a:buFont typeface="Wingdings" panose="05000000000000000000" pitchFamily="2" charset="2"/>
              <a:buNone/>
            </a:pPr>
            <a:r>
              <a:rPr lang="ru-RU" altLang="ru-RU" sz="2800" dirty="0">
                <a:latin typeface="Garamond" panose="02020404030301010803" pitchFamily="18" charset="0"/>
              </a:rPr>
              <a:t>		</a:t>
            </a:r>
            <a:r>
              <a:rPr lang="ru-RU" altLang="ru-RU" sz="2800" u="sng" dirty="0">
                <a:latin typeface="Garamond" panose="02020404030301010803" pitchFamily="18" charset="0"/>
              </a:rPr>
              <a:t>К примеру, ученик</a:t>
            </a:r>
            <a:r>
              <a:rPr lang="ru-RU" altLang="ru-RU" sz="2800" dirty="0">
                <a:latin typeface="Garamond" panose="02020404030301010803" pitchFamily="18" charset="0"/>
              </a:rPr>
              <a:t>: </a:t>
            </a:r>
            <a:r>
              <a:rPr lang="ru-RU" altLang="ru-RU" sz="2800" b="1" i="1" dirty="0">
                <a:solidFill>
                  <a:srgbClr val="8E0000"/>
                </a:solidFill>
                <a:latin typeface="Garamond" panose="02020404030301010803" pitchFamily="18" charset="0"/>
              </a:rPr>
              <a:t>«Я вчера не захотел пойти на урок физики, Елена Федоровна меня достала»</a:t>
            </a:r>
            <a:r>
              <a:rPr lang="ru-RU" altLang="ru-RU" sz="2800" dirty="0">
                <a:latin typeface="Garamond" panose="02020404030301010803" pitchFamily="18" charset="0"/>
              </a:rPr>
              <a:t>. </a:t>
            </a:r>
          </a:p>
          <a:p>
            <a:pPr marL="609600" indent="-609600">
              <a:buFont typeface="Wingdings" panose="05000000000000000000" pitchFamily="2" charset="2"/>
              <a:buNone/>
            </a:pPr>
            <a:r>
              <a:rPr lang="ru-RU" altLang="ru-RU" sz="2800">
                <a:latin typeface="Garamond" panose="02020404030301010803" pitchFamily="18" charset="0"/>
              </a:rPr>
              <a:t>       </a:t>
            </a:r>
            <a:r>
              <a:rPr lang="ru-RU" altLang="ru-RU" sz="2800" u="sng">
                <a:latin typeface="Garamond" panose="02020404030301010803" pitchFamily="18" charset="0"/>
              </a:rPr>
              <a:t>Социальный педагог</a:t>
            </a:r>
            <a:r>
              <a:rPr lang="ru-RU" altLang="ru-RU" sz="2800">
                <a:latin typeface="Garamond" panose="02020404030301010803" pitchFamily="18" charset="0"/>
              </a:rPr>
              <a:t>: </a:t>
            </a:r>
            <a:r>
              <a:rPr lang="ru-RU" altLang="ru-RU" sz="2800" b="1" i="1" dirty="0">
                <a:solidFill>
                  <a:srgbClr val="8E0000"/>
                </a:solidFill>
                <a:latin typeface="Garamond" panose="02020404030301010803" pitchFamily="18" charset="0"/>
              </a:rPr>
              <a:t>«Тебе, наверное, было неприятно? Ты, наверное, злился?»</a:t>
            </a:r>
            <a:r>
              <a:rPr lang="ru-RU" altLang="ru-RU" sz="2800" dirty="0">
                <a:latin typeface="Garamond" panose="02020404030301010803" pitchFamily="18" charset="0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5890" r="46494"/>
          <a:stretch/>
        </p:blipFill>
        <p:spPr>
          <a:xfrm>
            <a:off x="0" y="4562678"/>
            <a:ext cx="2411760" cy="22929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88840"/>
            <a:ext cx="2568599" cy="21602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116632"/>
            <a:ext cx="7793037" cy="550862"/>
          </a:xfrm>
        </p:spPr>
        <p:txBody>
          <a:bodyPr/>
          <a:lstStyle/>
          <a:p>
            <a:r>
              <a:rPr lang="ru-RU" altLang="ru-RU" sz="3200" b="1" dirty="0"/>
              <a:t>Как структурировать беседу?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764704"/>
            <a:ext cx="9144000" cy="6093297"/>
          </a:xfrm>
          <a:solidFill>
            <a:srgbClr val="A3FFE7"/>
          </a:solidFill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подросток начинает обобщать (в том числе «ярлыками» и диагнозами), типа: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они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 и  т.д.,  то задавайте вопросы с просьбой конкретизировать и объяснить значения некоторых слов и описывать подробнее некоторые обстоятельства проблемной ситуации.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можно пользоваться приемом возврата.  К примеру,  </a:t>
            </a:r>
            <a:r>
              <a:rPr lang="ru-RU" alt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 говорит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они меня достали…».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Вы: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сказал, что все они тебя достали? Как?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. Т.е. полностью повторяйте его слова в предложении и подайте ему  его же обобщение в форме вопроса.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люди при всяком разговоре  пытаются как-то объяснить со­бытия, т.е. найти причины, например, чтобы оправдать (или обви­нить) себя (или других).                                    </a:t>
            </a:r>
            <a:r>
              <a:rPr lang="ru-RU" alt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Ваша задача: 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уйти от «причинного подхода» и побудить человека просто описать свою проблемную ситу­ацию. Для этого используйте вопросы «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Что?»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«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Как?»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вместо вопросов «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Почему?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«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Зачем?».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-37045"/>
            <a:ext cx="7793037" cy="693737"/>
          </a:xfrm>
        </p:spPr>
        <p:txBody>
          <a:bodyPr/>
          <a:lstStyle/>
          <a:p>
            <a:r>
              <a:rPr lang="ru-RU" altLang="ru-RU" sz="3600" b="1" dirty="0"/>
              <a:t>Как структурировать беседу?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0662" y="656692"/>
            <a:ext cx="7129300" cy="6156684"/>
          </a:xfrm>
          <a:solidFill>
            <a:srgbClr val="A3FFE7"/>
          </a:solidFill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модальности долженствования относятся слова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209800" lvl="4" indent="-381000">
              <a:lnSpc>
                <a:spcPct val="80000"/>
              </a:lnSpc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«должен» </a:t>
            </a:r>
          </a:p>
          <a:p>
            <a:pPr marL="2209800" lvl="4" indent="-381000">
              <a:lnSpc>
                <a:spcPct val="80000"/>
              </a:lnSpc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«надо» </a:t>
            </a:r>
          </a:p>
          <a:p>
            <a:pPr marL="2209800" lvl="4" indent="-381000">
              <a:lnSpc>
                <a:spcPct val="80000"/>
              </a:lnSpc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«следует» </a:t>
            </a:r>
          </a:p>
          <a:p>
            <a:pPr marL="2209800" lvl="4" indent="-381000">
              <a:lnSpc>
                <a:spcPct val="80000"/>
              </a:lnSpc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«можно» </a:t>
            </a:r>
          </a:p>
          <a:p>
            <a:pPr marL="2209800" lvl="4" indent="-381000">
              <a:lnSpc>
                <a:spcPct val="80000"/>
              </a:lnSpc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«нельзя» и проч. </a:t>
            </a:r>
          </a:p>
          <a:p>
            <a:pPr marL="609600" indent="-6096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В консультации они  не дают результата,  потому что терапевтическая помощь основана на осознании и реализации собственных мотивов и желаний. </a:t>
            </a:r>
          </a:p>
          <a:p>
            <a:pPr marL="609600" indent="-6096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Поэтому </a:t>
            </a:r>
            <a:r>
              <a:rPr lang="ru-RU" alt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Ваша задача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чаще задавать вопросы в модальности потребностей: </a:t>
            </a: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тебе хоте­лось бы?», </a:t>
            </a: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«Действительно ли это то, что тебе нужно?», </a:t>
            </a: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тебя при­влекает в этом?», </a:t>
            </a: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ты чувствуешь важным именно для себя?»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т.д.</a:t>
            </a:r>
          </a:p>
        </p:txBody>
      </p:sp>
      <p:pic>
        <p:nvPicPr>
          <p:cNvPr id="9218" name="Picture 2" descr="Как обнаружить и устранить иррациональные скрытые установки. Установка  долженствования. | ВКонтакт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52" r="11515"/>
          <a:stretch/>
        </p:blipFill>
        <p:spPr bwMode="auto">
          <a:xfrm>
            <a:off x="7783370" y="623301"/>
            <a:ext cx="1224136" cy="268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к обнаружить и устранить иррациональные скрытые установки. Установка  долженствования. | ВКонтакт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9" r="43958"/>
          <a:stretch/>
        </p:blipFill>
        <p:spPr bwMode="auto">
          <a:xfrm>
            <a:off x="0" y="1628800"/>
            <a:ext cx="1872208" cy="319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6633"/>
            <a:ext cx="7886700" cy="360039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СЕМИНАРА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630932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Цель</a:t>
            </a:r>
            <a:r>
              <a:rPr lang="ru-RU" dirty="0"/>
              <a:t>: Ознакомление педагогов - психологов с основными техниками индивидуального консультирования подростков для обучения классных руководителей в рамках школы.</a:t>
            </a:r>
          </a:p>
          <a:p>
            <a:pPr marL="0" indent="0">
              <a:buNone/>
            </a:pPr>
            <a:r>
              <a:rPr lang="ru-RU" b="1" dirty="0"/>
              <a:t>Форма проведения</a:t>
            </a:r>
            <a:r>
              <a:rPr lang="ru-RU" dirty="0"/>
              <a:t>: беседа с демонстрацией презентаций, элементы тренинга. </a:t>
            </a:r>
          </a:p>
          <a:p>
            <a:pPr marL="0" indent="0">
              <a:buNone/>
            </a:pPr>
            <a:r>
              <a:rPr lang="ru-RU" b="1" dirty="0"/>
              <a:t>Участники семинара</a:t>
            </a:r>
            <a:r>
              <a:rPr lang="ru-RU" dirty="0"/>
              <a:t>: педагоги – психологи ОУ Невского района Санкт – Петербурга.</a:t>
            </a:r>
          </a:p>
          <a:p>
            <a:pPr marL="0" indent="0">
              <a:buNone/>
            </a:pPr>
            <a:r>
              <a:rPr lang="ru-RU" b="1" dirty="0"/>
              <a:t>Продолжительность семинара</a:t>
            </a:r>
            <a:r>
              <a:rPr lang="ru-RU" dirty="0"/>
              <a:t>: 4 часа </a:t>
            </a:r>
          </a:p>
          <a:p>
            <a:pPr marL="0" indent="0">
              <a:buNone/>
            </a:pPr>
            <a:r>
              <a:rPr lang="ru-RU" b="1" dirty="0"/>
              <a:t>Необходимое оборудование</a:t>
            </a:r>
            <a:r>
              <a:rPr lang="ru-RU" dirty="0"/>
              <a:t>: персональный компьютер, мультимедиа проектор.</a:t>
            </a:r>
          </a:p>
          <a:p>
            <a:pPr marL="0" indent="0" algn="ctr">
              <a:buNone/>
            </a:pPr>
            <a:r>
              <a:rPr lang="ru-RU" b="1" dirty="0"/>
              <a:t>ХОД СЕМИНАРА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 </a:t>
            </a:r>
            <a:r>
              <a:rPr lang="ru-RU" dirty="0"/>
              <a:t>Приветственное слово директора ГБУ ЦППМСП Пушкинского района Володарской М.И.</a:t>
            </a:r>
          </a:p>
          <a:p>
            <a:pPr marL="0" lvl="0" indent="0">
              <a:buNone/>
            </a:pPr>
            <a:r>
              <a:rPr lang="ru-RU" b="1" dirty="0"/>
              <a:t>Тематика:  </a:t>
            </a:r>
          </a:p>
          <a:p>
            <a:pPr marL="0" lvl="0" indent="0">
              <a:buNone/>
            </a:pPr>
            <a:r>
              <a:rPr lang="ru-RU" dirty="0"/>
              <a:t>1) Условия для консультирования подростка;</a:t>
            </a:r>
          </a:p>
          <a:p>
            <a:pPr marL="0" lvl="0" indent="0">
              <a:buNone/>
            </a:pPr>
            <a:r>
              <a:rPr lang="ru-RU" dirty="0"/>
              <a:t>2) Психологические особенности современных подростков (7-11 классы);</a:t>
            </a:r>
          </a:p>
          <a:p>
            <a:pPr marL="0" lvl="0" indent="0">
              <a:buNone/>
            </a:pPr>
            <a:r>
              <a:rPr lang="ru-RU" dirty="0"/>
              <a:t>3) Стереотипы педагогов о подростках с асоциальным поведением;</a:t>
            </a:r>
          </a:p>
          <a:p>
            <a:pPr marL="0" lvl="0" indent="0">
              <a:buNone/>
            </a:pPr>
            <a:r>
              <a:rPr lang="ru-RU" dirty="0"/>
              <a:t>4) 1-й шаг консультанта в общении с подростком. Принятие;</a:t>
            </a:r>
          </a:p>
          <a:p>
            <a:pPr marL="0" lvl="0" indent="0">
              <a:buNone/>
            </a:pPr>
            <a:r>
              <a:rPr lang="ru-RU" dirty="0"/>
              <a:t>5) 2-й шаг консультанта в общении с подростком. :</a:t>
            </a:r>
          </a:p>
          <a:p>
            <a:pPr lvl="1"/>
            <a:r>
              <a:rPr lang="ru-RU" dirty="0"/>
              <a:t>эмпатическое понимание собеседника;</a:t>
            </a:r>
          </a:p>
          <a:p>
            <a:pPr lvl="1"/>
            <a:r>
              <a:rPr lang="ru-RU" dirty="0"/>
              <a:t>знакомство с собеседником и начало беседы (от 5 до10 мин);</a:t>
            </a:r>
          </a:p>
          <a:p>
            <a:pPr lvl="1"/>
            <a:r>
              <a:rPr lang="ru-RU" dirty="0"/>
              <a:t>расспросы и выявление того, какова проблема подростка и чего он хочет (от 20 до 30 мин);</a:t>
            </a:r>
          </a:p>
          <a:p>
            <a:pPr marL="0" indent="0">
              <a:buNone/>
            </a:pPr>
            <a:r>
              <a:rPr lang="ru-RU" dirty="0"/>
              <a:t>3) Коррекционное воздействие на подростка (10 - 15 мин);</a:t>
            </a:r>
          </a:p>
          <a:p>
            <a:pPr marL="0" indent="0">
              <a:buNone/>
            </a:pPr>
            <a:r>
              <a:rPr lang="ru-RU" dirty="0"/>
              <a:t>4) Завершение беседы (5 - 10 мин);</a:t>
            </a:r>
          </a:p>
          <a:p>
            <a:pPr marL="0" lvl="0" indent="0">
              <a:buNone/>
            </a:pPr>
            <a:r>
              <a:rPr lang="ru-RU" dirty="0"/>
              <a:t>5) Техники консультирования (техники активного слушания; техники вопросов; техники эмпатического слушания; техники воздействия (интерпретация, конфронтация, высказывание рефлективной обратной связи, предоставление информации, рекомендации); </a:t>
            </a:r>
          </a:p>
          <a:p>
            <a:pPr marL="0" lvl="0" indent="0">
              <a:buNone/>
            </a:pPr>
            <a:r>
              <a:rPr lang="ru-RU" dirty="0"/>
              <a:t>6) Ответы на вопросы;</a:t>
            </a:r>
          </a:p>
          <a:p>
            <a:pPr marL="0" lvl="0" indent="0">
              <a:buNone/>
            </a:pPr>
            <a:r>
              <a:rPr lang="ru-RU" dirty="0"/>
              <a:t>7) Запись на USB-флэш-накопители информации для ОУ.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1069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60648"/>
            <a:ext cx="6764015" cy="1462088"/>
          </a:xfrm>
        </p:spPr>
        <p:txBody>
          <a:bodyPr/>
          <a:lstStyle/>
          <a:p>
            <a:pPr algn="ctr"/>
            <a:r>
              <a:rPr lang="ru-RU" altLang="ru-RU" sz="3600" b="1" dirty="0">
                <a:solidFill>
                  <a:schemeClr val="bg2"/>
                </a:solidFill>
              </a:rPr>
              <a:t>Техники  консультирования.</a:t>
            </a:r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2276872"/>
            <a:ext cx="7126287" cy="4392488"/>
          </a:xfrm>
          <a:solidFill>
            <a:schemeClr val="accent3">
              <a:lumMod val="20000"/>
              <a:lumOff val="80000"/>
            </a:schemeClr>
          </a:solidFill>
          <a:ln/>
        </p:spPr>
        <p:txBody>
          <a:bodyPr/>
          <a:lstStyle/>
          <a:p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</a:rPr>
              <a:t>техники активного слушания; </a:t>
            </a:r>
          </a:p>
          <a:p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</a:rPr>
              <a:t>техники вопросов; </a:t>
            </a:r>
          </a:p>
          <a:p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</a:rPr>
              <a:t>техники эмпатического слушания; </a:t>
            </a:r>
          </a:p>
          <a:p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</a:rPr>
              <a:t>техники воздействия (интерпретация, конфронтация, высказывание рефлективной обратной связи, предоставление информации, рекомендации (советы). 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92796" y="0"/>
            <a:ext cx="5758408" cy="587152"/>
          </a:xfrm>
        </p:spPr>
        <p:txBody>
          <a:bodyPr/>
          <a:lstStyle/>
          <a:p>
            <a:r>
              <a:rPr lang="ru-RU" altLang="ru-RU" sz="2400" dirty="0">
                <a:solidFill>
                  <a:srgbClr val="DAAE00">
                    <a:lumMod val="10000"/>
                  </a:srgbClr>
                </a:solidFill>
                <a:latin typeface="Arial Black"/>
                <a:ea typeface="+mn-ea"/>
                <a:cs typeface="+mn-cs"/>
              </a:rPr>
              <a:t>Техники активного слушания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696038"/>
              </p:ext>
            </p:extLst>
          </p:nvPr>
        </p:nvGraphicFramePr>
        <p:xfrm>
          <a:off x="0" y="1124744"/>
          <a:ext cx="9144000" cy="56504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6791">
                  <a:extLst>
                    <a:ext uri="{9D8B030D-6E8A-4147-A177-3AD203B41FA5}">
                      <a16:colId xmlns:a16="http://schemas.microsoft.com/office/drawing/2014/main" val="3914260517"/>
                    </a:ext>
                  </a:extLst>
                </a:gridCol>
                <a:gridCol w="3669209">
                  <a:extLst>
                    <a:ext uri="{9D8B030D-6E8A-4147-A177-3AD203B41FA5}">
                      <a16:colId xmlns:a16="http://schemas.microsoft.com/office/drawing/2014/main" val="37066383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433610439"/>
                    </a:ext>
                  </a:extLst>
                </a:gridCol>
              </a:tblGrid>
              <a:tr h="57357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Прием активного слушания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Цель 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Характеристики 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043773"/>
                  </a:ext>
                </a:extLst>
              </a:tr>
              <a:tr h="650566">
                <a:tc>
                  <a:txBody>
                    <a:bodyPr/>
                    <a:lstStyle/>
                    <a:p>
                      <a:r>
                        <a:rPr lang="ru-RU" sz="2000" b="1" dirty="0"/>
                        <a:t>Поддакивание (угу, ага…)</a:t>
                      </a: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дать понять подростку, что вы его слушаете</a:t>
                      </a:r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киваете головой:                          «да», «угу», «ага»</a:t>
                      </a:r>
                    </a:p>
                  </a:txBody>
                  <a:tcPr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431373"/>
                  </a:ext>
                </a:extLst>
              </a:tr>
              <a:tr h="717586">
                <a:tc>
                  <a:txBody>
                    <a:bodyPr/>
                    <a:lstStyle/>
                    <a:p>
                      <a:r>
                        <a:rPr lang="ru-RU" sz="2000" b="1" dirty="0"/>
                        <a:t>Пауза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Чтобы помочь подростку собраться с мыслями и выговориться до конца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своевременно выдержанное молчание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191020"/>
                  </a:ext>
                </a:extLst>
              </a:tr>
              <a:tr h="834290">
                <a:tc>
                  <a:txBody>
                    <a:bodyPr/>
                    <a:lstStyle/>
                    <a:p>
                      <a:r>
                        <a:rPr lang="ru-RU" sz="2000" b="1" dirty="0"/>
                        <a:t>Закрытый вопрос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Чтобы получить согласие или подтверждение ранее достигнутой договоренности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вопросы, подразумевающие однозначный ответ «да» или «нет»: «</a:t>
                      </a:r>
                      <a:r>
                        <a:rPr lang="ru-RU" b="1" i="1" dirty="0"/>
                        <a:t>Ты был один?»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3053866"/>
                  </a:ext>
                </a:extLst>
              </a:tr>
              <a:tr h="651772">
                <a:tc>
                  <a:txBody>
                    <a:bodyPr/>
                    <a:lstStyle/>
                    <a:p>
                      <a:r>
                        <a:rPr lang="ru-RU" sz="2000" b="1" dirty="0"/>
                        <a:t>Открытый 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получение от собеседника, как можно больше информации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вопросы: «как?», «какие?», «когда?» и т.п.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9095637"/>
                  </a:ext>
                </a:extLst>
              </a:tr>
              <a:tr h="717586">
                <a:tc>
                  <a:txBody>
                    <a:bodyPr/>
                    <a:lstStyle/>
                    <a:p>
                      <a:r>
                        <a:rPr lang="ru-RU" sz="2000" b="1" dirty="0" err="1"/>
                        <a:t>Перефраз</a:t>
                      </a:r>
                      <a:r>
                        <a:rPr lang="ru-RU" sz="2000" b="1" dirty="0"/>
                        <a:t> </a:t>
                      </a:r>
                    </a:p>
                  </a:txBody>
                  <a:tcPr>
                    <a:solidFill>
                      <a:srgbClr val="FAB5A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дать возможность говорящему человеку увидеть, что его правильно понимают</a:t>
                      </a:r>
                    </a:p>
                  </a:txBody>
                  <a:tcPr>
                    <a:solidFill>
                      <a:srgbClr val="FAB5A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фразы: «другими словами…», «если я вас правильно поняла, то …»</a:t>
                      </a:r>
                    </a:p>
                  </a:txBody>
                  <a:tcPr>
                    <a:solidFill>
                      <a:srgbClr val="FAB5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109293"/>
                  </a:ext>
                </a:extLst>
              </a:tr>
              <a:tr h="717586">
                <a:tc>
                  <a:txBody>
                    <a:bodyPr/>
                    <a:lstStyle/>
                    <a:p>
                      <a:r>
                        <a:rPr lang="ru-RU" sz="2000" b="1" dirty="0"/>
                        <a:t>Резюме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выделение главной мысли (без сопровождения эмоций) из уже сказанного собеседником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фразы: «таким образом…», «если подытожить сказанное, то…»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964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6071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44624"/>
            <a:ext cx="9036496" cy="648072"/>
          </a:xfrm>
          <a:solidFill>
            <a:schemeClr val="bg1"/>
          </a:solidFill>
        </p:spPr>
        <p:txBody>
          <a:bodyPr/>
          <a:lstStyle/>
          <a:p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 вопросов. ЗАДАНИЕ  СЛУШАТЕЛЯМ: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764704"/>
            <a:ext cx="8964488" cy="6048672"/>
          </a:xfrm>
          <a:solidFill>
            <a:schemeClr val="bg1"/>
          </a:solidFill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Разделитесь на пары;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Повернитесь друг к другу (чуть боком, без «замков», подбородком опирайтесь на руку и внимательно слушайте своего напарника); 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alt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Консультант: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демонстрируйте заинтересованность и благожелательность. </a:t>
            </a:r>
            <a:r>
              <a:rPr lang="ru-RU" alt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Задавайте вопросы </a:t>
            </a:r>
            <a:r>
              <a:rPr lang="ru-RU" alt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«ПОДРОСТКУ»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  Тебе, наверное, было неприятно?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 Ты, наверное, злился?»,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 Что тебе хотелось бы?»,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 Действительно ли это то, что тебе нужно?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  Что тебя привлекает в этом?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  Что ты чувствуешь важным именно для себя?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Спросите у «ПОДРОСТКА»: «Оцените, какие ощущения вызвали у вас эти вопросы.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ПОМЕНЯЙТЕСЬ  РОЛЯМИ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2103" y="2996952"/>
            <a:ext cx="1761897" cy="215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7229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63524"/>
            <a:ext cx="6870700" cy="721717"/>
          </a:xfrm>
          <a:solidFill>
            <a:schemeClr val="bg1"/>
          </a:solidFill>
        </p:spPr>
        <p:txBody>
          <a:bodyPr/>
          <a:lstStyle/>
          <a:p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ВОПРОСОВ:</a:t>
            </a:r>
            <a:endParaRPr lang="ru-RU" alt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2455" y="1415057"/>
            <a:ext cx="7556500" cy="1008063"/>
          </a:xfrm>
          <a:solidFill>
            <a:schemeClr val="bg1"/>
          </a:solidFill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понятие ключей к человеку. 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использовать эти ключи с помощью техники вопросов?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8499" name="Group 1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03414506"/>
              </p:ext>
            </p:extLst>
          </p:nvPr>
        </p:nvGraphicFramePr>
        <p:xfrm>
          <a:off x="467544" y="2587605"/>
          <a:ext cx="8064896" cy="3694552"/>
        </p:xfrm>
        <a:graphic>
          <a:graphicData uri="http://schemas.openxmlformats.org/drawingml/2006/table">
            <a:tbl>
              <a:tblPr/>
              <a:tblGrid>
                <a:gridCol w="2561669">
                  <a:extLst>
                    <a:ext uri="{9D8B030D-6E8A-4147-A177-3AD203B41FA5}">
                      <a16:colId xmlns:a16="http://schemas.microsoft.com/office/drawing/2014/main" val="817522317"/>
                    </a:ext>
                  </a:extLst>
                </a:gridCol>
                <a:gridCol w="5503227">
                  <a:extLst>
                    <a:ext uri="{9D8B030D-6E8A-4147-A177-3AD203B41FA5}">
                      <a16:colId xmlns:a16="http://schemas.microsoft.com/office/drawing/2014/main" val="2705422604"/>
                    </a:ext>
                  </a:extLst>
                </a:gridCol>
              </a:tblGrid>
              <a:tr h="36945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Ситуативные ключи</a:t>
                      </a: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(описание ситуации, действия и слова других людей)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533400" indent="-5334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914400" indent="-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295400" indent="-3810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714500" indent="-3429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171700" indent="-3429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  Что случилось?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  Что произошло в этот момент?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  Что делали окружающие люди?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  Что говорили окружающие люди?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825110"/>
                  </a:ext>
                </a:extLst>
              </a:tr>
            </a:tbl>
          </a:graphicData>
        </a:graphic>
      </p:graphicFrame>
      <p:pic>
        <p:nvPicPr>
          <p:cNvPr id="12290" name="Picture 2" descr="Ключ замок любовь картинки, стоковые фото Ключ замок любовь | Depositphoto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409" y="0"/>
            <a:ext cx="1442591" cy="242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54000">
              <a:srgbClr val="00206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41" name="Group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7124351"/>
              </p:ext>
            </p:extLst>
          </p:nvPr>
        </p:nvGraphicFramePr>
        <p:xfrm>
          <a:off x="312243" y="2060848"/>
          <a:ext cx="8108640" cy="3384376"/>
        </p:xfrm>
        <a:graphic>
          <a:graphicData uri="http://schemas.openxmlformats.org/drawingml/2006/table">
            <a:tbl>
              <a:tblPr/>
              <a:tblGrid>
                <a:gridCol w="2868605">
                  <a:extLst>
                    <a:ext uri="{9D8B030D-6E8A-4147-A177-3AD203B41FA5}">
                      <a16:colId xmlns:a16="http://schemas.microsoft.com/office/drawing/2014/main" val="1377918983"/>
                    </a:ext>
                  </a:extLst>
                </a:gridCol>
                <a:gridCol w="5240035">
                  <a:extLst>
                    <a:ext uri="{9D8B030D-6E8A-4147-A177-3AD203B41FA5}">
                      <a16:colId xmlns:a16="http://schemas.microsoft.com/office/drawing/2014/main" val="3520022007"/>
                    </a:ext>
                  </a:extLst>
                </a:gridCol>
              </a:tblGrid>
              <a:tr h="338437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Поведенческие ключи</a:t>
                      </a: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(собственные действия Вашего собеседника, его внешний вид)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533400" indent="-5334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1pPr>
                      <a:lvl2pPr marL="914400" indent="-4572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2pPr>
                      <a:lvl3pPr marL="1295400" indent="-3810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3pPr>
                      <a:lvl4pPr marL="1714500" indent="-3429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4pPr>
                      <a:lvl5pPr marL="2171700" indent="-3429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  Как Вы поступили в этой ситуации?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  Что Вы сделали в этот момент (после этого)?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  Что Вам хотелось сделать тогда (после этого) ?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  Как Вы выглядели?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388127"/>
                  </a:ext>
                </a:extLst>
              </a:tr>
            </a:tbl>
          </a:graphicData>
        </a:graphic>
      </p:graphicFrame>
      <p:pic>
        <p:nvPicPr>
          <p:cNvPr id="4" name="Picture 2" descr="Ключ замок любовь картинки, стоковые фото Ключ замок любовь | Depositphot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409" y="0"/>
            <a:ext cx="1442591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BE0CDF9E-3BC7-4103-B14E-4C64162BBC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3568" y="263524"/>
            <a:ext cx="6870700" cy="721717"/>
          </a:xfrm>
          <a:solidFill>
            <a:schemeClr val="bg1"/>
          </a:solidFill>
        </p:spPr>
        <p:txBody>
          <a:bodyPr/>
          <a:lstStyle/>
          <a:p>
            <a:r>
              <a:rPr lang="ru-RU" altLang="ru-RU" sz="2800" b="1" dirty="0"/>
              <a:t>ТЕХНИКА ВОПРОСОВ:</a:t>
            </a:r>
            <a:endParaRPr lang="ru-RU" altLang="ru-RU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329FEA-0F79-476A-BA91-AC94F8416973}"/>
              </a:ext>
            </a:extLst>
          </p:cNvPr>
          <p:cNvSpPr txBox="1"/>
          <p:nvPr/>
        </p:nvSpPr>
        <p:spPr>
          <a:xfrm>
            <a:off x="1295636" y="5589240"/>
            <a:ext cx="6552728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ОСТАЛЬНЫЕ  КЛЮЧИ  ПРОЧИТАЕТЕ  САМИ ДОМА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268760"/>
            <a:ext cx="8893175" cy="5256584"/>
          </a:xfrm>
          <a:solidFill>
            <a:schemeClr val="bg1"/>
          </a:solidFill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ru-RU" altLang="ru-RU" dirty="0"/>
              <a:t>Цель данных техник – установление </a:t>
            </a:r>
            <a:r>
              <a:rPr lang="ru-RU" altLang="ru-RU" b="1" u="sng" dirty="0"/>
              <a:t>раппорта </a:t>
            </a:r>
            <a:r>
              <a:rPr lang="ru-RU" altLang="ru-RU" dirty="0"/>
              <a:t>– эмпатического контакта, подсознательного доверия. Именно  оно  и является  основой доверительного общения.   </a:t>
            </a:r>
          </a:p>
          <a:p>
            <a:pPr marL="609600" indent="-609600">
              <a:buFontTx/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Раппорт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интерес, доверие, понимание, взаиморасположение</a:t>
            </a:r>
            <a:r>
              <a:rPr lang="ru-RU" dirty="0"/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детям лучше понимать и выражать свои чувства, а взрослым - легче находить с ними контакт</a:t>
            </a:r>
            <a:r>
              <a:rPr lang="ru-RU" dirty="0"/>
              <a:t>.</a:t>
            </a:r>
            <a:endParaRPr lang="ru-RU" alt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331" y="404664"/>
            <a:ext cx="7417519" cy="612304"/>
          </a:xfrm>
          <a:solidFill>
            <a:schemeClr val="bg1"/>
          </a:solidFill>
        </p:spPr>
        <p:txBody>
          <a:bodyPr/>
          <a:lstStyle/>
          <a:p>
            <a:pPr marL="609600" lvl="0" indent="-609600">
              <a:spcBef>
                <a:spcPct val="20000"/>
              </a:spcBef>
            </a:pPr>
            <a:r>
              <a:rPr lang="ru-RU" altLang="ru-RU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Техники эмпатического слушания.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16632"/>
            <a:ext cx="5904656" cy="987425"/>
          </a:xfrm>
          <a:solidFill>
            <a:schemeClr val="bg1"/>
          </a:solidFill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создать раппорт?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(тренинг):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0769"/>
            <a:ext cx="6732238" cy="5517231"/>
          </a:xfrm>
          <a:solidFill>
            <a:schemeClr val="bg1"/>
          </a:solidFill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 1.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Подстройка к позе собеседника. Отражение позы собеседника.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Разделитесь  на  пары.  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 устанавливающий раппорт (подстраивающийся).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рассказывает что – то.  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Раппорт произошел, если  консультант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ощутил расслабление в области солнечного сплетения, распирание в груди или легкую вибрацию.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Поменяйтесь ролями</a:t>
            </a:r>
          </a:p>
        </p:txBody>
      </p:sp>
      <p:pic>
        <p:nvPicPr>
          <p:cNvPr id="13314" name="Picture 2" descr="Задание 2. Приемы активного слушания - Скажите, что, по вашему мнению,  предпочитает большинство людей говорить или слушать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3655241"/>
            <a:ext cx="2411759" cy="320275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Позы для открытого общения(5 фото) | LIE TO ME | Яндекс Дзен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0" r="7391" b="8617"/>
          <a:stretch/>
        </p:blipFill>
        <p:spPr bwMode="auto">
          <a:xfrm>
            <a:off x="6732240" y="0"/>
            <a:ext cx="2411759" cy="36521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824" y="0"/>
            <a:ext cx="5644485" cy="987425"/>
          </a:xfrm>
          <a:solidFill>
            <a:schemeClr val="bg1"/>
          </a:solidFill>
        </p:spPr>
        <p:txBody>
          <a:bodyPr/>
          <a:lstStyle/>
          <a:p>
            <a:r>
              <a:rPr lang="ru-RU" altLang="ru-RU" sz="3200" b="1" dirty="0"/>
              <a:t>ЗАДАНИЯ  СЛУШАТЕЛЯМ (тренинг):</a:t>
            </a:r>
            <a:endParaRPr lang="ru-RU" altLang="ru-RU" sz="4000" b="1" dirty="0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93363" y="974849"/>
            <a:ext cx="6553423" cy="5870575"/>
          </a:xfrm>
          <a:solidFill>
            <a:schemeClr val="bg1"/>
          </a:solidFill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ru-RU" altLang="ru-RU" sz="2800" b="1" dirty="0"/>
              <a:t>Техники эмпатического слушания.</a:t>
            </a:r>
          </a:p>
          <a:p>
            <a:pPr marL="609600" indent="-609600">
              <a:buFontTx/>
              <a:buNone/>
            </a:pPr>
            <a:r>
              <a:rPr lang="ru-RU" altLang="ru-RU" sz="2800" b="1" u="sng" dirty="0"/>
              <a:t>Прием 2.</a:t>
            </a:r>
            <a:r>
              <a:rPr lang="ru-RU" altLang="ru-RU" sz="2800" dirty="0"/>
              <a:t> </a:t>
            </a:r>
          </a:p>
          <a:p>
            <a:pPr marL="609600" indent="-609600">
              <a:buFontTx/>
              <a:buNone/>
            </a:pPr>
            <a:r>
              <a:rPr lang="ru-RU" altLang="ru-RU" sz="2800" dirty="0"/>
              <a:t>	Разделитесь  на пары. Каждая пара  подбирает две  темы для разговора:</a:t>
            </a:r>
          </a:p>
          <a:p>
            <a:pPr marL="1371600" lvl="2" indent="-457200"/>
            <a:r>
              <a:rPr lang="ru-RU" altLang="ru-RU" sz="2000" dirty="0"/>
              <a:t>    1-я тема - когда вы оба согласны с позицией друг друга.</a:t>
            </a:r>
          </a:p>
          <a:p>
            <a:pPr marL="1371600" lvl="2" indent="-457200"/>
            <a:r>
              <a:rPr lang="ru-RU" altLang="ru-RU" sz="2000" dirty="0"/>
              <a:t>    2-я тема - когда вы </a:t>
            </a:r>
            <a:r>
              <a:rPr lang="ru-RU" altLang="ru-RU" sz="2000" dirty="0" err="1"/>
              <a:t>несогласны</a:t>
            </a:r>
            <a:r>
              <a:rPr lang="ru-RU" altLang="ru-RU" sz="2000" dirty="0"/>
              <a:t> с позицией друг друга.  </a:t>
            </a:r>
          </a:p>
          <a:p>
            <a:pPr marL="609600" indent="-609600">
              <a:buFontTx/>
              <a:buNone/>
            </a:pPr>
            <a:r>
              <a:rPr lang="ru-RU" altLang="ru-RU" sz="2800" dirty="0"/>
              <a:t>	При разговоре все время следите, чтобы сохранялась ваша подстройка друг к другу (движение, дыхание) </a:t>
            </a:r>
          </a:p>
        </p:txBody>
      </p:sp>
      <p:pic>
        <p:nvPicPr>
          <p:cNvPr id="22530" name="Picture 2" descr="Рисунок кошки карандашом. Картинки кошки простым карандашом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12" y="487425"/>
            <a:ext cx="1763688" cy="3024336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228600"/>
            <a:ext cx="6400800" cy="752475"/>
          </a:xfrm>
        </p:spPr>
        <p:txBody>
          <a:bodyPr/>
          <a:lstStyle/>
          <a:p>
            <a:pPr algn="ctr"/>
            <a:r>
              <a:rPr lang="ru-RU" sz="2400" b="1" u="sng" dirty="0">
                <a:effectLst/>
              </a:rPr>
              <a:t>Третий этап</a:t>
            </a:r>
            <a:r>
              <a:rPr lang="ru-RU" sz="2400" b="1" dirty="0">
                <a:effectLst/>
              </a:rPr>
              <a:t>: Коррекционное воздействие на подростка</a:t>
            </a:r>
            <a:endParaRPr lang="ru-RU" altLang="ru-RU" sz="2400" dirty="0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dirty="0"/>
              <a:t>Цель – изменить…</a:t>
            </a:r>
          </a:p>
          <a:p>
            <a:r>
              <a:rPr lang="ru-RU" altLang="ru-RU" dirty="0"/>
              <a:t>эмоциональное состояние;</a:t>
            </a:r>
          </a:p>
          <a:p>
            <a:r>
              <a:rPr lang="ru-RU" altLang="ru-RU" dirty="0"/>
              <a:t>отношение к себе или другим людям;</a:t>
            </a:r>
          </a:p>
          <a:p>
            <a:r>
              <a:rPr lang="ru-RU" altLang="ru-RU" dirty="0"/>
              <a:t>восприятие своей проблемной ситуации;</a:t>
            </a:r>
          </a:p>
          <a:p>
            <a:r>
              <a:rPr lang="ru-RU" altLang="ru-RU" dirty="0"/>
              <a:t>представление о способах решения проблемы.</a:t>
            </a: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altLang="ru-RU" dirty="0"/>
              <a:t>Прием интерпретации.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altLang="ru-RU" dirty="0">
                <a:solidFill>
                  <a:schemeClr val="bg1">
                    <a:lumMod val="50000"/>
                  </a:schemeClr>
                </a:solidFill>
                <a:effectLst/>
              </a:rPr>
              <a:t> </a:t>
            </a:r>
            <a:r>
              <a:rPr lang="ru-RU" altLang="ru-RU" u="sng" dirty="0">
                <a:solidFill>
                  <a:schemeClr val="bg1">
                    <a:lumMod val="50000"/>
                  </a:schemeClr>
                </a:solidFill>
                <a:effectLst/>
              </a:rPr>
              <a:t>Примеры этих связей</a:t>
            </a:r>
            <a:r>
              <a:rPr lang="ru-RU" altLang="ru-RU" dirty="0">
                <a:solidFill>
                  <a:schemeClr val="bg1">
                    <a:lumMod val="50000"/>
                  </a:schemeClr>
                </a:solidFill>
                <a:effectLst/>
              </a:rPr>
              <a:t>:</a:t>
            </a:r>
          </a:p>
          <a:p>
            <a:pPr lvl="1"/>
            <a:r>
              <a:rPr lang="ru-RU" altLang="ru-RU" dirty="0">
                <a:solidFill>
                  <a:schemeClr val="bg1">
                    <a:lumMod val="50000"/>
                  </a:schemeClr>
                </a:solidFill>
                <a:effectLst/>
              </a:rPr>
              <a:t>вы предполагаете, что существует связь между поведением и переживаниями собеседника (типа: «</a:t>
            </a:r>
            <a:r>
              <a:rPr lang="ru-RU" altLang="ru-RU" b="1" i="1" dirty="0">
                <a:solidFill>
                  <a:schemeClr val="bg1">
                    <a:lumMod val="50000"/>
                  </a:schemeClr>
                </a:solidFill>
                <a:effectLst/>
              </a:rPr>
              <a:t>Не кажется ли тебе, что между твоими словами, сказанными Марье Петровне и сегодняшними переживаниями есть связь?»</a:t>
            </a:r>
            <a:r>
              <a:rPr lang="ru-RU" altLang="ru-RU" dirty="0">
                <a:solidFill>
                  <a:schemeClr val="bg1">
                    <a:lumMod val="50000"/>
                  </a:schemeClr>
                </a:solidFill>
                <a:effectLst/>
              </a:rPr>
              <a:t> , </a:t>
            </a:r>
          </a:p>
          <a:p>
            <a:pPr lvl="1"/>
            <a:r>
              <a:rPr lang="ru-RU" altLang="ru-RU" b="1" i="1" dirty="0">
                <a:solidFill>
                  <a:schemeClr val="bg1">
                    <a:lumMod val="50000"/>
                  </a:schemeClr>
                </a:solidFill>
                <a:effectLst/>
              </a:rPr>
              <a:t>К чему это может привести?);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260648"/>
            <a:ext cx="7843838" cy="1441450"/>
          </a:xfrm>
          <a:solidFill>
            <a:schemeClr val="accent2"/>
          </a:solidFill>
        </p:spPr>
        <p:txBody>
          <a:bodyPr anchor="ctr"/>
          <a:lstStyle/>
          <a:p>
            <a:r>
              <a:rPr lang="ru-RU" altLang="ru-RU" sz="3600" b="1" dirty="0">
                <a:solidFill>
                  <a:schemeClr val="bg1"/>
                </a:solidFill>
              </a:rPr>
              <a:t>Условия для консультирования подростка:</a:t>
            </a:r>
          </a:p>
        </p:txBody>
      </p:sp>
      <p:sp>
        <p:nvSpPr>
          <p:cNvPr id="4099" name="Rectangle 3" descr="Зеленый мрамор"/>
          <p:cNvSpPr>
            <a:spLocks noGrp="1" noChangeArrowheads="1"/>
          </p:cNvSpPr>
          <p:nvPr>
            <p:ph type="subTitle" idx="1"/>
          </p:nvPr>
        </p:nvSpPr>
        <p:spPr>
          <a:xfrm>
            <a:off x="611560" y="2420888"/>
            <a:ext cx="8132440" cy="3816424"/>
          </a:xfrm>
          <a:blipFill dpi="0" rotWithShape="1">
            <a:blip r:embed="rId3"/>
            <a:srcRect/>
            <a:tile tx="0" ty="0" sx="100000" sy="100000" flip="none" algn="tl"/>
          </a:blipFill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ru-RU" altLang="ru-RU" sz="3200" b="1" u="sng" dirty="0">
                <a:solidFill>
                  <a:schemeClr val="bg1"/>
                </a:solidFill>
              </a:rPr>
              <a:t>Социальный педагог– консультант:</a:t>
            </a:r>
          </a:p>
          <a:p>
            <a:pPr marL="457200" indent="-457200" algn="l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ru-RU" sz="3200" b="1" dirty="0">
                <a:solidFill>
                  <a:schemeClr val="bg1"/>
                </a:solidFill>
              </a:rPr>
              <a:t>  испытывает и демонстрирует принятие подростка;</a:t>
            </a:r>
          </a:p>
          <a:p>
            <a:pPr marL="609600" indent="-609600" algn="l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ru-RU" sz="3200" b="1" dirty="0">
                <a:solidFill>
                  <a:schemeClr val="bg1"/>
                </a:solidFill>
              </a:rPr>
              <a:t>испытывает и демонстрирует эмпатическое понимание подростка;</a:t>
            </a:r>
          </a:p>
          <a:p>
            <a:pPr marL="609600" indent="-609600" algn="l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altLang="ru-RU" sz="3200" b="1" dirty="0">
                <a:solidFill>
                  <a:schemeClr val="bg1"/>
                </a:solidFill>
              </a:rPr>
              <a:t>предоставляет искреннюю обратную связь.</a:t>
            </a:r>
            <a:br>
              <a:rPr lang="ru-RU" altLang="ru-RU" sz="3200" b="1" dirty="0">
                <a:solidFill>
                  <a:schemeClr val="bg1"/>
                </a:solidFill>
              </a:rPr>
            </a:br>
            <a:br>
              <a:rPr lang="ru-RU" altLang="ru-RU" sz="3200" dirty="0">
                <a:solidFill>
                  <a:schemeClr val="bg1"/>
                </a:solidFill>
              </a:rPr>
            </a:br>
            <a:endParaRPr lang="ru-RU" alt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build="p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altLang="ru-RU" dirty="0"/>
              <a:t>Прием интерпретации.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altLang="ru-RU" b="1" dirty="0">
                <a:solidFill>
                  <a:schemeClr val="bg1">
                    <a:lumMod val="50000"/>
                  </a:schemeClr>
                </a:solidFill>
                <a:effectLst/>
              </a:rPr>
              <a:t>Осуществление интерпретации происходит</a:t>
            </a:r>
            <a:r>
              <a:rPr lang="ru-RU" altLang="ru-RU" dirty="0">
                <a:solidFill>
                  <a:schemeClr val="bg1">
                    <a:lumMod val="50000"/>
                  </a:schemeClr>
                </a:solidFill>
                <a:effectLst/>
              </a:rPr>
              <a:t>  с  помощью «ненавязчиво – субъективных» вопросов, типа:</a:t>
            </a:r>
            <a:endParaRPr lang="ru-RU" altLang="ru-RU" b="1" i="1" dirty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lvl="2"/>
            <a:r>
              <a:rPr lang="ru-RU" altLang="ru-RU" b="1" i="1" dirty="0">
                <a:solidFill>
                  <a:schemeClr val="bg1">
                    <a:lumMod val="50000"/>
                  </a:schemeClr>
                </a:solidFill>
                <a:effectLst/>
              </a:rPr>
              <a:t>Правильно ли я понял, что …</a:t>
            </a:r>
          </a:p>
          <a:p>
            <a:pPr lvl="2"/>
            <a:r>
              <a:rPr lang="ru-RU" altLang="ru-RU" b="1" i="1" dirty="0">
                <a:solidFill>
                  <a:schemeClr val="bg1">
                    <a:lumMod val="50000"/>
                  </a:schemeClr>
                </a:solidFill>
                <a:effectLst/>
              </a:rPr>
              <a:t>Можно ли предположить, что ...</a:t>
            </a:r>
          </a:p>
          <a:p>
            <a:pPr lvl="2"/>
            <a:r>
              <a:rPr lang="ru-RU" altLang="ru-RU" b="1" i="1" dirty="0">
                <a:solidFill>
                  <a:schemeClr val="bg1">
                    <a:lumMod val="50000"/>
                  </a:schemeClr>
                </a:solidFill>
                <a:effectLst/>
              </a:rPr>
              <a:t>Наверное, можно представить, что … (почувствовал, пережил, испытал и т.д.)</a:t>
            </a:r>
          </a:p>
          <a:p>
            <a:pPr lvl="2"/>
            <a:r>
              <a:rPr lang="ru-RU" altLang="ru-RU" b="1" i="1" dirty="0">
                <a:solidFill>
                  <a:schemeClr val="bg1">
                    <a:lumMod val="50000"/>
                  </a:schemeClr>
                </a:solidFill>
                <a:effectLst/>
              </a:rPr>
              <a:t>Может быть это связано …  (Возможно это связано…)  с тем, что …</a:t>
            </a:r>
          </a:p>
          <a:p>
            <a:pPr lvl="2"/>
            <a:r>
              <a:rPr lang="ru-RU" altLang="ru-RU" b="1" i="1" dirty="0">
                <a:solidFill>
                  <a:schemeClr val="bg1">
                    <a:lumMod val="50000"/>
                  </a:schemeClr>
                </a:solidFill>
                <a:effectLst/>
              </a:rPr>
              <a:t>Видимо тебе хотелось, чтобы</a:t>
            </a:r>
            <a:r>
              <a:rPr lang="ru-RU" altLang="ru-RU" dirty="0">
                <a:solidFill>
                  <a:schemeClr val="bg1">
                    <a:lumMod val="50000"/>
                  </a:schemeClr>
                </a:solidFill>
                <a:effectLst/>
              </a:rPr>
              <a:t>…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Прием интерпретации.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dirty="0">
                <a:solidFill>
                  <a:schemeClr val="bg1">
                    <a:lumMod val="50000"/>
                  </a:schemeClr>
                </a:solidFill>
                <a:effectLst/>
              </a:rPr>
              <a:t>Интерпретация  оформляется  в  форме неких констатаций:</a:t>
            </a:r>
            <a:endParaRPr lang="ru-RU" altLang="ru-RU" b="1" i="1" dirty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lvl="2">
              <a:lnSpc>
                <a:spcPct val="90000"/>
              </a:lnSpc>
            </a:pPr>
            <a:r>
              <a:rPr lang="ru-RU" altLang="ru-RU" b="1" i="1" dirty="0">
                <a:solidFill>
                  <a:schemeClr val="bg1">
                    <a:lumMod val="50000"/>
                  </a:schemeClr>
                </a:solidFill>
                <a:effectLst/>
              </a:rPr>
              <a:t>У </a:t>
            </a:r>
            <a:r>
              <a:rPr lang="ru-RU" altLang="ru-RU" sz="32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меня есть предположение, что …(Я могу предположить, что …)</a:t>
            </a:r>
          </a:p>
          <a:p>
            <a:pPr lvl="2">
              <a:lnSpc>
                <a:spcPct val="90000"/>
              </a:lnSpc>
            </a:pPr>
            <a:r>
              <a:rPr lang="ru-RU" altLang="ru-RU" sz="32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Мне кажется… (Наверное…)</a:t>
            </a:r>
          </a:p>
          <a:p>
            <a:pPr lvl="2">
              <a:lnSpc>
                <a:spcPct val="90000"/>
              </a:lnSpc>
            </a:pPr>
            <a:r>
              <a:rPr lang="ru-RU" altLang="ru-RU" sz="32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У меня складывается впечатление, что …</a:t>
            </a:r>
          </a:p>
          <a:p>
            <a:pPr lvl="2">
              <a:lnSpc>
                <a:spcPct val="90000"/>
              </a:lnSpc>
            </a:pPr>
            <a:r>
              <a:rPr lang="ru-RU" altLang="ru-RU" sz="32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После того, как я выслушал тебя, у меня появилась мысль (предположение), что…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71513"/>
          </a:xfrm>
          <a:solidFill>
            <a:srgbClr val="0000FF"/>
          </a:solidFill>
        </p:spPr>
        <p:txBody>
          <a:bodyPr/>
          <a:lstStyle/>
          <a:p>
            <a:r>
              <a:rPr lang="ru-RU" altLang="ru-RU" sz="3200" dirty="0"/>
              <a:t>ПРИЕМ КОНФРОНТАЦИИ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329237"/>
          </a:xfrm>
          <a:solidFill>
            <a:schemeClr val="tx1"/>
          </a:solidFill>
        </p:spPr>
        <p:txBody>
          <a:bodyPr/>
          <a:lstStyle/>
          <a:p>
            <a:pPr marL="609600" indent="-609600" algn="ct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chemeClr val="accent4">
                    <a:lumMod val="10000"/>
                  </a:schemeClr>
                </a:solidFill>
                <a:effectLst/>
              </a:rPr>
              <a:t>	Формулирование конфронтации .</a:t>
            </a:r>
          </a:p>
          <a:p>
            <a:pPr marL="609600" indent="-609600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2400" b="1" dirty="0">
              <a:solidFill>
                <a:schemeClr val="accent4">
                  <a:lumMod val="10000"/>
                </a:schemeClr>
              </a:solidFill>
              <a:effectLst/>
            </a:endParaRPr>
          </a:p>
          <a:p>
            <a:pPr marL="609600" indent="-6096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chemeClr val="accent4">
                    <a:lumMod val="10000"/>
                  </a:schemeClr>
                </a:solidFill>
                <a:effectLst/>
              </a:rPr>
              <a:t>		ОНИ  обязательно должны сопровождаться смягчающими и «подготавливающими» вводными конструкциями: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Garamond" panose="02020404030301010803" pitchFamily="18" charset="0"/>
              </a:rPr>
              <a:t>Может быть...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Garamond" panose="02020404030301010803" pitchFamily="18" charset="0"/>
              </a:rPr>
              <a:t>А что, если...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Garamond" panose="02020404030301010803" pitchFamily="18" charset="0"/>
              </a:rPr>
              <a:t>Можно ли представить, что...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Garamond" panose="02020404030301010803" pitchFamily="18" charset="0"/>
              </a:rPr>
              <a:t>Можно ли сказать, что...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Garamond" panose="02020404030301010803" pitchFamily="18" charset="0"/>
              </a:rPr>
              <a:t>У меня вдруг появилась неожиданная мысль...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Garamond" panose="02020404030301010803" pitchFamily="18" charset="0"/>
              </a:rPr>
              <a:t>Не знаю, как вы к этому отнесетесь…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Garamond" panose="02020404030301010803" pitchFamily="18" charset="0"/>
              </a:rPr>
              <a:t>Возможно, я ошибаюсь...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Garamond" panose="02020404030301010803" pitchFamily="18" charset="0"/>
              </a:rPr>
              <a:t>Вы говорите..., и в то же время..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</a:rPr>
              <a:t>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71513"/>
          </a:xfrm>
          <a:solidFill>
            <a:srgbClr val="0000FF"/>
          </a:solidFill>
        </p:spPr>
        <p:txBody>
          <a:bodyPr/>
          <a:lstStyle/>
          <a:p>
            <a:r>
              <a:rPr lang="ru-RU" altLang="ru-RU" sz="3200"/>
              <a:t>Прием терапевтической конфронтации.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268413"/>
            <a:ext cx="9036496" cy="5329237"/>
          </a:xfrm>
          <a:solidFill>
            <a:schemeClr val="tx1"/>
          </a:solidFill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Конфронтационные высказывания должны быть лексически нейтральными и тактичными.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Т.е. не должны содержать «</a:t>
            </a:r>
            <a:r>
              <a:rPr lang="ru-RU" altLang="ru-RU" sz="24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принижающей подростка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лексики.</a:t>
            </a:r>
            <a:r>
              <a:rPr lang="ru-RU" altLang="ru-RU" sz="2400" u="sng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2400" dirty="0">
              <a:solidFill>
                <a:schemeClr val="accent4">
                  <a:lumMod val="10000"/>
                </a:schemeClr>
              </a:solidFill>
              <a:effectLst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u="sng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</a:t>
            </a:r>
            <a:r>
              <a:rPr lang="ru-RU" altLang="ru-RU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1.   Из твоих слов я поняла, что он тебе неприятен, и все же ты цепляешься за него.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2.   Из твоих слов я поняла, что он тебе неприятен, и все же ты ищешь встречи с ним.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3000" b="1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30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Какое утверждение грамотнее сформулировано?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71513"/>
          </a:xfrm>
          <a:solidFill>
            <a:srgbClr val="0000FF"/>
          </a:solidFill>
        </p:spPr>
        <p:txBody>
          <a:bodyPr/>
          <a:lstStyle/>
          <a:p>
            <a:r>
              <a:rPr lang="ru-RU" altLang="ru-RU" sz="3200"/>
              <a:t>Прием терапевтической конфронтации.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329237"/>
          </a:xfrm>
          <a:solidFill>
            <a:schemeClr val="tx1"/>
          </a:solidFill>
        </p:spPr>
        <p:txBody>
          <a:bodyPr/>
          <a:lstStyle/>
          <a:p>
            <a:pPr marL="609600" indent="-609600" algn="ctr">
              <a:buFont typeface="Wingdings" panose="05000000000000000000" pitchFamily="2" charset="2"/>
              <a:buNone/>
            </a:pPr>
            <a:r>
              <a:rPr lang="ru-RU" altLang="ru-RU" sz="3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Побуждение собеседника  к высказыванию обратной связи:</a:t>
            </a:r>
          </a:p>
          <a:p>
            <a:pPr marL="609600" indent="-609600"/>
            <a:r>
              <a:rPr lang="ru-RU" altLang="ru-RU" sz="30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ты отнеслась к тому, что я сказала (к моим словам, мыслям  ...?;</a:t>
            </a:r>
          </a:p>
          <a:p>
            <a:pPr marL="609600" indent="-609600"/>
            <a:r>
              <a:rPr lang="ru-RU" altLang="ru-RU" sz="30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ты думаешь по этому поводу?;</a:t>
            </a:r>
          </a:p>
          <a:p>
            <a:pPr marL="609600" indent="-609600"/>
            <a:r>
              <a:rPr lang="ru-RU" altLang="ru-RU" sz="30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Поправь меня, если это не соответствует  твоим ощущениям.</a:t>
            </a:r>
            <a:r>
              <a:rPr lang="ru-RU" altLang="ru-RU" sz="3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sz="2400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обратной связи нет, то ответы подростка будут односложными:</a:t>
            </a:r>
            <a:br>
              <a:rPr lang="ru-RU" sz="2400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«Ага…Угу…»;  «Нормально…»;  «Так, вижу…»</a:t>
            </a:r>
            <a:endParaRPr lang="ru-RU" altLang="ru-RU" sz="2400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71513"/>
          </a:xfrm>
          <a:solidFill>
            <a:srgbClr val="0000FF"/>
          </a:solidFill>
        </p:spPr>
        <p:txBody>
          <a:bodyPr/>
          <a:lstStyle/>
          <a:p>
            <a:r>
              <a:rPr lang="ru-RU" altLang="ru-RU" sz="3200"/>
              <a:t>Прием терапевтической конфронтации.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268413"/>
            <a:ext cx="8784976" cy="5329237"/>
          </a:xfrm>
          <a:solidFill>
            <a:schemeClr val="tx1"/>
          </a:solidFill>
        </p:spPr>
        <p:txBody>
          <a:bodyPr/>
          <a:lstStyle/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u="sng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терапевтической конфронтации.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Диалог с подростком:</a:t>
            </a:r>
            <a:endParaRPr lang="ru-RU" altLang="ru-RU" sz="2400" i="1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</a:t>
            </a:r>
            <a:r>
              <a:rPr lang="ru-RU" altLang="ru-RU" sz="2400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Но я сама никогда не ругаюсь, не спорю с физичкой, она меня все время ругает, а я молчу. </a:t>
            </a:r>
            <a:endParaRPr lang="ru-RU" altLang="ru-RU" sz="2400" i="1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 Все, все время?!</a:t>
            </a:r>
            <a:endParaRPr lang="ru-RU" altLang="ru-RU" sz="2400" i="1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 Ну… . Достаточно часто.</a:t>
            </a:r>
            <a:endParaRPr lang="ru-RU" altLang="ru-RU" sz="2400" i="1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</a:t>
            </a:r>
            <a:r>
              <a:rPr lang="ru-RU" altLang="ru-RU" sz="2400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ты все время молчишь...,  а почему?</a:t>
            </a:r>
            <a:endParaRPr lang="ru-RU" altLang="ru-RU" sz="2400" i="1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altLang="ru-RU" sz="2400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что, собственно, я могу ей сказать? Что она дура, и что все, что она говорит, ко мне не относится?</a:t>
            </a:r>
          </a:p>
          <a:p>
            <a:pPr>
              <a:lnSpc>
                <a:spcPct val="80000"/>
              </a:lnSpc>
            </a:pP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</a:t>
            </a:r>
            <a:r>
              <a:rPr lang="ru-RU" altLang="ru-RU" sz="2400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А почему бы тебе все это действительно не сказать, раз ты так думаешь?</a:t>
            </a:r>
            <a:endParaRPr lang="ru-RU" altLang="ru-RU" sz="2400" i="1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altLang="ru-RU" sz="2400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Ну, это грубо, а главное, она все равно ничего не поймет. </a:t>
            </a:r>
            <a:endParaRPr lang="ru-RU" altLang="ru-RU" sz="2400" i="1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</a:t>
            </a:r>
            <a:r>
              <a:rPr lang="ru-RU" altLang="ru-RU" sz="2400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А что бы ты хотела, чтобы она поняла? </a:t>
            </a:r>
            <a:endParaRPr lang="ru-RU" altLang="ru-RU" sz="2400" i="1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altLang="ru-RU" sz="2400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я тоже человек, что не такая уж я плохая...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71513"/>
          </a:xfrm>
        </p:spPr>
        <p:txBody>
          <a:bodyPr/>
          <a:lstStyle/>
          <a:p>
            <a:r>
              <a:rPr lang="ru-RU" altLang="ru-RU" sz="3200"/>
              <a:t>Прием терапевтической конфронтации.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144000" cy="5589587"/>
          </a:xfrm>
          <a:solidFill>
            <a:schemeClr val="tx1"/>
          </a:solidFill>
        </p:spPr>
        <p:txBody>
          <a:bodyPr/>
          <a:lstStyle/>
          <a:p>
            <a:pPr marL="609600" indent="-609600" algn="ctr">
              <a:lnSpc>
                <a:spcPct val="80000"/>
              </a:lnSpc>
            </a:pPr>
            <a:r>
              <a:rPr lang="ru-RU" altLang="ru-RU" sz="2000" i="1" u="sng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  ДИАЛОГА</a:t>
            </a:r>
          </a:p>
          <a:p>
            <a:pPr marL="609600" indent="-609600">
              <a:lnSpc>
                <a:spcPct val="80000"/>
              </a:lnSpc>
            </a:pPr>
            <a:r>
              <a:rPr lang="ru-RU" altLang="ru-RU" sz="2000" i="1" u="sng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реплика консультанта</a:t>
            </a:r>
            <a:r>
              <a:rPr lang="ru-RU" altLang="ru-RU" sz="2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прием </a:t>
            </a:r>
            <a:r>
              <a:rPr lang="ru-RU" altLang="ru-RU" sz="2000" b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уточнения.</a:t>
            </a:r>
            <a:r>
              <a:rPr lang="ru-RU" altLang="ru-RU" sz="2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Люди, а особенно дети всегда преувеличивают.  Для них все носит абсолютный характер.  Ваша  задача: довести до собеседника, что  ситуацию нельзя абсолютизировать.</a:t>
            </a:r>
            <a:endParaRPr lang="ru-RU" altLang="ru-RU" sz="2000" i="1" u="sng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ru-RU" altLang="ru-RU" sz="2000" i="1" u="sng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реплика консультанта</a:t>
            </a:r>
            <a:r>
              <a:rPr lang="ru-RU" altLang="ru-RU" sz="2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прием рефлексии (осознания).</a:t>
            </a:r>
            <a:endParaRPr lang="ru-RU" altLang="ru-RU" sz="2000" i="1" u="sng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ru-RU" altLang="ru-RU" sz="2000" i="1" u="sng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реплика консультанта</a:t>
            </a:r>
            <a:r>
              <a:rPr lang="ru-RU" altLang="ru-RU" sz="2000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пример парадоксально­го вопроса. </a:t>
            </a:r>
            <a:endParaRPr lang="ru-RU" altLang="ru-RU" sz="2000" u="sng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000" u="sng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  реплики</a:t>
            </a:r>
            <a:r>
              <a:rPr lang="ru-RU" altLang="ru-RU" sz="2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поставить под сомнение то, что ученик считает абсолютно очевидным или само собой разумеющимся. Т.е. обще­признанные истины типа:</a:t>
            </a:r>
          </a:p>
          <a:p>
            <a:pPr marL="990600" lvl="1" indent="-533400">
              <a:lnSpc>
                <a:spcPct val="80000"/>
              </a:lnSpc>
            </a:pPr>
            <a:r>
              <a:rPr lang="ru-RU" altLang="ru-RU" sz="18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«грубить нехорошо», </a:t>
            </a:r>
          </a:p>
          <a:p>
            <a:pPr marL="990600" lvl="1" indent="-533400">
              <a:lnSpc>
                <a:spcPct val="80000"/>
              </a:lnSpc>
            </a:pPr>
            <a:r>
              <a:rPr lang="ru-RU" altLang="ru-RU" sz="18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«взрослые всегда зна­ют лучше, что нужно ребенку»  и  т.д. </a:t>
            </a:r>
          </a:p>
          <a:p>
            <a:pPr marL="609600" indent="-6096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такие истины служат надежным прикрытием для истинных чувств и переживаний собеседников. </a:t>
            </a:r>
            <a:endParaRPr lang="ru-RU" altLang="ru-RU" sz="2000" i="1" u="sng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000" i="1" u="sng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простой способ борьбы с такими высказываниями</a:t>
            </a:r>
            <a:r>
              <a:rPr lang="ru-RU" altLang="ru-RU" sz="2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поставить их под сомнение, заставить ученика задуматься о том, что скрывается для него лично за подобного рода сентенциями. </a:t>
            </a:r>
          </a:p>
          <a:p>
            <a:pPr marL="609600" indent="-60960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подобного вопроса обычно довольно проста: «</a:t>
            </a:r>
            <a:r>
              <a:rPr lang="ru-RU" altLang="ru-RU" sz="2000" b="1" i="1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почему бы и не...?»</a:t>
            </a:r>
            <a:r>
              <a:rPr lang="ru-RU" altLang="ru-RU" sz="2000" dirty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Прием: переориентация собеседника («позитивное переформулирование»).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90727"/>
            <a:ext cx="8507288" cy="5192636"/>
          </a:xfrm>
          <a:solidFill>
            <a:schemeClr val="tx1"/>
          </a:solidFill>
        </p:spPr>
        <p:txBody>
          <a:bodyPr/>
          <a:lstStyle/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800" b="1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позитивного переформулирования ситуации: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Здесь, консультант предлагает взглянуть на ситуацию в ином свете:</a:t>
            </a:r>
            <a:endParaRPr lang="ru-RU" altLang="ru-RU" sz="2800" b="1" i="1" dirty="0">
              <a:solidFill>
                <a:schemeClr val="bg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800" b="1" u="sng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Подросток:</a:t>
            </a:r>
            <a:r>
              <a:rPr lang="ru-RU" altLang="ru-RU" sz="2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altLang="ru-RU" sz="2800" b="1" i="1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Мне очень неприятно, что учительница часто говорит, что физика мне не дается, что я лентяйка. Откуда она может знать, что мне надо и какая Я ?</a:t>
            </a:r>
            <a:r>
              <a:rPr lang="ru-RU" altLang="ru-RU" sz="2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altLang="ru-RU" sz="2800" b="1" i="1" dirty="0">
              <a:solidFill>
                <a:schemeClr val="bg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800" b="1" u="sng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Консультант:</a:t>
            </a:r>
            <a:r>
              <a:rPr lang="ru-RU" altLang="ru-RU" sz="2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ru-RU" sz="2800" b="1" i="1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означает ли это, что  учительница в чем то и права по своему? Насколько ты смогла доказать ей обратное? Ты пыталась? Как?</a:t>
            </a:r>
            <a:endParaRPr lang="ru-RU" altLang="ru-RU" sz="2800" dirty="0">
              <a:solidFill>
                <a:schemeClr val="bg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2800" dirty="0">
              <a:solidFill>
                <a:schemeClr val="bg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800" dirty="0">
                <a:solidFill>
                  <a:schemeClr val="bg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Т.е. найти положительный аспект в отрицательной ситуации.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784976" cy="936104"/>
          </a:xfrm>
          <a:solidFill>
            <a:schemeClr val="accent3"/>
          </a:solidFill>
        </p:spPr>
        <p:txBody>
          <a:bodyPr/>
          <a:lstStyle/>
          <a:p>
            <a:pPr algn="ctr"/>
            <a:r>
              <a:rPr lang="ru-RU" altLang="ru-RU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Техника: «Негативная практика» А. Адлера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010" y="2132856"/>
            <a:ext cx="8387979" cy="4401205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Tahoma" panose="020B0604030504040204" pitchFamily="34" charset="0"/>
              </a:rPr>
              <a:t>П</a:t>
            </a:r>
            <a:r>
              <a:rPr lang="ru-RU" sz="2800" b="0" i="0" dirty="0">
                <a:effectLst/>
                <a:latin typeface="Tahoma" panose="020B0604030504040204" pitchFamily="34" charset="0"/>
              </a:rPr>
              <a:t>редлагается усилить симптом. </a:t>
            </a:r>
          </a:p>
          <a:p>
            <a:r>
              <a:rPr lang="ru-RU" sz="2800" b="1" i="0" u="sng" dirty="0">
                <a:effectLst/>
                <a:latin typeface="Tahoma" panose="020B0604030504040204" pitchFamily="34" charset="0"/>
              </a:rPr>
              <a:t>Например: </a:t>
            </a:r>
            <a:r>
              <a:rPr lang="ru-RU" sz="2800" b="0" i="0" dirty="0">
                <a:effectLst/>
                <a:latin typeface="Tahoma" panose="020B0604030504040204" pitchFamily="34" charset="0"/>
              </a:rPr>
              <a:t> Подросток жалуется, что у нее изменяется голос, мимика, когда она говорит с …(примеру Ваней (Машей).</a:t>
            </a:r>
          </a:p>
          <a:p>
            <a:r>
              <a:rPr lang="ru-RU" sz="2800" dirty="0">
                <a:latin typeface="Tahoma" panose="020B0604030504040204" pitchFamily="34" charset="0"/>
              </a:rPr>
              <a:t>	П</a:t>
            </a:r>
            <a:r>
              <a:rPr lang="ru-RU" sz="2800" b="0" i="0" dirty="0">
                <a:effectLst/>
                <a:latin typeface="Tahoma" panose="020B0604030504040204" pitchFamily="34" charset="0"/>
              </a:rPr>
              <a:t>редложите ему (ей)  усилить все симптомы (голос, мимику) и показать вам, как это может выглядеть в самом неприглядном виде. </a:t>
            </a:r>
          </a:p>
          <a:p>
            <a:r>
              <a:rPr lang="ru-RU" sz="2800" dirty="0">
                <a:latin typeface="Tahoma" panose="020B0604030504040204" pitchFamily="34" charset="0"/>
              </a:rPr>
              <a:t>	</a:t>
            </a:r>
            <a:r>
              <a:rPr lang="ru-RU" sz="2800" b="0" i="0" dirty="0">
                <a:effectLst/>
                <a:latin typeface="Tahoma" panose="020B0604030504040204" pitchFamily="34" charset="0"/>
              </a:rPr>
              <a:t>Естественно, что в результате нескольких попыток все симптомы исчезают.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113013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6840760" cy="576064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Техники </a:t>
            </a:r>
            <a:r>
              <a:rPr lang="ru-RU" altLang="ru-RU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гештальт</a:t>
            </a:r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терапии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196752"/>
            <a:ext cx="6264696" cy="5472608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ru-RU" sz="2400" b="1" u="sng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Диссоциированный диалог </a:t>
            </a:r>
            <a:r>
              <a:rPr lang="ru-RU" sz="24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диалог между агрессивным и конструктивным началом</a:t>
            </a:r>
            <a:r>
              <a:rPr lang="ru-RU" sz="24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поведении подростка.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Напротив стула, который занимает подросток ("горячий стул") располагается пустой стул, на который "сажают" воображаемого собеседника. Подросток поочередно меняет стулья, проигрывая диалог, выступая то с позиции жертвы, то с позиции агрессора, и по очереди воспроизводит реплики от имени одной, затем другой психологической позиции.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639" y="1196752"/>
            <a:ext cx="2376841" cy="25239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559" t="13808" b="13700"/>
          <a:stretch/>
        </p:blipFill>
        <p:spPr>
          <a:xfrm>
            <a:off x="6515639" y="4005064"/>
            <a:ext cx="2376841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573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9144000" cy="11430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alt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 </a:t>
            </a:r>
            <a:br>
              <a:rPr lang="ru-RU" alt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внутренней установки консультанта</a:t>
            </a:r>
            <a:r>
              <a:rPr lang="ru-RU" alt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2531" name="Rectangle 3" descr="Каштан"/>
          <p:cNvSpPr>
            <a:spLocks noGrp="1" noChangeArrowheads="1"/>
          </p:cNvSpPr>
          <p:nvPr>
            <p:ph type="body" idx="1"/>
          </p:nvPr>
        </p:nvSpPr>
        <p:spPr>
          <a:xfrm>
            <a:off x="323528" y="1556792"/>
            <a:ext cx="8686800" cy="4525963"/>
          </a:xfrm>
          <a:blipFill dpi="0" rotWithShape="1">
            <a:blip r:embed="rId3"/>
            <a:srcRect/>
            <a:tile tx="0" ty="0" sx="100000" sy="100000" flip="none" algn="tl"/>
          </a:blipFill>
        </p:spPr>
        <p:txBody>
          <a:bodyPr/>
          <a:lstStyle/>
          <a:p>
            <a:pPr>
              <a:buFontTx/>
              <a:buNone/>
            </a:pPr>
            <a:r>
              <a:rPr lang="ru-RU" altLang="ru-RU" sz="2800" dirty="0"/>
              <a:t>		</a:t>
            </a:r>
            <a:r>
              <a:rPr lang="ru-RU" altLang="ru-RU" sz="2800" dirty="0">
                <a:solidFill>
                  <a:schemeClr val="bg1"/>
                </a:solidFill>
                <a:latin typeface="Garamond" panose="02020404030301010803" pitchFamily="18" charset="0"/>
              </a:rPr>
              <a:t>«</a:t>
            </a:r>
            <a:r>
              <a:rPr lang="ru-RU" altLang="ru-RU" sz="2800" b="1" dirty="0">
                <a:solidFill>
                  <a:schemeClr val="bg1"/>
                </a:solidFill>
                <a:latin typeface="Garamond" panose="02020404030301010803" pitchFamily="18" charset="0"/>
              </a:rPr>
              <a:t>Возможно, для тебя есть смысл поступать, мыслить, желать именно так, как ты поступаешь, мыслишь, желаешь. Я не могу ни одобрить, ни опровергнуть тебя, поскольку я не знаю, как я поступил бы в твоих обстоятельствах, что бы я думал или чувствовал. </a:t>
            </a:r>
          </a:p>
          <a:p>
            <a:pPr>
              <a:buFontTx/>
              <a:buNone/>
            </a:pPr>
            <a:r>
              <a:rPr lang="ru-RU" altLang="ru-RU" sz="2800" b="1" dirty="0">
                <a:solidFill>
                  <a:schemeClr val="bg1"/>
                </a:solidFill>
                <a:latin typeface="Garamond" panose="02020404030301010803" pitchFamily="18" charset="0"/>
              </a:rPr>
              <a:t>		Мы никогда не будем идентичны. Я принимаю твой образ мыслей как естественный именно для тебя и потому имеющий право на существование</a:t>
            </a:r>
            <a:r>
              <a:rPr lang="ru-RU" altLang="ru-RU" sz="2800" dirty="0">
                <a:solidFill>
                  <a:schemeClr val="bg1"/>
                </a:solidFill>
                <a:latin typeface="Garamond" panose="02020404030301010803" pitchFamily="18" charset="0"/>
              </a:rPr>
              <a:t>».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8397" y="6235899"/>
            <a:ext cx="8915400" cy="430887"/>
          </a:xfrm>
          <a:prstGeom prst="rect">
            <a:avLst/>
          </a:prstGeom>
          <a:solidFill>
            <a:srgbClr val="FFCC99"/>
          </a:solidFill>
        </p:spPr>
        <p:txBody>
          <a:bodyPr wrap="square" rtlCol="0">
            <a:spAutoFit/>
          </a:bodyPr>
          <a:lstStyle/>
          <a:p>
            <a:r>
              <a:rPr lang="ru-RU" sz="2200" b="1" dirty="0"/>
              <a:t>СУМЕЕТЕ  ДАТЬ СЕБЕ ТАКУЮ УСТАНОВКУ? КАК ЕЁ  ДАТЬ?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40668"/>
            <a:ext cx="5184576" cy="576064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Техники </a:t>
            </a:r>
            <a:r>
              <a:rPr lang="ru-RU" altLang="ru-RU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гештальт</a:t>
            </a:r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терапии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311357"/>
            <a:ext cx="7891958" cy="5445224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"наоборот" (перевертыш),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в том, чтобы подросток сыграл поведение, противоположное тому, которое ему не нравится. </a:t>
            </a:r>
          </a:p>
          <a:p>
            <a:pPr marL="0" indent="0">
              <a:buNone/>
            </a:pP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Примеры: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застенчивый стал вести себя вызывающе;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приторно вежливый – грубо;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тот, кто всегда соглашался, занял бы позицию непрестанного отказа. </a:t>
            </a:r>
          </a:p>
          <a:p>
            <a:pPr marL="0" indent="0">
              <a:buNone/>
            </a:pP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техники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принятие подростком себя в новом для него поведении и принятие нового опыта общения.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185" t="16615" b="8618"/>
          <a:stretch/>
        </p:blipFill>
        <p:spPr>
          <a:xfrm>
            <a:off x="5897066" y="0"/>
            <a:ext cx="322401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5312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274638"/>
            <a:ext cx="3240360" cy="778098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altLang="ru-RU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Техники </a:t>
            </a:r>
            <a:r>
              <a:rPr lang="ru-RU" altLang="ru-RU" sz="28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гештальт</a:t>
            </a:r>
            <a:r>
              <a:rPr lang="ru-RU" altLang="ru-RU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терапии</a:t>
            </a: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1900808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Незаконченное дело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Предложите подростку с помощью приема "пустого стула" высказать свои чувства воображаемому обидчику. Пусть начнет со слов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обижен…».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7492" t="4131" r="12030"/>
          <a:stretch/>
        </p:blipFill>
        <p:spPr>
          <a:xfrm>
            <a:off x="6084168" y="3494112"/>
            <a:ext cx="2520281" cy="33569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9901" t="20515" r="53538" b="20515"/>
          <a:stretch/>
        </p:blipFill>
        <p:spPr>
          <a:xfrm>
            <a:off x="3538228" y="3501008"/>
            <a:ext cx="2232248" cy="33569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r="17529"/>
          <a:stretch/>
        </p:blipFill>
        <p:spPr>
          <a:xfrm>
            <a:off x="827584" y="3501008"/>
            <a:ext cx="2592288" cy="335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4212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48680"/>
            <a:ext cx="7200800" cy="576064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Техники </a:t>
            </a:r>
            <a:r>
              <a:rPr lang="ru-RU" altLang="ru-RU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гештальт</a:t>
            </a:r>
            <a:r>
              <a:rPr lang="ru-RU" alt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терапии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844824"/>
            <a:ext cx="8640960" cy="446449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готового мнения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Если Вы вдруг в процессе консультации уловили в словах подростка какое-то определенное сообщение, воспользуйтесь следующей формулой: "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Слушая тебя, у меня возникло одно мнение. Я хочу предложить тебе повторить это мнение вслух и проверить, как оно звучит в твоих устах, насколько оно тебе подходит.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1856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AutoShape 2"/>
          <p:cNvSpPr>
            <a:spLocks noGrp="1" noChangeArrowheads="1"/>
          </p:cNvSpPr>
          <p:nvPr>
            <p:ph type="title"/>
          </p:nvPr>
        </p:nvSpPr>
        <p:spPr>
          <a:xfrm>
            <a:off x="3419872" y="836712"/>
            <a:ext cx="5260504" cy="566936"/>
          </a:xfrm>
          <a:solidFill>
            <a:schemeClr val="bg1"/>
          </a:solidFill>
        </p:spPr>
        <p:txBody>
          <a:bodyPr/>
          <a:lstStyle/>
          <a:p>
            <a:r>
              <a:rPr lang="ru-RU" altLang="ru-RU" sz="3200" u="sng" dirty="0"/>
              <a:t>Другой вариант: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8305800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000" dirty="0"/>
              <a:t>техника «проигрывание роли» Ю.Е. Алешина. Собеседнику предлагается в его обычной жизни играть роль другого человека, лучше всего того человека, на кого он хочет быть похожим, который является моделью и образцом: это зна­чит вести себя по возможности сходно, употреблять те же слова и вы­ражения, хмуриться и смеяться так же, как и он, и т.д. </a:t>
            </a:r>
          </a:p>
          <a:p>
            <a:pPr>
              <a:lnSpc>
                <a:spcPct val="90000"/>
              </a:lnSpc>
            </a:pPr>
            <a:r>
              <a:rPr lang="ru-RU" altLang="ru-RU" sz="2000" dirty="0"/>
              <a:t>Как его мотивировать на  эти рекомендации?  </a:t>
            </a:r>
          </a:p>
          <a:p>
            <a:pPr>
              <a:lnSpc>
                <a:spcPct val="90000"/>
              </a:lnSpc>
            </a:pPr>
            <a:r>
              <a:rPr lang="ru-RU" altLang="ru-RU" sz="2000" dirty="0"/>
              <a:t>Предложениями, типа: «</a:t>
            </a:r>
            <a:r>
              <a:rPr lang="ru-RU" altLang="ru-RU" sz="2000" b="1" i="1" dirty="0"/>
              <a:t>Попробуйте сыграть роль друго­го, пережить то, что испытывает он (она). Опыт, полученный таким образом, поможет вам понять самого себя, и к тому же вы сможете точ­но решить, стоит ли вам быть таким, как ваш идеал или человек, доставляющий Вам беспокойство. Возможно, что у вас есть какие-то способности, которые вам стоит попробовать ис­пользовать в реальной ситуации</a:t>
            </a:r>
            <a:r>
              <a:rPr lang="ru-RU" altLang="ru-RU" sz="2000" dirty="0"/>
              <a:t>». 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263525" y="116632"/>
            <a:ext cx="7477125" cy="681037"/>
          </a:xfrm>
          <a:solidFill>
            <a:srgbClr val="CCCCFF"/>
          </a:solidFill>
        </p:spPr>
        <p:txBody>
          <a:bodyPr/>
          <a:lstStyle/>
          <a:p>
            <a:r>
              <a:rPr lang="ru-RU" altLang="ru-RU" sz="2800" b="1" dirty="0">
                <a:solidFill>
                  <a:schemeClr val="bg2"/>
                </a:solidFill>
              </a:rPr>
              <a:t>Четвертый этап. Завершение беседы.</a:t>
            </a:r>
            <a:endParaRPr lang="ru-RU" altLang="ru-RU" sz="2800" b="1" dirty="0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908050"/>
            <a:ext cx="7386638" cy="56896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dirty="0"/>
              <a:t>	</a:t>
            </a:r>
            <a:r>
              <a:rPr lang="ru-RU" altLang="ru-RU" sz="2800" dirty="0"/>
              <a:t>побуждение собеседника  к высказыванию своих впечатлений по поводу беседы: </a:t>
            </a:r>
            <a:r>
              <a:rPr lang="ru-RU" altLang="ru-RU" sz="2800" b="1" i="1" dirty="0"/>
              <a:t>«Мне хотелось бы услышать твоё мнение о нашем разговоре», «Чем для тебя была эта беседа?».</a:t>
            </a:r>
            <a:endParaRPr lang="ru-RU" altLang="ru-RU" sz="2800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800" dirty="0"/>
              <a:t>	</a:t>
            </a:r>
            <a:r>
              <a:rPr lang="ru-RU" altLang="ru-RU" sz="2800" b="1" dirty="0"/>
              <a:t>4)</a:t>
            </a:r>
            <a:r>
              <a:rPr lang="ru-RU" altLang="ru-RU" sz="2800" dirty="0"/>
              <a:t> обсуждается перспектива дальнейших отношений собеседника с консультантом или другими необходимыми специалистами;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800" dirty="0"/>
              <a:t>	</a:t>
            </a:r>
            <a:r>
              <a:rPr lang="ru-RU" altLang="ru-RU" sz="2800" b="1" dirty="0"/>
              <a:t>5)</a:t>
            </a:r>
            <a:r>
              <a:rPr lang="ru-RU" altLang="ru-RU" sz="2800" dirty="0"/>
              <a:t> решаются организацион­ные вопросы, в том числе финансовые;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800" dirty="0"/>
              <a:t>	</a:t>
            </a:r>
            <a:r>
              <a:rPr lang="ru-RU" altLang="ru-RU" sz="2800" b="1" dirty="0"/>
              <a:t>6)</a:t>
            </a:r>
            <a:r>
              <a:rPr lang="ru-RU" altLang="ru-RU" sz="2800" dirty="0"/>
              <a:t> прощание с собеседником.</a:t>
            </a:r>
          </a:p>
          <a:p>
            <a:pPr>
              <a:lnSpc>
                <a:spcPct val="80000"/>
              </a:lnSpc>
            </a:pPr>
            <a:endParaRPr lang="ru-RU" alt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4000">
              <a:schemeClr val="bg1"/>
            </a:gs>
            <a:gs pos="48649">
              <a:schemeClr val="accent2"/>
            </a:gs>
            <a:gs pos="47000">
              <a:schemeClr val="accent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8062664" cy="1656184"/>
          </a:xfrm>
          <a:solidFill>
            <a:schemeClr val="accent3"/>
          </a:solidFill>
        </p:spPr>
        <p:txBody>
          <a:bodyPr/>
          <a:lstStyle/>
          <a:p>
            <a:r>
              <a:rPr lang="ru-RU" sz="3600" b="1" u="sng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социального педагога– консультанта в общении с подростком - это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81200"/>
            <a:ext cx="8928992" cy="4688160"/>
          </a:xfrm>
          <a:solidFill>
            <a:schemeClr val="accent3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переключение </a:t>
            </a:r>
            <a:r>
              <a:rPr lang="ru-RU" sz="3600" b="1" i="1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 с рассуждений на то, чтобы он описывал свои переживания</a:t>
            </a:r>
            <a:r>
              <a:rPr lang="ru-RU" sz="2800" b="1" i="1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800" b="1" i="0" u="sng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</a:t>
            </a:r>
            <a:r>
              <a:rPr lang="ru-RU" sz="2800" b="0" i="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словесные описания чувств не очень важны. Важнее желание подростка, его готовность принять сам процесс переживания, в котором он будет на самом деле испытывать чувства и говорить от их имени, а не просто сообщать о них.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243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CA00903-D021-4F9F-89C0-3E5F4464E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3848" y="44624"/>
            <a:ext cx="3888432" cy="576064"/>
          </a:xfrm>
          <a:solidFill>
            <a:schemeClr val="bg1"/>
          </a:solidFill>
        </p:spPr>
        <p:txBody>
          <a:bodyPr/>
          <a:lstStyle/>
          <a:p>
            <a:r>
              <a:rPr lang="ru-RU" b="1" dirty="0"/>
              <a:t>СИТУАЦИЯ: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E1B35C-EB26-45F6-98A1-5612820CE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516" y="764704"/>
            <a:ext cx="8712968" cy="5904656"/>
          </a:xfrm>
          <a:solidFill>
            <a:schemeClr val="bg1"/>
          </a:solidFill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Клиент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Вика, 14 лет. Ученица 8 класса.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оказание психокоррекционной помощи подростку, с письменного разрешения родителей.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Трудности в общении с одноклассниками.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Самодиагноз Вики: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одноклассники не желают с ней общаться.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b="1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Здравствуй Вика. Проходи, пожалуйста.  Свои вещи можешь оставить здесь. </a:t>
            </a:r>
            <a:endParaRPr lang="ru-RU" b="1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b="1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Тебе удобно?</a:t>
            </a:r>
            <a:endParaRPr lang="ru-RU" b="1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b="1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Думаю, ты знаешь почему ты здесь?</a:t>
            </a:r>
          </a:p>
          <a:p>
            <a:pPr marL="0" lv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ЭТО ПРИНЯТИЕ  ПО ИМЕНИ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82648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16632"/>
            <a:ext cx="8116887" cy="838200"/>
          </a:xfrm>
          <a:solidFill>
            <a:schemeClr val="accent2"/>
          </a:solidFill>
        </p:spPr>
        <p:txBody>
          <a:bodyPr/>
          <a:lstStyle/>
          <a:p>
            <a:r>
              <a:rPr lang="ru-RU" altLang="ru-RU" sz="2800" b="1" dirty="0">
                <a:latin typeface="Garamond" panose="02020404030301010803" pitchFamily="18" charset="0"/>
              </a:rPr>
              <a:t>2-й шаг:  Эмпатическое понимание собеседника.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2840" y="2726060"/>
            <a:ext cx="5031160" cy="4114800"/>
          </a:xfrm>
          <a:solidFill>
            <a:srgbClr val="A3FFE7"/>
          </a:solidFill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dirty="0">
                <a:solidFill>
                  <a:srgbClr val="FF0000"/>
                </a:solidFill>
              </a:rPr>
              <a:t>Эмпатия -</a:t>
            </a:r>
            <a:r>
              <a:rPr lang="ru-RU" altLang="ru-RU" dirty="0"/>
              <a:t> 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dirty="0"/>
              <a:t>«сочувствие», «сопереживание». </a:t>
            </a:r>
          </a:p>
          <a:p>
            <a:pPr algn="ctr">
              <a:buFont typeface="Wingdings" panose="05000000000000000000" pitchFamily="2" charset="2"/>
              <a:buNone/>
            </a:pPr>
            <a:endParaRPr lang="ru-RU" altLang="ru-RU" u="sng" dirty="0"/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u="sng" dirty="0"/>
              <a:t>буквальный перевод этого слова</a:t>
            </a:r>
            <a:r>
              <a:rPr lang="ru-RU" altLang="ru-RU" dirty="0"/>
              <a:t> — «</a:t>
            </a:r>
            <a:r>
              <a:rPr lang="ru-RU" altLang="ru-RU" dirty="0" err="1"/>
              <a:t>вчувствование</a:t>
            </a:r>
            <a:r>
              <a:rPr lang="ru-RU" altLang="ru-RU" dirty="0"/>
              <a:t>». </a:t>
            </a:r>
          </a:p>
        </p:txBody>
      </p:sp>
      <p:pic>
        <p:nvPicPr>
          <p:cNvPr id="4098" name="Picture 2" descr="Как тренировать эмпатию: 6 научных методов | Блог 4brai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0" t="7560" r="15897"/>
          <a:stretch/>
        </p:blipFill>
        <p:spPr bwMode="auto">
          <a:xfrm>
            <a:off x="0" y="3318892"/>
            <a:ext cx="3888432" cy="352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44216" y="1196752"/>
            <a:ext cx="7000255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Без использования эмпатии классный руководитель  не сможет быть консультантом  своего ученика - подростка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0" grpId="1"/>
      <p:bldP spid="27651" grpId="0" build="p"/>
      <p:bldP spid="27651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0">
          <a:gsLst>
            <a:gs pos="0">
              <a:schemeClr val="accent3">
                <a:lumMod val="20000"/>
                <a:lumOff val="80000"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14313"/>
            <a:ext cx="8188325" cy="766762"/>
          </a:xfrm>
          <a:solidFill>
            <a:srgbClr val="FFFF99"/>
          </a:solidFill>
        </p:spPr>
        <p:txBody>
          <a:bodyPr/>
          <a:lstStyle/>
          <a:p>
            <a:r>
              <a:rPr lang="ru-RU" altLang="ru-RU" sz="2800" b="1">
                <a:solidFill>
                  <a:schemeClr val="bg2"/>
                </a:solidFill>
                <a:effectLst/>
                <a:latin typeface="Garamond" panose="02020404030301010803" pitchFamily="18" charset="0"/>
              </a:rPr>
              <a:t>2-й шаг:  Эмпатическое понимание собеседника.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628800"/>
            <a:ext cx="6563072" cy="5069160"/>
          </a:xfrm>
          <a:solidFill>
            <a:schemeClr val="accent5">
              <a:lumMod val="25000"/>
            </a:schemeClr>
          </a:solidFill>
        </p:spPr>
        <p:txBody>
          <a:bodyPr/>
          <a:lstStyle/>
          <a:p>
            <a:pPr>
              <a:buFontTx/>
              <a:buNone/>
            </a:pPr>
            <a:r>
              <a:rPr lang="ru-RU" altLang="ru-RU" u="sng" dirty="0"/>
              <a:t>Эмпатировать — это: </a:t>
            </a:r>
          </a:p>
          <a:p>
            <a:pPr algn="ctr">
              <a:buFontTx/>
              <a:buNone/>
            </a:pPr>
            <a:endParaRPr lang="ru-RU" altLang="ru-RU" u="sng" dirty="0"/>
          </a:p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«встать на место другого человека»;</a:t>
            </a:r>
          </a:p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«посмотреть его глазами»;</a:t>
            </a:r>
          </a:p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«вжиться в его роль»; </a:t>
            </a:r>
          </a:p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«войти в кожу»;</a:t>
            </a:r>
          </a:p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«влезть в ботинок».</a:t>
            </a:r>
          </a:p>
        </p:txBody>
      </p:sp>
      <p:pic>
        <p:nvPicPr>
          <p:cNvPr id="2056" name="Picture 8" descr="Советы школьного психолога. Проблемы трудных подростков., ГБОУ Школа №  1563, Москв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3"/>
          <a:stretch/>
        </p:blipFill>
        <p:spPr bwMode="auto">
          <a:xfrm>
            <a:off x="5244953" y="981075"/>
            <a:ext cx="3924300" cy="207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4509121"/>
            <a:ext cx="4139952" cy="23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  <p:bldP spid="2969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0114" y="260648"/>
            <a:ext cx="8229600" cy="608013"/>
          </a:xfrm>
        </p:spPr>
        <p:txBody>
          <a:bodyPr/>
          <a:lstStyle/>
          <a:p>
            <a:r>
              <a:rPr lang="ru-RU" altLang="ru-RU" sz="3400" b="1" u="sng" dirty="0"/>
              <a:t>Этапы беседы:</a:t>
            </a:r>
            <a:br>
              <a:rPr lang="ru-RU" altLang="ru-RU" sz="3400" u="sng" dirty="0"/>
            </a:br>
            <a:endParaRPr lang="ru-RU" altLang="ru-RU" sz="3400" u="sng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92696"/>
            <a:ext cx="8675687" cy="2776363"/>
          </a:xfrm>
          <a:solidFill>
            <a:srgbClr val="0099FF"/>
          </a:solidFill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беседы (от 5 до10 мин);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расспросы  и выявление того, какова проблема подростка и чего он хочет (от 20 до 30 мин);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коррекционное воздействие на подростка (10 - 15 мин);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завершение беседы (5 - 10 мин).		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на консультативную беседу обычно отводится  от 40 минут до 1 часа. </a:t>
            </a:r>
          </a:p>
        </p:txBody>
      </p:sp>
      <p:sp>
        <p:nvSpPr>
          <p:cNvPr id="33796" name="Rectangle 4" descr="Белый мрамор"/>
          <p:cNvSpPr>
            <a:spLocks noChangeArrowheads="1"/>
          </p:cNvSpPr>
          <p:nvPr/>
        </p:nvSpPr>
        <p:spPr bwMode="auto">
          <a:xfrm>
            <a:off x="3635896" y="4869160"/>
            <a:ext cx="5376862" cy="1917700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</p:spPr>
        <p:txBody>
          <a:bodyPr anchor="ctr">
            <a:spAutoFit/>
          </a:bodyPr>
          <a:lstStyle>
            <a:lvl1pPr>
              <a:tabLst>
                <a:tab pos="3873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tabLst>
                <a:tab pos="3873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tabLst>
                <a:tab pos="3873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tabLst>
                <a:tab pos="3873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tabLst>
                <a:tab pos="3873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873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873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873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873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ru-RU" b="1" dirty="0"/>
              <a:t>Короткое </a:t>
            </a:r>
            <a:r>
              <a:rPr lang="en-US" altLang="ru-RU" b="1" dirty="0" err="1"/>
              <a:t>название</a:t>
            </a:r>
            <a:r>
              <a:rPr lang="en-US" altLang="ru-RU" b="1" dirty="0"/>
              <a:t> </a:t>
            </a:r>
            <a:r>
              <a:rPr lang="en-US" altLang="ru-RU" b="1" dirty="0" err="1"/>
              <a:t>этапов</a:t>
            </a:r>
            <a:r>
              <a:rPr lang="en-US" altLang="ru-RU" dirty="0"/>
              <a:t>:</a:t>
            </a:r>
          </a:p>
          <a:p>
            <a:r>
              <a:rPr lang="ru-RU" altLang="ru-RU" dirty="0"/>
              <a:t>1.   </a:t>
            </a:r>
            <a:r>
              <a:rPr lang="en-US" altLang="ru-RU" dirty="0" err="1"/>
              <a:t>Начало</a:t>
            </a:r>
            <a:r>
              <a:rPr lang="en-US" altLang="ru-RU" dirty="0"/>
              <a:t> </a:t>
            </a:r>
            <a:r>
              <a:rPr lang="en-US" altLang="ru-RU" dirty="0" err="1"/>
              <a:t>беседы</a:t>
            </a:r>
            <a:r>
              <a:rPr lang="en-US" altLang="ru-RU" dirty="0"/>
              <a:t>.</a:t>
            </a:r>
          </a:p>
          <a:p>
            <a:r>
              <a:rPr lang="ru-RU" altLang="ru-RU" dirty="0"/>
              <a:t>2.   </a:t>
            </a:r>
            <a:r>
              <a:rPr lang="en-US" altLang="ru-RU" dirty="0" err="1"/>
              <a:t>Исследование</a:t>
            </a:r>
            <a:r>
              <a:rPr lang="en-US" altLang="ru-RU" dirty="0"/>
              <a:t>.</a:t>
            </a:r>
          </a:p>
          <a:p>
            <a:r>
              <a:rPr lang="ru-RU" altLang="ru-RU" dirty="0"/>
              <a:t>3.   </a:t>
            </a:r>
            <a:r>
              <a:rPr lang="en-US" altLang="ru-RU" dirty="0" err="1"/>
              <a:t>Воздействие</a:t>
            </a:r>
            <a:r>
              <a:rPr lang="en-US" altLang="ru-RU" dirty="0"/>
              <a:t>.</a:t>
            </a:r>
          </a:p>
          <a:p>
            <a:r>
              <a:rPr lang="ru-RU" altLang="ru-RU" dirty="0"/>
              <a:t>4.   </a:t>
            </a:r>
            <a:r>
              <a:rPr lang="en-US" altLang="ru-RU" dirty="0" err="1"/>
              <a:t>Завершение</a:t>
            </a:r>
            <a:r>
              <a:rPr lang="en-US" altLang="ru-RU" dirty="0"/>
              <a:t> </a:t>
            </a:r>
            <a:r>
              <a:rPr lang="en-US" altLang="ru-RU" dirty="0" err="1"/>
              <a:t>беседы</a:t>
            </a:r>
            <a:r>
              <a:rPr lang="en-US" altLang="ru-RU" dirty="0"/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53136"/>
            <a:ext cx="2843808" cy="22048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План">
  <a:themeElements>
    <a:clrScheme name="План 8">
      <a:dk1>
        <a:srgbClr val="000000"/>
      </a:dk1>
      <a:lt1>
        <a:srgbClr val="FFFFFF"/>
      </a:lt1>
      <a:dk2>
        <a:srgbClr val="8C0039"/>
      </a:dk2>
      <a:lt2>
        <a:srgbClr val="660066"/>
      </a:lt2>
      <a:accent1>
        <a:srgbClr val="C58BF9"/>
      </a:accent1>
      <a:accent2>
        <a:srgbClr val="9966FF"/>
      </a:accent2>
      <a:accent3>
        <a:srgbClr val="FFFFFF"/>
      </a:accent3>
      <a:accent4>
        <a:srgbClr val="000000"/>
      </a:accent4>
      <a:accent5>
        <a:srgbClr val="DFC4FB"/>
      </a:accent5>
      <a:accent6>
        <a:srgbClr val="8A5CE7"/>
      </a:accent6>
      <a:hlink>
        <a:srgbClr val="E4005C"/>
      </a:hlink>
      <a:folHlink>
        <a:srgbClr val="C36C03"/>
      </a:folHlink>
    </a:clrScheme>
    <a:fontScheme name="Пла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План 1">
        <a:dk1>
          <a:srgbClr val="777777"/>
        </a:dk1>
        <a:lt1>
          <a:srgbClr val="FFFFFF"/>
        </a:lt1>
        <a:dk2>
          <a:srgbClr val="333333"/>
        </a:dk2>
        <a:lt2>
          <a:srgbClr val="FFF4C3"/>
        </a:lt2>
        <a:accent1>
          <a:srgbClr val="C892FA"/>
        </a:accent1>
        <a:accent2>
          <a:srgbClr val="9966FF"/>
        </a:accent2>
        <a:accent3>
          <a:srgbClr val="ADADAD"/>
        </a:accent3>
        <a:accent4>
          <a:srgbClr val="DADADA"/>
        </a:accent4>
        <a:accent5>
          <a:srgbClr val="E0C7FC"/>
        </a:accent5>
        <a:accent6>
          <a:srgbClr val="8A5CE7"/>
        </a:accent6>
        <a:hlink>
          <a:srgbClr val="E4005C"/>
        </a:hlink>
        <a:folHlink>
          <a:srgbClr val="DC7A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2">
        <a:dk1>
          <a:srgbClr val="1C1C1C"/>
        </a:dk1>
        <a:lt1>
          <a:srgbClr val="FFFFFF"/>
        </a:lt1>
        <a:dk2>
          <a:srgbClr val="5F5F5F"/>
        </a:dk2>
        <a:lt2>
          <a:srgbClr val="FFFFCC"/>
        </a:lt2>
        <a:accent1>
          <a:srgbClr val="4A5B64"/>
        </a:accent1>
        <a:accent2>
          <a:srgbClr val="AF9387"/>
        </a:accent2>
        <a:accent3>
          <a:srgbClr val="B6B6B6"/>
        </a:accent3>
        <a:accent4>
          <a:srgbClr val="DADADA"/>
        </a:accent4>
        <a:accent5>
          <a:srgbClr val="B1B5B8"/>
        </a:accent5>
        <a:accent6>
          <a:srgbClr val="9E857A"/>
        </a:accent6>
        <a:hlink>
          <a:srgbClr val="F3C43F"/>
        </a:hlink>
        <a:folHlink>
          <a:srgbClr val="66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3">
        <a:dk1>
          <a:srgbClr val="4D4D4D"/>
        </a:dk1>
        <a:lt1>
          <a:srgbClr val="FFFFFF"/>
        </a:lt1>
        <a:dk2>
          <a:srgbClr val="666699"/>
        </a:dk2>
        <a:lt2>
          <a:srgbClr val="FFFFCC"/>
        </a:lt2>
        <a:accent1>
          <a:srgbClr val="8D8DB3"/>
        </a:accent1>
        <a:accent2>
          <a:srgbClr val="7A25D7"/>
        </a:accent2>
        <a:accent3>
          <a:srgbClr val="B8B8CA"/>
        </a:accent3>
        <a:accent4>
          <a:srgbClr val="DADADA"/>
        </a:accent4>
        <a:accent5>
          <a:srgbClr val="C5C5D6"/>
        </a:accent5>
        <a:accent6>
          <a:srgbClr val="6E20C3"/>
        </a:accent6>
        <a:hlink>
          <a:srgbClr val="66CCFF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4">
        <a:dk1>
          <a:srgbClr val="10187C"/>
        </a:dk1>
        <a:lt1>
          <a:srgbClr val="F8F8F8"/>
        </a:lt1>
        <a:dk2>
          <a:srgbClr val="538DC7"/>
        </a:dk2>
        <a:lt2>
          <a:srgbClr val="CCECFF"/>
        </a:lt2>
        <a:accent1>
          <a:srgbClr val="879EC7"/>
        </a:accent1>
        <a:accent2>
          <a:srgbClr val="461B8B"/>
        </a:accent2>
        <a:accent3>
          <a:srgbClr val="B3C5E0"/>
        </a:accent3>
        <a:accent4>
          <a:srgbClr val="D4D4D4"/>
        </a:accent4>
        <a:accent5>
          <a:srgbClr val="C3CCE0"/>
        </a:accent5>
        <a:accent6>
          <a:srgbClr val="3F177D"/>
        </a:accent6>
        <a:hlink>
          <a:srgbClr val="0000FF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5">
        <a:dk1>
          <a:srgbClr val="002F2E"/>
        </a:dk1>
        <a:lt1>
          <a:srgbClr val="FFFFFF"/>
        </a:lt1>
        <a:dk2>
          <a:srgbClr val="008080"/>
        </a:dk2>
        <a:lt2>
          <a:srgbClr val="FFFFCC"/>
        </a:lt2>
        <a:accent1>
          <a:srgbClr val="0E6A52"/>
        </a:accent1>
        <a:accent2>
          <a:srgbClr val="3553A7"/>
        </a:accent2>
        <a:accent3>
          <a:srgbClr val="AAC0C0"/>
        </a:accent3>
        <a:accent4>
          <a:srgbClr val="DADADA"/>
        </a:accent4>
        <a:accent5>
          <a:srgbClr val="AAB9B3"/>
        </a:accent5>
        <a:accent6>
          <a:srgbClr val="2F4A97"/>
        </a:accent6>
        <a:hlink>
          <a:srgbClr val="1ACE9F"/>
        </a:hlink>
        <a:folHlink>
          <a:srgbClr val="B5B5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6">
        <a:dk1>
          <a:srgbClr val="000000"/>
        </a:dk1>
        <a:lt1>
          <a:srgbClr val="E3FFFF"/>
        </a:lt1>
        <a:dk2>
          <a:srgbClr val="4400A8"/>
        </a:dk2>
        <a:lt2>
          <a:srgbClr val="005452"/>
        </a:lt2>
        <a:accent1>
          <a:srgbClr val="92CAC9"/>
        </a:accent1>
        <a:accent2>
          <a:srgbClr val="009999"/>
        </a:accent2>
        <a:accent3>
          <a:srgbClr val="EFFFFF"/>
        </a:accent3>
        <a:accent4>
          <a:srgbClr val="000000"/>
        </a:accent4>
        <a:accent5>
          <a:srgbClr val="C7E1E1"/>
        </a:accent5>
        <a:accent6>
          <a:srgbClr val="008A8A"/>
        </a:accent6>
        <a:hlink>
          <a:srgbClr val="187C16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лан 7">
        <a:dk1>
          <a:srgbClr val="000000"/>
        </a:dk1>
        <a:lt1>
          <a:srgbClr val="CCFF99"/>
        </a:lt1>
        <a:dk2>
          <a:srgbClr val="CC99FF"/>
        </a:dk2>
        <a:lt2>
          <a:srgbClr val="1B3600"/>
        </a:lt2>
        <a:accent1>
          <a:srgbClr val="009900"/>
        </a:accent1>
        <a:accent2>
          <a:srgbClr val="B7CA02"/>
        </a:accent2>
        <a:accent3>
          <a:srgbClr val="E2FFCA"/>
        </a:accent3>
        <a:accent4>
          <a:srgbClr val="000000"/>
        </a:accent4>
        <a:accent5>
          <a:srgbClr val="AACAAA"/>
        </a:accent5>
        <a:accent6>
          <a:srgbClr val="A6B702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лан 8">
        <a:dk1>
          <a:srgbClr val="000000"/>
        </a:dk1>
        <a:lt1>
          <a:srgbClr val="FFFFFF"/>
        </a:lt1>
        <a:dk2>
          <a:srgbClr val="8C0039"/>
        </a:dk2>
        <a:lt2>
          <a:srgbClr val="660066"/>
        </a:lt2>
        <a:accent1>
          <a:srgbClr val="C58BF9"/>
        </a:accent1>
        <a:accent2>
          <a:srgbClr val="9966FF"/>
        </a:accent2>
        <a:accent3>
          <a:srgbClr val="FFFFFF"/>
        </a:accent3>
        <a:accent4>
          <a:srgbClr val="000000"/>
        </a:accent4>
        <a:accent5>
          <a:srgbClr val="DFC4FB"/>
        </a:accent5>
        <a:accent6>
          <a:srgbClr val="8A5CE7"/>
        </a:accent6>
        <a:hlink>
          <a:srgbClr val="E4005C"/>
        </a:hlink>
        <a:folHlink>
          <a:srgbClr val="C36C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Водяные знаки">
  <a:themeElements>
    <a:clrScheme name="Водяные знак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Водяные зна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Водяные знак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2312</TotalTime>
  <Words>3649</Words>
  <Application>Microsoft Office PowerPoint</Application>
  <PresentationFormat>Экран (4:3)</PresentationFormat>
  <Paragraphs>348</Paragraphs>
  <Slides>44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16</vt:i4>
      </vt:variant>
      <vt:variant>
        <vt:lpstr>Заголовки слайдов</vt:lpstr>
      </vt:variant>
      <vt:variant>
        <vt:i4>44</vt:i4>
      </vt:variant>
    </vt:vector>
  </HeadingPairs>
  <TitlesOfParts>
    <vt:vector size="70" baseType="lpstr">
      <vt:lpstr>Arial</vt:lpstr>
      <vt:lpstr>Arial Black</vt:lpstr>
      <vt:lpstr>Calibri</vt:lpstr>
      <vt:lpstr>Calibri Light</vt:lpstr>
      <vt:lpstr>Comic Sans MS</vt:lpstr>
      <vt:lpstr>Garamond</vt:lpstr>
      <vt:lpstr>Symbol</vt:lpstr>
      <vt:lpstr>Tahoma</vt:lpstr>
      <vt:lpstr>Times New Roman</vt:lpstr>
      <vt:lpstr>Wingdings</vt:lpstr>
      <vt:lpstr>Оформление по умолчанию</vt:lpstr>
      <vt:lpstr>Палитра</vt:lpstr>
      <vt:lpstr>Салют</vt:lpstr>
      <vt:lpstr>Пастель</vt:lpstr>
      <vt:lpstr>1_Оформление по умолчанию</vt:lpstr>
      <vt:lpstr>Вершина горы</vt:lpstr>
      <vt:lpstr>Водяные знаки</vt:lpstr>
      <vt:lpstr>Занавес</vt:lpstr>
      <vt:lpstr>Капсулы</vt:lpstr>
      <vt:lpstr>Кимоно</vt:lpstr>
      <vt:lpstr>Клен</vt:lpstr>
      <vt:lpstr>Край</vt:lpstr>
      <vt:lpstr>План</vt:lpstr>
      <vt:lpstr>Течение</vt:lpstr>
      <vt:lpstr>Текстура</vt:lpstr>
      <vt:lpstr>Office Theme</vt:lpstr>
      <vt:lpstr>Государственное бюджетное учреждение Центр психолого-педагогической, медицинской и социальной помощи Пушкинского района Санкт-Петербурга</vt:lpstr>
      <vt:lpstr>ПРОГРАММА  СЕМИНАРА</vt:lpstr>
      <vt:lpstr>Условия для консультирования подростка:</vt:lpstr>
      <vt:lpstr>ФОРМУЛА   внутренней установки консультанта:</vt:lpstr>
      <vt:lpstr>Задача социального педагога– консультанта в общении с подростком - это</vt:lpstr>
      <vt:lpstr>СИТУАЦИЯ: </vt:lpstr>
      <vt:lpstr>2-й шаг:  Эмпатическое понимание собеседника.</vt:lpstr>
      <vt:lpstr>2-й шаг:  Эмпатическое понимание собеседника.</vt:lpstr>
      <vt:lpstr>Этапы беседы: </vt:lpstr>
      <vt:lpstr>Каковы задачи социального педагога- консультанта?   Он должен…</vt:lpstr>
      <vt:lpstr>Учтите, что для подростка характерны следующие особенности: </vt:lpstr>
      <vt:lpstr>Презентация PowerPoint</vt:lpstr>
      <vt:lpstr>Словесные шаблоны, которые   использует консультант: </vt:lpstr>
      <vt:lpstr>Что же делать социальному педагогу? </vt:lpstr>
      <vt:lpstr>СИТУАЦИЯ</vt:lpstr>
      <vt:lpstr>Как структурировать беседу?</vt:lpstr>
      <vt:lpstr>Как структурировать беседу?</vt:lpstr>
      <vt:lpstr>Как структурировать беседу?</vt:lpstr>
      <vt:lpstr>Как структурировать беседу?</vt:lpstr>
      <vt:lpstr>Техники  консультирования.</vt:lpstr>
      <vt:lpstr>Техники активного слушания</vt:lpstr>
      <vt:lpstr>Техники вопросов. ЗАДАНИЕ  СЛУШАТЕЛЯМ:</vt:lpstr>
      <vt:lpstr>ТЕХНИКА ВОПРОСОВ:</vt:lpstr>
      <vt:lpstr>ТЕХНИКА ВОПРОСОВ:</vt:lpstr>
      <vt:lpstr>Техники эмпатического слушания.</vt:lpstr>
      <vt:lpstr>Как создать раппорт?  (тренинг):</vt:lpstr>
      <vt:lpstr>ЗАДАНИЯ  СЛУШАТЕЛЯМ (тренинг):</vt:lpstr>
      <vt:lpstr>Третий этап: Коррекционное воздействие на подростка</vt:lpstr>
      <vt:lpstr>Прием интерпретации.</vt:lpstr>
      <vt:lpstr>Прием интерпретации.</vt:lpstr>
      <vt:lpstr>Прием интерпретации.</vt:lpstr>
      <vt:lpstr>ПРИЕМ КОНФРОНТАЦИИ</vt:lpstr>
      <vt:lpstr>Прием терапевтической конфронтации.</vt:lpstr>
      <vt:lpstr>Прием терапевтической конфронтации.</vt:lpstr>
      <vt:lpstr>Прием терапевтической конфронтации.</vt:lpstr>
      <vt:lpstr>Прием терапевтической конфронтации.</vt:lpstr>
      <vt:lpstr>Прием: переориентация собеседника («позитивное переформулирование»).</vt:lpstr>
      <vt:lpstr>Техника: «Негативная практика» А. Адлера</vt:lpstr>
      <vt:lpstr>Техники гештальт - терапии</vt:lpstr>
      <vt:lpstr>Техники гештальт - терапии</vt:lpstr>
      <vt:lpstr>Техники гештальт - терапии</vt:lpstr>
      <vt:lpstr>Техники гештальт - терапии</vt:lpstr>
      <vt:lpstr>Другой вариант:</vt:lpstr>
      <vt:lpstr>Четвертый этап. Завершение беседы.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Пользователь</dc:creator>
  <cp:lastModifiedBy>Пользователь</cp:lastModifiedBy>
  <cp:revision>253</cp:revision>
  <dcterms:created xsi:type="dcterms:W3CDTF">1601-01-01T00:00:00Z</dcterms:created>
  <dcterms:modified xsi:type="dcterms:W3CDTF">2025-02-18T07:24:31Z</dcterms:modified>
</cp:coreProperties>
</file>