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1/29/2025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12778/079e7b4a2591f06b6af03599d9aabef165d65ec6/" TargetMode="External"/><Relationship Id="rId2" Type="http://schemas.openxmlformats.org/officeDocument/2006/relationships/hyperlink" Target="http://www.consultant.ru/document/cons_doc_LAW_8982/c4a94d572a281590b3dde8a4489b3f8cd9f5c03e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.be/uvDu_S5iGDQ" TargetMode="External"/><Relationship Id="rId4" Type="http://schemas.openxmlformats.org/officeDocument/2006/relationships/hyperlink" Target="http://www.consultant.ru/document/cons_doc_LAW_16758/1ddc1160e9e6eb66c455d4b2e7ca99f804167c02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800" y="685801"/>
            <a:ext cx="7848600" cy="2514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Социально - педагогическое сопровождение детей - сирот, в том числе с ограниченными возможностями здоровья (ОВЗ).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2800" y="4038600"/>
            <a:ext cx="5410200" cy="19812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2000" b="1" i="1" dirty="0" smtClean="0"/>
              <a:t>Дмитриева Наталья Владимировна</a:t>
            </a:r>
          </a:p>
          <a:p>
            <a:pPr algn="ctr"/>
            <a:r>
              <a:rPr lang="ru-RU" sz="2000" b="1" i="1" dirty="0" smtClean="0"/>
              <a:t>социальный педагог</a:t>
            </a:r>
          </a:p>
          <a:p>
            <a:pPr algn="ctr"/>
            <a:r>
              <a:rPr lang="ru-RU" sz="2000" b="1" i="1" dirty="0" err="1" smtClean="0"/>
              <a:t>Кивенко</a:t>
            </a:r>
            <a:r>
              <a:rPr lang="ru-RU" sz="2000" b="1" i="1" dirty="0" smtClean="0"/>
              <a:t> Светлана Валентиновна</a:t>
            </a:r>
          </a:p>
          <a:p>
            <a:pPr algn="ctr"/>
            <a:r>
              <a:rPr lang="ru-RU" sz="2000" b="1" i="1" dirty="0" smtClean="0"/>
              <a:t>социальный педагог</a:t>
            </a:r>
          </a:p>
          <a:p>
            <a:r>
              <a:rPr lang="ru-RU" sz="2000" b="1" i="1" dirty="0" smtClean="0"/>
              <a:t>ГБОУ школа-интернат № 16 Пушкинского района</a:t>
            </a:r>
          </a:p>
          <a:p>
            <a:pPr algn="ctr"/>
            <a:r>
              <a:rPr lang="ru-RU" sz="2000" b="1" i="1" dirty="0" smtClean="0"/>
              <a:t>Санкт-Петербурга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14400"/>
            <a:ext cx="7543800" cy="106680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Воспитание детей, лишенных родительского попечительства, – одна из самых острых социальных проблем.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438400"/>
            <a:ext cx="7391400" cy="32766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600" dirty="0" smtClean="0"/>
              <a:t>    В Российской Федерации существует несколько форм воспитания детей, оставшихся без попечения родителей. Разумеется, что по возможности преимущество отдаётся воспитанию ребёнка в семье. </a:t>
            </a:r>
            <a:endParaRPr lang="ru-RU" sz="2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685800"/>
            <a:ext cx="7696200" cy="10668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 Семейном Кодексе представлена целая система форм воспитания детей-сирот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905000"/>
            <a:ext cx="7620000" cy="4038600"/>
          </a:xfrm>
        </p:spPr>
        <p:txBody>
          <a:bodyPr/>
          <a:lstStyle/>
          <a:p>
            <a:pPr algn="just"/>
            <a:r>
              <a:rPr lang="ru-RU" sz="1800" dirty="0" smtClean="0"/>
              <a:t>Усыновление или удочерение. Это – юридический акт, закрепляющий между усыновителем и усыновлённым законные права и обязанности родителей и детей. Если на момент усыновления у ребёнка живы биологические родители, то после процедуры они полностью утрачивают свои права на него.</a:t>
            </a:r>
          </a:p>
          <a:p>
            <a:pPr algn="just"/>
            <a:r>
              <a:rPr lang="ru-RU" sz="1800" dirty="0" smtClean="0"/>
              <a:t>Опека и попечительство. Правовая форма государственной заботы о детях-сиротах за счёт воспитания ребёнка в семье опекуна (над ребёнком до 14 лет) или попечителя (над подростком с 14 до 18 лет). Этим детям также, как и усыновлённым гарантируется защита всех личных и имущественных прав, однако в полном объёме юридические отношения опекун/опекаемый в семейные не переходят. Полномочия опекуна ограничены по сравнению с полномочиями усыновителя.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543800" cy="1143000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В Семейном Кодексе представлена целая система форм воспитания детей-сирот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447800"/>
            <a:ext cx="7620000" cy="4191000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>Воспитание в приёмной семье. Форма размещения детей в семью на воспитание на ограниченный срок, установленный по договору между семьёй и органами опеки и попечительства. Данный вид воспитания детей, оставшихся без попечения родителей, может являться напоминанием усыновления, однако, он не порождает прав и обязанностей родителей и детей.</a:t>
            </a:r>
          </a:p>
          <a:p>
            <a:pPr algn="just"/>
            <a:r>
              <a:rPr lang="ru-RU" sz="1900" dirty="0" smtClean="0"/>
              <a:t>Воспитание детей в различных образовательных и лечебных учреждениях. В данном случае опекуны или попечители не назначаются, ими автоматически становится администрация заведения, в котором содержится ребёнок. Она же осуществляет контроль за соблюдением прав и интересов ребёнка, его содержанием и воспитанием.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696200" cy="1143000"/>
          </a:xfrm>
        </p:spPr>
        <p:txBody>
          <a:bodyPr>
            <a:normAutofit fontScale="90000"/>
          </a:bodyPr>
          <a:lstStyle/>
          <a:p>
            <a:r>
              <a:rPr lang="ru-RU" sz="2900" dirty="0" smtClean="0"/>
              <a:t>В своей работе социальный педагог применяет следующие социальные технологии: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447800"/>
            <a:ext cx="7620000" cy="4800600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>социально-информационная: направлена на обеспечение детей информацией по вопросам социальной заботы, помощи и поддержки, а также деятельности социальных служб и спектра оказываемых ими услуг;</a:t>
            </a:r>
          </a:p>
          <a:p>
            <a:pPr algn="just"/>
            <a:r>
              <a:rPr lang="ru-RU" sz="1800" dirty="0" smtClean="0"/>
              <a:t>социально-правовая: направлена на соблюдение прав человека и прав ребенка, содействие в реализации правовых гарантий различным категориям детей, правовое воспитание детей по жилищным, семейно-брачным, трудовым, </a:t>
            </a:r>
            <a:r>
              <a:rPr lang="ru-RU" sz="1800" smtClean="0"/>
              <a:t>гражданским вопросам;</a:t>
            </a:r>
            <a:endParaRPr lang="ru-RU" sz="1800" dirty="0" smtClean="0"/>
          </a:p>
          <a:p>
            <a:pPr algn="just"/>
            <a:r>
              <a:rPr lang="ru-RU" sz="1800" dirty="0" smtClean="0"/>
              <a:t>социально-реабилитационная: направлена на оказание реабилитационных услуг в центрах, комплексах, службах и других учреждениях по восстановлению психологического, морального, эмоционального состояния и здоровья нуждающихся в ней детей;</a:t>
            </a:r>
          </a:p>
          <a:p>
            <a:pPr algn="just"/>
            <a:r>
              <a:rPr lang="ru-RU" sz="1800" dirty="0" smtClean="0"/>
              <a:t>социально-экономическая: направлена на оказание содействия в получении пособий, компенсаций, единовременных выплат, адресной помощи детям, на материальную поддержку сирот, выпускников детских домов;</a:t>
            </a:r>
            <a:endParaRPr lang="ru-R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914400"/>
            <a:ext cx="7620000" cy="4343400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>медико-социальная: направлена на уход за больными детьми и профилактику их здоровья, профилактику алкоголизма, наркомании несовершеннолетних, медико-социальный патронаж детей из семей группы риска;</a:t>
            </a:r>
          </a:p>
          <a:p>
            <a:pPr algn="just"/>
            <a:r>
              <a:rPr lang="ru-RU" sz="1800" dirty="0" smtClean="0"/>
              <a:t>социально-психологическая: направлена на создание благоприятного микроклимата в семье и микро социуме, в которых развивается ребенок, устранение негативных воздействий дома, в коллективе школы, затруднений во взаимоотношениях с окружающими, в профессиональном и личном самоопределении;</a:t>
            </a:r>
          </a:p>
          <a:p>
            <a:pPr algn="just"/>
            <a:r>
              <a:rPr lang="ru-RU" sz="1800" dirty="0" smtClean="0"/>
              <a:t>социально-педагогическая: направлена на создание необходимых условий для реализации права родителей на воспитание детей, преодоление педагогических ошибок и конфликтных ситуаций, порождающих беспризорность и безнадзорность, на обеспечение развития и воспитание детей в семьях группы риска.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772400" cy="715962"/>
          </a:xfrm>
        </p:spPr>
        <p:txBody>
          <a:bodyPr>
            <a:normAutofit fontScale="90000"/>
          </a:bodyPr>
          <a:lstStyle/>
          <a:p>
            <a:r>
              <a:rPr lang="ru-RU" sz="2900" b="1" dirty="0" smtClean="0"/>
              <a:t>Источники (основная/дополнительная литература, Интернет-ресурсы):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295400"/>
            <a:ext cx="7790688" cy="4953000"/>
          </a:xfrm>
        </p:spPr>
        <p:txBody>
          <a:bodyPr>
            <a:normAutofit fontScale="40000" lnSpcReduction="20000"/>
          </a:bodyPr>
          <a:lstStyle/>
          <a:p>
            <a:r>
              <a:rPr lang="ru-RU" sz="3500" dirty="0" smtClean="0"/>
              <a:t>1.Певцова Е.А. Право для профессий и специальностей социально-экономического профиля: учебник для студентов профессиональных образовательных организаций, осваивающих профессии и специальности СПО. – М., 2017</a:t>
            </a:r>
          </a:p>
          <a:p>
            <a:r>
              <a:rPr lang="ru-RU" sz="3500" dirty="0" smtClean="0"/>
              <a:t>2.Певцова Е.А. Право для профессий и специальностей социально-экономического профиля: электронный учебно-методический комплекс. –М., 2017 </a:t>
            </a:r>
            <a:r>
              <a:rPr lang="ru-RU" sz="3500" dirty="0" smtClean="0"/>
              <a:t>п.п.21</a:t>
            </a:r>
            <a:endParaRPr lang="ru-RU" sz="3500" dirty="0" smtClean="0"/>
          </a:p>
          <a:p>
            <a:r>
              <a:rPr lang="ru-RU" sz="3500" dirty="0" smtClean="0"/>
              <a:t>3. </a:t>
            </a:r>
            <a:r>
              <a:rPr lang="ru-RU" sz="3500" u="sng" dirty="0" smtClean="0"/>
              <a:t>"Семейный кодекс Российской Федерации" от 29.12.1995 N 223-ФЗ (ред. от 06.02.2020)</a:t>
            </a:r>
            <a:endParaRPr lang="ru-RU" sz="3500" dirty="0" smtClean="0"/>
          </a:p>
          <a:p>
            <a:pPr>
              <a:buNone/>
            </a:pPr>
            <a:r>
              <a:rPr lang="ru-RU" sz="3500" dirty="0" smtClean="0"/>
              <a:t>        СК РФ ст.120. </a:t>
            </a:r>
          </a:p>
          <a:p>
            <a:r>
              <a:rPr lang="ru-RU" sz="3500" u="sng" dirty="0" smtClean="0">
                <a:hlinkClick r:id="rId2"/>
              </a:rPr>
              <a:t>http://www.consultant.ru/document/cons_doc_LAW_8982/c4a94d572a281590b3dde8a4489b3f8cd9f5c03e/</a:t>
            </a:r>
            <a:endParaRPr lang="ru-RU" sz="3500" dirty="0" smtClean="0"/>
          </a:p>
          <a:p>
            <a:r>
              <a:rPr lang="ru-RU" sz="3500" dirty="0" smtClean="0"/>
              <a:t>4.Федеральный закон "О дополнительных гарантиях по социальной поддержке детей-сирот и детей, оставшихся без попечения родителей" от 21.12.1996 N 159-ФЗ (последняя редакция)</a:t>
            </a:r>
          </a:p>
          <a:p>
            <a:pPr>
              <a:buNone/>
            </a:pPr>
            <a:r>
              <a:rPr lang="ru-RU" sz="3500" dirty="0" smtClean="0"/>
              <a:t>         Статья 1. Понятия, применяемые в настоящем Федеральном законе</a:t>
            </a:r>
          </a:p>
          <a:p>
            <a:r>
              <a:rPr lang="ru-RU" sz="3500" u="sng" dirty="0" smtClean="0">
                <a:hlinkClick r:id="rId3"/>
              </a:rPr>
              <a:t>http://www.consultant.ru/document/cons_doc_LAW_12778/079e7b4a2591f06b6af03599d9aabef165d65ec6/</a:t>
            </a:r>
            <a:endParaRPr lang="ru-RU" sz="3500" dirty="0" smtClean="0"/>
          </a:p>
          <a:p>
            <a:r>
              <a:rPr lang="ru-RU" sz="3500" dirty="0" smtClean="0"/>
              <a:t>5. Федеральный закон от 15.11.1997 N 143-ФЗ (ред. от 01.10.2019) "Об актах гражданского состояния". Глава I</a:t>
            </a:r>
            <a:r>
              <a:rPr lang="en-US" sz="3500" dirty="0" smtClean="0"/>
              <a:t>V</a:t>
            </a:r>
            <a:r>
              <a:rPr lang="ru-RU" sz="3500" dirty="0" smtClean="0"/>
              <a:t>. Государственная регистрация расторжения брака. Форма доступа:</a:t>
            </a:r>
          </a:p>
          <a:p>
            <a:r>
              <a:rPr lang="ru-RU" sz="3500" u="sng" dirty="0" smtClean="0">
                <a:hlinkClick r:id="rId4"/>
              </a:rPr>
              <a:t>http://www.consultant.ru/document/cons_doc_LAW_16758/1ddc1160e9e6eb66c455d4b2e7ca99f804167c02/</a:t>
            </a:r>
            <a:endParaRPr lang="ru-RU" sz="3500" u="sng" dirty="0" smtClean="0"/>
          </a:p>
          <a:p>
            <a:r>
              <a:rPr lang="ru-RU" sz="3500" dirty="0" smtClean="0"/>
              <a:t>6. Права детей-сирот и лиц, оставшихся без попечения родителей</a:t>
            </a:r>
          </a:p>
          <a:p>
            <a:r>
              <a:rPr lang="ru-RU" sz="3500" u="sng" dirty="0" smtClean="0">
                <a:hlinkClick r:id="rId5"/>
              </a:rPr>
              <a:t>https://</a:t>
            </a:r>
            <a:r>
              <a:rPr lang="ru-RU" sz="3500" u="sng" dirty="0" smtClean="0">
                <a:hlinkClick r:id="rId5"/>
              </a:rPr>
              <a:t>youtu.be/uvDu_S5iGDQ</a:t>
            </a:r>
            <a:endParaRPr lang="ru-RU" sz="3500" u="sng" dirty="0" smtClean="0"/>
          </a:p>
          <a:p>
            <a:r>
              <a:rPr lang="ru-RU" sz="3500" dirty="0" smtClean="0"/>
              <a:t>7. Шишкове Т.А. Справочник социального педагога. – М., «ВАКО», 2007</a:t>
            </a:r>
            <a:endParaRPr lang="ru-RU" sz="35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676400"/>
            <a:ext cx="7790688" cy="2438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b="1" dirty="0" smtClean="0"/>
              <a:t>Творческих успехов и</a:t>
            </a:r>
          </a:p>
          <a:p>
            <a:pPr>
              <a:buNone/>
            </a:pPr>
            <a:r>
              <a:rPr lang="ru-RU" sz="6000" b="1" dirty="0" smtClean="0"/>
              <a:t>хорошего настроения</a:t>
            </a:r>
            <a:endParaRPr lang="ru-RU" sz="60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82</TotalTime>
  <Words>735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Социально - педагогическое сопровождение детей - сирот, в том числе с ограниченными возможностями здоровья (ОВЗ).</vt:lpstr>
      <vt:lpstr>Воспитание детей, лишенных родительского попечительства, – одна из самых острых социальных проблем. </vt:lpstr>
      <vt:lpstr>В Семейном Кодексе представлена целая система форм воспитания детей-сирот</vt:lpstr>
      <vt:lpstr>В Семейном Кодексе представлена целая система форм воспитания детей-сирот</vt:lpstr>
      <vt:lpstr>В своей работе социальный педагог применяет следующие социальные технологии: </vt:lpstr>
      <vt:lpstr>Слайд 6</vt:lpstr>
      <vt:lpstr>Источники (основная/дополнительная литература, Интернет-ресурсы): 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Iliya Kivenko</dc:creator>
  <cp:lastModifiedBy>Acer</cp:lastModifiedBy>
  <cp:revision>31</cp:revision>
  <dcterms:created xsi:type="dcterms:W3CDTF">2025-01-26T15:52:23Z</dcterms:created>
  <dcterms:modified xsi:type="dcterms:W3CDTF">2025-01-29T08:26:36Z</dcterms:modified>
</cp:coreProperties>
</file>