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56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502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221088"/>
            <a:ext cx="8352928" cy="2160240"/>
          </a:xfrm>
        </p:spPr>
        <p:txBody>
          <a:bodyPr>
            <a:normAutofit fontScale="77500" lnSpcReduction="20000"/>
          </a:bodyPr>
          <a:lstStyle/>
          <a:p>
            <a:r>
              <a:rPr lang="ru-RU" sz="4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Ходорович Марина Васильевна</a:t>
            </a:r>
            <a:r>
              <a:rPr lang="ru-RU" sz="5100" dirty="0"/>
              <a:t>, </a:t>
            </a:r>
          </a:p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педагог – психолог , методист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ГБУ ЦППМСП Пушкинского района города Санкт – Петербурга руководитель РУМО педагогов –психологов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Пушкинского района города Санкт – Петербурга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821" y="37150"/>
            <a:ext cx="2800180" cy="19564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3"/>
            <a:ext cx="7272808" cy="3096345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002060"/>
                </a:solidFill>
              </a:rPr>
              <a:t>ОПЫТ РАБОТЫ </a:t>
            </a:r>
            <a:br>
              <a:rPr lang="ru-RU" sz="4000" b="1" i="1" dirty="0">
                <a:solidFill>
                  <a:srgbClr val="002060"/>
                </a:solidFill>
              </a:rPr>
            </a:br>
            <a:r>
              <a:rPr lang="ru-RU" sz="2800" b="1" i="1" dirty="0">
                <a:solidFill>
                  <a:srgbClr val="502983"/>
                </a:solidFill>
              </a:rPr>
              <a:t>ПЕДАГОГОВ – ПСИХОЛОГОВ</a:t>
            </a:r>
            <a:br>
              <a:rPr lang="ru-RU" sz="4000" b="1" i="1" dirty="0">
                <a:solidFill>
                  <a:srgbClr val="502983"/>
                </a:solidFill>
              </a:rPr>
            </a:br>
            <a:r>
              <a:rPr lang="ru-RU" sz="4000" b="1" i="1" dirty="0">
                <a:solidFill>
                  <a:srgbClr val="502983"/>
                </a:solidFill>
              </a:rPr>
              <a:t> </a:t>
            </a:r>
            <a:r>
              <a:rPr lang="ru-RU" sz="2800" b="1" i="1" dirty="0">
                <a:solidFill>
                  <a:srgbClr val="502983"/>
                </a:solidFill>
              </a:rPr>
              <a:t>ГБУ ЦППМСП ПУШКИНСКОГО РАЙОНА  САНКТ – ПЕТЕРБУРГА </a:t>
            </a:r>
            <a:br>
              <a:rPr lang="ru-RU" sz="2800" b="1" i="1" dirty="0">
                <a:solidFill>
                  <a:srgbClr val="502983"/>
                </a:solidFill>
              </a:rPr>
            </a:br>
            <a:r>
              <a:rPr lang="ru-RU" sz="4000" b="1" i="1" dirty="0">
                <a:solidFill>
                  <a:srgbClr val="002060"/>
                </a:solidFill>
              </a:rPr>
              <a:t>С КРИЗИСНЫМ  СЛУЧАЕМ</a:t>
            </a:r>
            <a:endParaRPr lang="ru-RU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2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1143000"/>
          </a:xfrm>
        </p:spPr>
        <p:txBody>
          <a:bodyPr>
            <a:normAutofit/>
          </a:bodyPr>
          <a:lstStyle/>
          <a:p>
            <a:r>
              <a:rPr lang="ru-RU" sz="6000" i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054350" cy="2212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26693" y="2544887"/>
            <a:ext cx="4040188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это сильные отрицательные эмоции, переживания в результате утраты чего-то личного, любимого </a:t>
            </a:r>
          </a:p>
          <a:p>
            <a:pPr marL="0" indent="0">
              <a:buNone/>
            </a:pPr>
            <a:r>
              <a:rPr lang="ru-RU" dirty="0"/>
              <a:t>(смерть близкого человека, развод родителей, </a:t>
            </a:r>
          </a:p>
          <a:p>
            <a:pPr marL="0" indent="0">
              <a:buNone/>
            </a:pPr>
            <a:r>
              <a:rPr lang="ru-RU" dirty="0"/>
              <a:t>смерть домашнего любимца, сильная ссора с другом и т.д.)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Фаза шока</a:t>
            </a:r>
          </a:p>
          <a:p>
            <a:r>
              <a:rPr lang="ru-RU" dirty="0"/>
              <a:t>Фаза острого горя</a:t>
            </a:r>
          </a:p>
          <a:p>
            <a:r>
              <a:rPr lang="ru-RU" dirty="0"/>
              <a:t>Фаза остаточных толчков</a:t>
            </a:r>
          </a:p>
          <a:p>
            <a:r>
              <a:rPr lang="ru-RU" dirty="0"/>
              <a:t>Фаза смирения</a:t>
            </a:r>
          </a:p>
        </p:txBody>
      </p:sp>
    </p:spTree>
    <p:extLst>
      <p:ext uri="{BB962C8B-B14F-4D97-AF65-F5344CB8AC3E}">
        <p14:creationId xmlns:p14="http://schemas.microsoft.com/office/powerpoint/2010/main" val="114357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Сигналы эмоционального неблагополучия, свидетельствующие о том, что несовершеннолетний нуждается в помощи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454" y="1585134"/>
            <a:ext cx="3934546" cy="290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274" y="1600200"/>
            <a:ext cx="8797205" cy="5069160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00FF"/>
                </a:solidFill>
              </a:rPr>
              <a:t>Грусть, подавленность, пессимизм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Тревожность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Импульсивность, безрассудство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Безразличие ко всему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Социальная изоляция, замкнутость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Резкая смена круга общения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Раздражительность, конфликтность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Сниженная концентрация внимания 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Негативное отношение к себе</a:t>
            </a:r>
          </a:p>
          <a:p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02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259" y="3433690"/>
            <a:ext cx="3670300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Сигналы эмоционального неблагополучия, свидетельствующие о том, что несовершеннолетний нуждается в помощи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2"/>
            <a:ext cx="8507288" cy="4525963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00FF"/>
                </a:solidFill>
              </a:rPr>
              <a:t>Прогулы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Подолгу задерживается в школе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Неопрятный внешний вид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Резкие смены настроения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Жалобы на физическое недомогание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Нападки со стороны других учеников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Сложности с соблюдением правил</a:t>
            </a:r>
          </a:p>
          <a:p>
            <a:r>
              <a:rPr lang="ru-RU" sz="2600" dirty="0">
                <a:solidFill>
                  <a:srgbClr val="0000FF"/>
                </a:solidFill>
              </a:rPr>
              <a:t>Употребление ПАВ</a:t>
            </a:r>
          </a:p>
          <a:p>
            <a:r>
              <a:rPr lang="ru-RU" sz="2600" dirty="0">
                <a:solidFill>
                  <a:srgbClr val="0000FF"/>
                </a:solidFill>
              </a:rPr>
              <a:t>Внезапное улучшение  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327765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635080" cy="7200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педагогам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01008"/>
            <a:ext cx="565785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3"/>
            <a:ext cx="8229600" cy="3024335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Реагируйте на любые агрессивные проявления в вашем классе</a:t>
            </a:r>
          </a:p>
          <a:p>
            <a:r>
              <a:rPr lang="ru-RU" dirty="0"/>
              <a:t>Создавайте как можно больше возможностей для работы в микрогруппах</a:t>
            </a:r>
          </a:p>
          <a:p>
            <a:r>
              <a:rPr lang="ru-RU"/>
              <a:t>Ведите </a:t>
            </a:r>
            <a:r>
              <a:rPr lang="ru-RU" dirty="0"/>
              <a:t>внеклассную деятельность</a:t>
            </a:r>
          </a:p>
          <a:p>
            <a:r>
              <a:rPr lang="ru-RU" dirty="0"/>
              <a:t>Интересуйтесь проявлениями ваших учеников</a:t>
            </a:r>
          </a:p>
          <a:p>
            <a:r>
              <a:rPr lang="ru-RU" dirty="0"/>
              <a:t>Выделяйте сильные стороны каждого ученика</a:t>
            </a:r>
          </a:p>
          <a:p>
            <a:r>
              <a:rPr lang="ru-RU" dirty="0"/>
              <a:t>Работайте вместе со школьным психологом</a:t>
            </a:r>
          </a:p>
          <a:p>
            <a:r>
              <a:rPr lang="ru-RU" dirty="0"/>
              <a:t>Используйте ресурс СШМ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99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600" dirty="0"/>
              <a:t>https://k-obr.spb.ru/media/uploads/userfiles/2024/12/05/</a:t>
            </a:r>
            <a:r>
              <a:rPr lang="ru-RU" sz="1600" dirty="0" err="1"/>
              <a:t>Памятка_по_помощи_в_ТЖС</a:t>
            </a:r>
            <a:r>
              <a:rPr lang="ru-RU" sz="1600" dirty="0"/>
              <a:t>.</a:t>
            </a:r>
            <a:r>
              <a:rPr lang="en-US" sz="1600" dirty="0"/>
              <a:t>pdf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026" name="Picture 2" descr="C:\Users\Пользователь\Downloads\2025-01-28_16-26-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6178229" cy="449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ownloads\2025-01-28_16-30-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03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221088"/>
            <a:ext cx="8352928" cy="2160240"/>
          </a:xfrm>
        </p:spPr>
        <p:txBody>
          <a:bodyPr>
            <a:normAutofit/>
          </a:bodyPr>
          <a:lstStyle/>
          <a:p>
            <a:endParaRPr lang="ru-RU" sz="46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821" y="37150"/>
            <a:ext cx="2800180" cy="19564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3"/>
            <a:ext cx="7272808" cy="3096345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002060"/>
                </a:solidFill>
              </a:rPr>
              <a:t>ОПЫТ РАБОТЫ </a:t>
            </a:r>
            <a:br>
              <a:rPr lang="ru-RU" sz="4000" b="1" i="1" dirty="0">
                <a:solidFill>
                  <a:srgbClr val="002060"/>
                </a:solidFill>
              </a:rPr>
            </a:br>
            <a:r>
              <a:rPr lang="ru-RU" sz="2800" b="1" i="1" dirty="0">
                <a:solidFill>
                  <a:srgbClr val="502983"/>
                </a:solidFill>
              </a:rPr>
              <a:t>ПЕДАГОГОВ – ПСИХОЛОГОВ</a:t>
            </a:r>
            <a:br>
              <a:rPr lang="ru-RU" sz="4000" b="1" i="1" dirty="0">
                <a:solidFill>
                  <a:srgbClr val="502983"/>
                </a:solidFill>
              </a:rPr>
            </a:br>
            <a:r>
              <a:rPr lang="ru-RU" sz="4000" b="1" i="1" dirty="0">
                <a:solidFill>
                  <a:srgbClr val="502983"/>
                </a:solidFill>
              </a:rPr>
              <a:t> </a:t>
            </a:r>
            <a:r>
              <a:rPr lang="ru-RU" sz="2800" b="1" i="1" dirty="0">
                <a:solidFill>
                  <a:srgbClr val="502983"/>
                </a:solidFill>
              </a:rPr>
              <a:t>ГБУ ЦППМСП ПУШКИНСКОГО РАЙОНА  САНКТ – ПЕТЕРБУРГА </a:t>
            </a:r>
            <a:br>
              <a:rPr lang="ru-RU" sz="2800" b="1" i="1" dirty="0">
                <a:solidFill>
                  <a:srgbClr val="502983"/>
                </a:solidFill>
              </a:rPr>
            </a:br>
            <a:r>
              <a:rPr lang="ru-RU" sz="4000" b="1" i="1" dirty="0">
                <a:solidFill>
                  <a:srgbClr val="002060"/>
                </a:solidFill>
              </a:rPr>
              <a:t>С КРИЗИСНЫМ  СЛУЧАЕМ</a:t>
            </a:r>
            <a:endParaRPr lang="ru-RU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3540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267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ОПЫТ РАБОТЫ  ПЕДАГОГОВ – ПСИХОЛОГОВ  ГБУ ЦППМСП ПУШКИНСКОГО РАЙОНА  САНКТ – ПЕТЕРБУРГА  С КРИЗИСНЫМ  СЛУЧАЕМ</vt:lpstr>
      <vt:lpstr>ГОРЕ</vt:lpstr>
      <vt:lpstr>Сигналы эмоционального неблагополучия, свидетельствующие о том, что несовершеннолетний нуждается в помощи </vt:lpstr>
      <vt:lpstr>Сигналы эмоционального неблагополучия, свидетельствующие о том, что несовершеннолетний нуждается в помощи </vt:lpstr>
      <vt:lpstr>Рекомендации педагогам</vt:lpstr>
      <vt:lpstr>https://k-obr.spb.ru/media/uploads/userfiles/2024/12/05/Памятка_по_помощи_в_ТЖС.pdf </vt:lpstr>
      <vt:lpstr>ОПЫТ РАБОТЫ  ПЕДАГОГОВ – ПСИХОЛОГОВ  ГБУ ЦППМСП ПУШКИНСКОГО РАЙОНА  САНКТ – ПЕТЕРБУРГА  С КРИЗИСНЫМ  СЛУЧАЕМ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https://k-obr.spb.ru/media/uploads/userfiles/2024/12/05/Памятка_по_помощи_в_ТЖС.pdf </dc:title>
  <dc:creator>Пользователь</dc:creator>
  <cp:lastModifiedBy>Hi Proch</cp:lastModifiedBy>
  <cp:revision>8</cp:revision>
  <dcterms:created xsi:type="dcterms:W3CDTF">2025-01-28T13:20:24Z</dcterms:created>
  <dcterms:modified xsi:type="dcterms:W3CDTF">2025-01-28T17:33:49Z</dcterms:modified>
</cp:coreProperties>
</file>