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56" r:id="rId3"/>
    <p:sldId id="257" r:id="rId4"/>
    <p:sldId id="259" r:id="rId5"/>
    <p:sldId id="261" r:id="rId6"/>
    <p:sldId id="258" r:id="rId7"/>
    <p:sldId id="262" r:id="rId8"/>
    <p:sldId id="264" r:id="rId9"/>
    <p:sldId id="266" r:id="rId10"/>
    <p:sldId id="267" r:id="rId11"/>
    <p:sldId id="268" r:id="rId12"/>
    <p:sldId id="269" r:id="rId13"/>
    <p:sldId id="270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5" r:id="rId22"/>
    <p:sldId id="275" r:id="rId23"/>
    <p:sldId id="272" r:id="rId24"/>
    <p:sldId id="273" r:id="rId25"/>
    <p:sldId id="274" r:id="rId26"/>
    <p:sldId id="286" r:id="rId27"/>
    <p:sldId id="299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48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FC8491-FBF0-400D-9412-35EAFE0E6E2E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288CAC-2D60-49C8-9F81-7C302A61ADB1}">
      <dgm:prSet/>
      <dgm:spPr/>
      <dgm:t>
        <a:bodyPr/>
        <a:lstStyle/>
        <a:p>
          <a:pPr rtl="0"/>
          <a:r>
            <a:rPr lang="ru-RU" b="1" u="sng"/>
            <a:t>Семинар по теме</a:t>
          </a:r>
          <a:r>
            <a:rPr lang="ru-RU" b="1"/>
            <a:t>:</a:t>
          </a:r>
          <a:endParaRPr lang="ru-RU"/>
        </a:p>
      </dgm:t>
    </dgm:pt>
    <dgm:pt modelId="{62C9C137-666F-4082-9537-4C2C42572596}" type="parTrans" cxnId="{4E30DC2A-EB6F-4AD5-9FCB-5D2F2112B487}">
      <dgm:prSet/>
      <dgm:spPr/>
      <dgm:t>
        <a:bodyPr/>
        <a:lstStyle/>
        <a:p>
          <a:endParaRPr lang="ru-RU"/>
        </a:p>
      </dgm:t>
    </dgm:pt>
    <dgm:pt modelId="{7C1B8787-7DC1-4B4C-B90D-B71FE0B6B0B6}" type="sibTrans" cxnId="{4E30DC2A-EB6F-4AD5-9FCB-5D2F2112B487}">
      <dgm:prSet/>
      <dgm:spPr/>
      <dgm:t>
        <a:bodyPr/>
        <a:lstStyle/>
        <a:p>
          <a:endParaRPr lang="ru-RU"/>
        </a:p>
      </dgm:t>
    </dgm:pt>
    <dgm:pt modelId="{EA393A0A-E3B2-4E5D-9389-B7321AD65B2D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pPr rtl="0"/>
          <a:r>
            <a:rPr lang="ru-RU" sz="3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«Проектирование рабочей программы социального педагога. Выбор методической темы для самообразования».</a:t>
          </a:r>
          <a:endParaRPr lang="ru-RU" sz="3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33874D-FFC8-491D-8488-ED09E55B9423}" type="parTrans" cxnId="{0D8B5A40-4FE9-4F7F-A385-64361EAE05D3}">
      <dgm:prSet/>
      <dgm:spPr/>
      <dgm:t>
        <a:bodyPr/>
        <a:lstStyle/>
        <a:p>
          <a:endParaRPr lang="ru-RU"/>
        </a:p>
      </dgm:t>
    </dgm:pt>
    <dgm:pt modelId="{C8818987-F940-4877-860D-BCAE1C3356C9}" type="sibTrans" cxnId="{0D8B5A40-4FE9-4F7F-A385-64361EAE05D3}">
      <dgm:prSet/>
      <dgm:spPr/>
      <dgm:t>
        <a:bodyPr/>
        <a:lstStyle/>
        <a:p>
          <a:endParaRPr lang="ru-RU"/>
        </a:p>
      </dgm:t>
    </dgm:pt>
    <dgm:pt modelId="{9AED8B1F-8EF4-4A33-9E0F-DA72C737BFB5}" type="pres">
      <dgm:prSet presAssocID="{24FC8491-FBF0-400D-9412-35EAFE0E6E2E}" presName="CompostProcess" presStyleCnt="0">
        <dgm:presLayoutVars>
          <dgm:dir/>
          <dgm:resizeHandles val="exact"/>
        </dgm:presLayoutVars>
      </dgm:prSet>
      <dgm:spPr/>
    </dgm:pt>
    <dgm:pt modelId="{40165F27-2F26-4644-AF64-A24386B39DCB}" type="pres">
      <dgm:prSet presAssocID="{24FC8491-FBF0-400D-9412-35EAFE0E6E2E}" presName="arrow" presStyleLbl="bgShp" presStyleIdx="0" presStyleCnt="1"/>
      <dgm:spPr/>
    </dgm:pt>
    <dgm:pt modelId="{D04A421C-15D7-48E5-B2C1-9E308DE29EB9}" type="pres">
      <dgm:prSet presAssocID="{24FC8491-FBF0-400D-9412-35EAFE0E6E2E}" presName="linearProcess" presStyleCnt="0"/>
      <dgm:spPr/>
    </dgm:pt>
    <dgm:pt modelId="{3378F0DB-2477-4770-A464-BDDDFC48BFD2}" type="pres">
      <dgm:prSet presAssocID="{DE288CAC-2D60-49C8-9F81-7C302A61ADB1}" presName="textNode" presStyleLbl="node1" presStyleIdx="0" presStyleCnt="2" custScaleX="57960" custLinFactNeighborX="82276" custLinFactNeighborY="-81110">
        <dgm:presLayoutVars>
          <dgm:bulletEnabled val="1"/>
        </dgm:presLayoutVars>
      </dgm:prSet>
      <dgm:spPr/>
    </dgm:pt>
    <dgm:pt modelId="{8FF19076-431B-429D-9FD0-4099C3FEB0FE}" type="pres">
      <dgm:prSet presAssocID="{7C1B8787-7DC1-4B4C-B90D-B71FE0B6B0B6}" presName="sibTrans" presStyleCnt="0"/>
      <dgm:spPr/>
    </dgm:pt>
    <dgm:pt modelId="{3D59306D-7D73-4A27-A0C6-94E934462490}" type="pres">
      <dgm:prSet presAssocID="{EA393A0A-E3B2-4E5D-9389-B7321AD65B2D}" presName="textNode" presStyleLbl="node1" presStyleIdx="1" presStyleCnt="2" custScaleX="149154" custScaleY="250000" custLinFactNeighborX="6458" custLinFactNeighborY="-30151">
        <dgm:presLayoutVars>
          <dgm:bulletEnabled val="1"/>
        </dgm:presLayoutVars>
      </dgm:prSet>
      <dgm:spPr/>
    </dgm:pt>
  </dgm:ptLst>
  <dgm:cxnLst>
    <dgm:cxn modelId="{4E30DC2A-EB6F-4AD5-9FCB-5D2F2112B487}" srcId="{24FC8491-FBF0-400D-9412-35EAFE0E6E2E}" destId="{DE288CAC-2D60-49C8-9F81-7C302A61ADB1}" srcOrd="0" destOrd="0" parTransId="{62C9C137-666F-4082-9537-4C2C42572596}" sibTransId="{7C1B8787-7DC1-4B4C-B90D-B71FE0B6B0B6}"/>
    <dgm:cxn modelId="{1715432C-141A-469A-9D00-EF5AEFD27213}" type="presOf" srcId="{DE288CAC-2D60-49C8-9F81-7C302A61ADB1}" destId="{3378F0DB-2477-4770-A464-BDDDFC48BFD2}" srcOrd="0" destOrd="0" presId="urn:microsoft.com/office/officeart/2005/8/layout/hProcess9"/>
    <dgm:cxn modelId="{0D8B5A40-4FE9-4F7F-A385-64361EAE05D3}" srcId="{24FC8491-FBF0-400D-9412-35EAFE0E6E2E}" destId="{EA393A0A-E3B2-4E5D-9389-B7321AD65B2D}" srcOrd="1" destOrd="0" parTransId="{A733874D-FFC8-491D-8488-ED09E55B9423}" sibTransId="{C8818987-F940-4877-860D-BCAE1C3356C9}"/>
    <dgm:cxn modelId="{FC05C0C7-E9B0-4970-96F1-B8D99CF6608C}" type="presOf" srcId="{24FC8491-FBF0-400D-9412-35EAFE0E6E2E}" destId="{9AED8B1F-8EF4-4A33-9E0F-DA72C737BFB5}" srcOrd="0" destOrd="0" presId="urn:microsoft.com/office/officeart/2005/8/layout/hProcess9"/>
    <dgm:cxn modelId="{4152FFFA-DE86-48A8-AC87-C4BB3FC8BD2A}" type="presOf" srcId="{EA393A0A-E3B2-4E5D-9389-B7321AD65B2D}" destId="{3D59306D-7D73-4A27-A0C6-94E934462490}" srcOrd="0" destOrd="0" presId="urn:microsoft.com/office/officeart/2005/8/layout/hProcess9"/>
    <dgm:cxn modelId="{D4D99A17-689C-4E14-AA1A-8E9299DD5A3D}" type="presParOf" srcId="{9AED8B1F-8EF4-4A33-9E0F-DA72C737BFB5}" destId="{40165F27-2F26-4644-AF64-A24386B39DCB}" srcOrd="0" destOrd="0" presId="urn:microsoft.com/office/officeart/2005/8/layout/hProcess9"/>
    <dgm:cxn modelId="{5A85F293-8A3B-4265-B435-1E53300C9DF2}" type="presParOf" srcId="{9AED8B1F-8EF4-4A33-9E0F-DA72C737BFB5}" destId="{D04A421C-15D7-48E5-B2C1-9E308DE29EB9}" srcOrd="1" destOrd="0" presId="urn:microsoft.com/office/officeart/2005/8/layout/hProcess9"/>
    <dgm:cxn modelId="{34DACF11-BC85-4B99-853C-4E74F22DDB7B}" type="presParOf" srcId="{D04A421C-15D7-48E5-B2C1-9E308DE29EB9}" destId="{3378F0DB-2477-4770-A464-BDDDFC48BFD2}" srcOrd="0" destOrd="0" presId="urn:microsoft.com/office/officeart/2005/8/layout/hProcess9"/>
    <dgm:cxn modelId="{19DC8636-02D1-4151-88C8-FA2B53D359AE}" type="presParOf" srcId="{D04A421C-15D7-48E5-B2C1-9E308DE29EB9}" destId="{8FF19076-431B-429D-9FD0-4099C3FEB0FE}" srcOrd="1" destOrd="0" presId="urn:microsoft.com/office/officeart/2005/8/layout/hProcess9"/>
    <dgm:cxn modelId="{56EDCAE0-05E6-44E4-8403-679AF2B93879}" type="presParOf" srcId="{D04A421C-15D7-48E5-B2C1-9E308DE29EB9}" destId="{3D59306D-7D73-4A27-A0C6-94E934462490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A82525-7450-4A60-A26E-15564468A57C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A84F6B7-CDA4-4A37-85B8-B6B330886C4A}">
      <dgm:prSet phldrT="[Текст]"/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РАССМОТРЕНА </a:t>
          </a: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На заседании Педагогического Совета ГБОУ СОШ № 449 Пушкинского района Санкт-Петербурга Протокол № ___ от ____ </a:t>
          </a:r>
        </a:p>
      </dgm:t>
    </dgm:pt>
    <dgm:pt modelId="{C04F4299-04EA-4793-870F-7D85BB078DDC}" type="parTrans" cxnId="{24F1013D-1C2B-4D8B-B126-668472C5779E}">
      <dgm:prSet/>
      <dgm:spPr/>
      <dgm:t>
        <a:bodyPr/>
        <a:lstStyle/>
        <a:p>
          <a:endParaRPr lang="ru-RU"/>
        </a:p>
      </dgm:t>
    </dgm:pt>
    <dgm:pt modelId="{F547EC68-3F3B-4227-B89F-A195A7292EFB}" type="sibTrans" cxnId="{24F1013D-1C2B-4D8B-B126-668472C5779E}">
      <dgm:prSet/>
      <dgm:spPr>
        <a:noFill/>
      </dgm:spPr>
      <dgm:t>
        <a:bodyPr/>
        <a:lstStyle/>
        <a:p>
          <a:endParaRPr lang="ru-RU"/>
        </a:p>
      </dgm:t>
    </dgm:pt>
    <dgm:pt modelId="{FFA862AA-59F8-45D0-AE75-C9F9F9BE6249}">
      <dgm:prSet phldrT="[Текст]"/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СОГЛАСОВАНО </a:t>
          </a: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Зам. директора по ВР ГБОУ СОШ № 449 Пушкинского  района Санкт-Петербурга _________ /А.К. </a:t>
          </a:r>
          <a:r>
            <a:rPr lang="ru-RU" dirty="0" err="1">
              <a:latin typeface="Times New Roman" panose="02020603050405020304" pitchFamily="18" charset="0"/>
              <a:cs typeface="Times New Roman" panose="02020603050405020304" pitchFamily="18" charset="0"/>
            </a:rPr>
            <a:t>Якуничева</a:t>
          </a: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/ </a:t>
          </a:r>
        </a:p>
      </dgm:t>
    </dgm:pt>
    <dgm:pt modelId="{C914AA53-935E-4B25-9135-965A8C4B758C}" type="parTrans" cxnId="{9863496D-7B12-450F-A720-E57CCF36FF5C}">
      <dgm:prSet/>
      <dgm:spPr/>
      <dgm:t>
        <a:bodyPr/>
        <a:lstStyle/>
        <a:p>
          <a:endParaRPr lang="ru-RU"/>
        </a:p>
      </dgm:t>
    </dgm:pt>
    <dgm:pt modelId="{7204C6DE-109B-44D4-B59E-B57D375EED43}" type="sibTrans" cxnId="{9863496D-7B12-450F-A720-E57CCF36FF5C}">
      <dgm:prSet/>
      <dgm:spPr>
        <a:noFill/>
      </dgm:spPr>
      <dgm:t>
        <a:bodyPr/>
        <a:lstStyle/>
        <a:p>
          <a:endParaRPr lang="ru-RU"/>
        </a:p>
      </dgm:t>
    </dgm:pt>
    <dgm:pt modelId="{0212E816-789F-4D85-97AB-855DDF991A91}">
      <dgm:prSet phldrT="[Текст]"/>
      <dgm:spPr/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УТВЕРЖДАЮ </a:t>
          </a:r>
        </a:p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Директор ГБОУ СОШ №449 Пушкинского района Санкт-Петербурга</a:t>
          </a:r>
        </a:p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 ___________ _/О.В. Аксенова/</a:t>
          </a:r>
        </a:p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Приказ № ____ от ________</a:t>
          </a:r>
        </a:p>
      </dgm:t>
    </dgm:pt>
    <dgm:pt modelId="{0378089D-6D0C-41CD-BF42-1B262A576BF5}" type="parTrans" cxnId="{7C28CAC0-B431-4F98-8554-1E6B49F63320}">
      <dgm:prSet/>
      <dgm:spPr/>
      <dgm:t>
        <a:bodyPr/>
        <a:lstStyle/>
        <a:p>
          <a:endParaRPr lang="ru-RU"/>
        </a:p>
      </dgm:t>
    </dgm:pt>
    <dgm:pt modelId="{6E94862B-2B75-4DFE-B830-6F5CD31A4801}" type="sibTrans" cxnId="{7C28CAC0-B431-4F98-8554-1E6B49F63320}">
      <dgm:prSet/>
      <dgm:spPr/>
      <dgm:t>
        <a:bodyPr/>
        <a:lstStyle/>
        <a:p>
          <a:endParaRPr lang="ru-RU"/>
        </a:p>
      </dgm:t>
    </dgm:pt>
    <dgm:pt modelId="{8CCB8915-31EB-473E-99CF-3D89919D1CD9}" type="pres">
      <dgm:prSet presAssocID="{C6A82525-7450-4A60-A26E-15564468A57C}" presName="Name0" presStyleCnt="0">
        <dgm:presLayoutVars>
          <dgm:dir/>
          <dgm:resizeHandles val="exact"/>
        </dgm:presLayoutVars>
      </dgm:prSet>
      <dgm:spPr/>
    </dgm:pt>
    <dgm:pt modelId="{D1C24B2C-9682-4C6B-899C-CE7E0C1BB72B}" type="pres">
      <dgm:prSet presAssocID="{3A84F6B7-CDA4-4A37-85B8-B6B330886C4A}" presName="node" presStyleLbl="node1" presStyleIdx="0" presStyleCnt="3" custScaleX="138554" custScaleY="136669" custLinFactNeighborX="29659" custLinFactNeighborY="-13310">
        <dgm:presLayoutVars>
          <dgm:bulletEnabled val="1"/>
        </dgm:presLayoutVars>
      </dgm:prSet>
      <dgm:spPr/>
    </dgm:pt>
    <dgm:pt modelId="{C74A7B98-BD9C-4922-96AF-2E49AFED8135}" type="pres">
      <dgm:prSet presAssocID="{F547EC68-3F3B-4227-B89F-A195A7292EFB}" presName="sibTrans" presStyleLbl="sibTrans2D1" presStyleIdx="0" presStyleCnt="2"/>
      <dgm:spPr/>
    </dgm:pt>
    <dgm:pt modelId="{821E8D15-37B1-434D-9118-CC3FCA10A4F1}" type="pres">
      <dgm:prSet presAssocID="{F547EC68-3F3B-4227-B89F-A195A7292EFB}" presName="connectorText" presStyleLbl="sibTrans2D1" presStyleIdx="0" presStyleCnt="2"/>
      <dgm:spPr/>
    </dgm:pt>
    <dgm:pt modelId="{E8BFE092-DE91-4543-9462-EE94947CEBE6}" type="pres">
      <dgm:prSet presAssocID="{FFA862AA-59F8-45D0-AE75-C9F9F9BE6249}" presName="node" presStyleLbl="node1" presStyleIdx="1" presStyleCnt="3" custScaleX="135046" custScaleY="136669" custLinFactNeighborX="3664" custLinFactNeighborY="-4978">
        <dgm:presLayoutVars>
          <dgm:bulletEnabled val="1"/>
        </dgm:presLayoutVars>
      </dgm:prSet>
      <dgm:spPr/>
    </dgm:pt>
    <dgm:pt modelId="{F5963DCD-0AFA-40EE-80AE-B620C22F81B6}" type="pres">
      <dgm:prSet presAssocID="{7204C6DE-109B-44D4-B59E-B57D375EED43}" presName="sibTrans" presStyleLbl="sibTrans2D1" presStyleIdx="1" presStyleCnt="2"/>
      <dgm:spPr/>
    </dgm:pt>
    <dgm:pt modelId="{7BAFFBC5-C5B1-49BC-95A4-8EE4BA6818DA}" type="pres">
      <dgm:prSet presAssocID="{7204C6DE-109B-44D4-B59E-B57D375EED43}" presName="connectorText" presStyleLbl="sibTrans2D1" presStyleIdx="1" presStyleCnt="2"/>
      <dgm:spPr/>
    </dgm:pt>
    <dgm:pt modelId="{EC3B25BF-9028-4105-928D-86903C13707A}" type="pres">
      <dgm:prSet presAssocID="{0212E816-789F-4D85-97AB-855DDF991A91}" presName="node" presStyleLbl="node1" presStyleIdx="2" presStyleCnt="3" custScaleX="168159" custScaleY="136669" custLinFactNeighborX="1141" custLinFactNeighborY="-27334">
        <dgm:presLayoutVars>
          <dgm:bulletEnabled val="1"/>
        </dgm:presLayoutVars>
      </dgm:prSet>
      <dgm:spPr/>
    </dgm:pt>
  </dgm:ptLst>
  <dgm:cxnLst>
    <dgm:cxn modelId="{E679A610-4B6E-46C8-9BAD-158380E4E028}" type="presOf" srcId="{7204C6DE-109B-44D4-B59E-B57D375EED43}" destId="{F5963DCD-0AFA-40EE-80AE-B620C22F81B6}" srcOrd="0" destOrd="0" presId="urn:microsoft.com/office/officeart/2005/8/layout/process1"/>
    <dgm:cxn modelId="{24F1013D-1C2B-4D8B-B126-668472C5779E}" srcId="{C6A82525-7450-4A60-A26E-15564468A57C}" destId="{3A84F6B7-CDA4-4A37-85B8-B6B330886C4A}" srcOrd="0" destOrd="0" parTransId="{C04F4299-04EA-4793-870F-7D85BB078DDC}" sibTransId="{F547EC68-3F3B-4227-B89F-A195A7292EFB}"/>
    <dgm:cxn modelId="{9863496D-7B12-450F-A720-E57CCF36FF5C}" srcId="{C6A82525-7450-4A60-A26E-15564468A57C}" destId="{FFA862AA-59F8-45D0-AE75-C9F9F9BE6249}" srcOrd="1" destOrd="0" parTransId="{C914AA53-935E-4B25-9135-965A8C4B758C}" sibTransId="{7204C6DE-109B-44D4-B59E-B57D375EED43}"/>
    <dgm:cxn modelId="{74E3AA6F-3C74-42DE-A538-F778E43E0553}" type="presOf" srcId="{3A84F6B7-CDA4-4A37-85B8-B6B330886C4A}" destId="{D1C24B2C-9682-4C6B-899C-CE7E0C1BB72B}" srcOrd="0" destOrd="0" presId="urn:microsoft.com/office/officeart/2005/8/layout/process1"/>
    <dgm:cxn modelId="{C3772683-46BE-4E10-A3AB-C7D3F7A2EFCD}" type="presOf" srcId="{FFA862AA-59F8-45D0-AE75-C9F9F9BE6249}" destId="{E8BFE092-DE91-4543-9462-EE94947CEBE6}" srcOrd="0" destOrd="0" presId="urn:microsoft.com/office/officeart/2005/8/layout/process1"/>
    <dgm:cxn modelId="{25881AB3-4D22-4806-B27B-26F83E7DBEB2}" type="presOf" srcId="{7204C6DE-109B-44D4-B59E-B57D375EED43}" destId="{7BAFFBC5-C5B1-49BC-95A4-8EE4BA6818DA}" srcOrd="1" destOrd="0" presId="urn:microsoft.com/office/officeart/2005/8/layout/process1"/>
    <dgm:cxn modelId="{7C28CAC0-B431-4F98-8554-1E6B49F63320}" srcId="{C6A82525-7450-4A60-A26E-15564468A57C}" destId="{0212E816-789F-4D85-97AB-855DDF991A91}" srcOrd="2" destOrd="0" parTransId="{0378089D-6D0C-41CD-BF42-1B262A576BF5}" sibTransId="{6E94862B-2B75-4DFE-B830-6F5CD31A4801}"/>
    <dgm:cxn modelId="{16A720CB-9891-4C2B-A431-F14D64C299D3}" type="presOf" srcId="{C6A82525-7450-4A60-A26E-15564468A57C}" destId="{8CCB8915-31EB-473E-99CF-3D89919D1CD9}" srcOrd="0" destOrd="0" presId="urn:microsoft.com/office/officeart/2005/8/layout/process1"/>
    <dgm:cxn modelId="{941EE7DD-EA7A-4149-9457-F10A4BF58115}" type="presOf" srcId="{F547EC68-3F3B-4227-B89F-A195A7292EFB}" destId="{821E8D15-37B1-434D-9118-CC3FCA10A4F1}" srcOrd="1" destOrd="0" presId="urn:microsoft.com/office/officeart/2005/8/layout/process1"/>
    <dgm:cxn modelId="{91662EE5-E36B-4CF7-9DAB-418C34CA6294}" type="presOf" srcId="{F547EC68-3F3B-4227-B89F-A195A7292EFB}" destId="{C74A7B98-BD9C-4922-96AF-2E49AFED8135}" srcOrd="0" destOrd="0" presId="urn:microsoft.com/office/officeart/2005/8/layout/process1"/>
    <dgm:cxn modelId="{975A5DE7-F91E-43FF-A055-5018013E4BCB}" type="presOf" srcId="{0212E816-789F-4D85-97AB-855DDF991A91}" destId="{EC3B25BF-9028-4105-928D-86903C13707A}" srcOrd="0" destOrd="0" presId="urn:microsoft.com/office/officeart/2005/8/layout/process1"/>
    <dgm:cxn modelId="{86FF674C-8C43-4324-ABB3-EA598F3E3246}" type="presParOf" srcId="{8CCB8915-31EB-473E-99CF-3D89919D1CD9}" destId="{D1C24B2C-9682-4C6B-899C-CE7E0C1BB72B}" srcOrd="0" destOrd="0" presId="urn:microsoft.com/office/officeart/2005/8/layout/process1"/>
    <dgm:cxn modelId="{D4BE43FA-F05E-452D-9CAA-D17A6B4325D8}" type="presParOf" srcId="{8CCB8915-31EB-473E-99CF-3D89919D1CD9}" destId="{C74A7B98-BD9C-4922-96AF-2E49AFED8135}" srcOrd="1" destOrd="0" presId="urn:microsoft.com/office/officeart/2005/8/layout/process1"/>
    <dgm:cxn modelId="{77507A43-F40B-410B-9E1A-0711097802B1}" type="presParOf" srcId="{C74A7B98-BD9C-4922-96AF-2E49AFED8135}" destId="{821E8D15-37B1-434D-9118-CC3FCA10A4F1}" srcOrd="0" destOrd="0" presId="urn:microsoft.com/office/officeart/2005/8/layout/process1"/>
    <dgm:cxn modelId="{AEE07A4B-CA0B-436E-9CBB-A3DC100DD590}" type="presParOf" srcId="{8CCB8915-31EB-473E-99CF-3D89919D1CD9}" destId="{E8BFE092-DE91-4543-9462-EE94947CEBE6}" srcOrd="2" destOrd="0" presId="urn:microsoft.com/office/officeart/2005/8/layout/process1"/>
    <dgm:cxn modelId="{15883EE6-C9E9-4CE3-AE8D-1563F109083E}" type="presParOf" srcId="{8CCB8915-31EB-473E-99CF-3D89919D1CD9}" destId="{F5963DCD-0AFA-40EE-80AE-B620C22F81B6}" srcOrd="3" destOrd="0" presId="urn:microsoft.com/office/officeart/2005/8/layout/process1"/>
    <dgm:cxn modelId="{65109236-350E-40B2-8916-56DA58FFC0F6}" type="presParOf" srcId="{F5963DCD-0AFA-40EE-80AE-B620C22F81B6}" destId="{7BAFFBC5-C5B1-49BC-95A4-8EE4BA6818DA}" srcOrd="0" destOrd="0" presId="urn:microsoft.com/office/officeart/2005/8/layout/process1"/>
    <dgm:cxn modelId="{405CB098-39AC-4C07-A0EB-407D8FE5C48F}" type="presParOf" srcId="{8CCB8915-31EB-473E-99CF-3D89919D1CD9}" destId="{EC3B25BF-9028-4105-928D-86903C13707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165F27-2F26-4644-AF64-A24386B39DCB}">
      <dsp:nvSpPr>
        <dsp:cNvPr id="0" name=""/>
        <dsp:cNvSpPr/>
      </dsp:nvSpPr>
      <dsp:spPr>
        <a:xfrm>
          <a:off x="637991" y="0"/>
          <a:ext cx="7230574" cy="262450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78F0DB-2477-4770-A464-BDDDFC48BFD2}">
      <dsp:nvSpPr>
        <dsp:cNvPr id="0" name=""/>
        <dsp:cNvSpPr/>
      </dsp:nvSpPr>
      <dsp:spPr>
        <a:xfrm>
          <a:off x="149820" y="0"/>
          <a:ext cx="2328690" cy="10498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u="sng" kern="1200"/>
            <a:t>Семинар по теме</a:t>
          </a:r>
          <a:r>
            <a:rPr lang="ru-RU" sz="2600" b="1" kern="1200"/>
            <a:t>:</a:t>
          </a:r>
          <a:endParaRPr lang="ru-RU" sz="2600" kern="1200"/>
        </a:p>
      </dsp:txBody>
      <dsp:txXfrm>
        <a:off x="201067" y="51247"/>
        <a:ext cx="2226196" cy="947307"/>
      </dsp:txXfrm>
    </dsp:sp>
    <dsp:sp modelId="{3D59306D-7D73-4A27-A0C6-94E934462490}">
      <dsp:nvSpPr>
        <dsp:cNvPr id="0" name=""/>
        <dsp:cNvSpPr/>
      </dsp:nvSpPr>
      <dsp:spPr>
        <a:xfrm>
          <a:off x="2513917" y="0"/>
          <a:ext cx="5992640" cy="2624504"/>
        </a:xfrm>
        <a:prstGeom prst="round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«Проектирование рабочей программы социального педагога. Выбор методической темы для самообразования».</a:t>
          </a:r>
          <a:endParaRPr lang="ru-RU" sz="3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42035" y="128118"/>
        <a:ext cx="5736404" cy="23682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C24B2C-9682-4C6B-899C-CE7E0C1BB72B}">
      <dsp:nvSpPr>
        <dsp:cNvPr id="0" name=""/>
        <dsp:cNvSpPr/>
      </dsp:nvSpPr>
      <dsp:spPr>
        <a:xfrm>
          <a:off x="264425" y="0"/>
          <a:ext cx="3085024" cy="19970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РАССМОТРЕНА </a:t>
          </a: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 заседании Педагогического Совета ГБОУ СОШ № 449 Пушкинского района Санкт-Петербурга Протокол № ___ от ____ </a:t>
          </a:r>
        </a:p>
      </dsp:txBody>
      <dsp:txXfrm>
        <a:off x="322915" y="58490"/>
        <a:ext cx="2968044" cy="1880023"/>
      </dsp:txXfrm>
    </dsp:sp>
    <dsp:sp modelId="{C74A7B98-BD9C-4922-96AF-2E49AFED8135}">
      <dsp:nvSpPr>
        <dsp:cNvPr id="0" name=""/>
        <dsp:cNvSpPr/>
      </dsp:nvSpPr>
      <dsp:spPr>
        <a:xfrm rot="3">
          <a:off x="3514228" y="722407"/>
          <a:ext cx="349330" cy="552193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300" kern="1200"/>
        </a:p>
      </dsp:txBody>
      <dsp:txXfrm>
        <a:off x="3514228" y="832846"/>
        <a:ext cx="244531" cy="331315"/>
      </dsp:txXfrm>
    </dsp:sp>
    <dsp:sp modelId="{E8BFE092-DE91-4543-9462-EE94947CEBE6}">
      <dsp:nvSpPr>
        <dsp:cNvPr id="0" name=""/>
        <dsp:cNvSpPr/>
      </dsp:nvSpPr>
      <dsp:spPr>
        <a:xfrm>
          <a:off x="4008564" y="3"/>
          <a:ext cx="3006916" cy="19970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СОГЛАСОВАНО </a:t>
          </a: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Зам. директора по ВР ГБОУ СОШ № 449 Пушкинского  района Санкт-Петербурга _________ /А.К. </a:t>
          </a:r>
          <a:r>
            <a:rPr lang="ru-RU" sz="16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Якуничева</a:t>
          </a: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/ </a:t>
          </a:r>
        </a:p>
      </dsp:txBody>
      <dsp:txXfrm>
        <a:off x="4067054" y="58493"/>
        <a:ext cx="2889936" cy="1880023"/>
      </dsp:txXfrm>
    </dsp:sp>
    <dsp:sp modelId="{F5963DCD-0AFA-40EE-80AE-B620C22F81B6}">
      <dsp:nvSpPr>
        <dsp:cNvPr id="0" name=""/>
        <dsp:cNvSpPr/>
      </dsp:nvSpPr>
      <dsp:spPr>
        <a:xfrm rot="21599997">
          <a:off x="7230048" y="722407"/>
          <a:ext cx="454885" cy="552193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300" kern="1200"/>
        </a:p>
      </dsp:txBody>
      <dsp:txXfrm>
        <a:off x="7230048" y="832846"/>
        <a:ext cx="318420" cy="331315"/>
      </dsp:txXfrm>
    </dsp:sp>
    <dsp:sp modelId="{EC3B25BF-9028-4105-928D-86903C13707A}">
      <dsp:nvSpPr>
        <dsp:cNvPr id="0" name=""/>
        <dsp:cNvSpPr/>
      </dsp:nvSpPr>
      <dsp:spPr>
        <a:xfrm>
          <a:off x="7873754" y="0"/>
          <a:ext cx="3744205" cy="19970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УТВЕРЖДАЮ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Директор ГБОУ СОШ №449 Пушкинского района Санкт-Петербурга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___________ _/О.В. Аксенова/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Приказ № ____ от ________</a:t>
          </a:r>
        </a:p>
      </dsp:txBody>
      <dsp:txXfrm>
        <a:off x="7932244" y="58490"/>
        <a:ext cx="3627225" cy="18800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674C44-F29B-4D0A-8B49-88D3866D2E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CD1923C-CAE7-4E4C-AF46-8A305D8E08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C2C70A-4D00-4BF2-807E-C9E0F7613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D700DA-5301-4E6C-BC48-8A86E62ED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B1CE0D-35BB-4F5D-BEA6-83EA4A761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119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33E393-6575-4D71-9C71-0E6E515C2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3D0C110-AE3F-474D-A9B5-5CE3B7FEC3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6AA537-46BE-41FD-A6E2-7D931A16C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43A10B-EE6B-4638-B169-4C9F62B39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ECC310-472D-4E48-8B75-1C0862701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042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842DAD2-3936-4DBA-92CF-3243A743F4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AA634F-0FC3-4D3B-8339-1714DCDA44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74C137-1E2C-4CD2-9511-837C38BB8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E9DF56-C78E-4C43-8A12-9E7B8DDF0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DBEBA6-23AB-44D1-BC8F-64A157F7E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971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F749DE-FFE3-4ED3-8981-077A6B4EA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0B1CCC-3411-474E-976E-F999C8695A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2269387-ACB2-4633-864B-1C4F337FE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3B8B2A-4866-43B5-ACA1-AED477639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0E9DBF-917A-43CD-AC1E-019E1EABF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796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360C28-CBCC-4547-B1CC-81838BAB2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7A3FE6-F562-4CCE-939E-8257C407F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4ACA3C-16E6-4558-A504-E081511AD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B9CF63-76E7-4E5F-BA2E-F66482AC1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CB8AF2-154A-464E-AD06-3D92C0A26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866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553A1D-ABC0-4325-9ADA-827A3DA0B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3A20A1-1829-43A0-A993-E2EF2A1191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4C7BF2F-D2A5-4496-B82B-AF2F0AD36F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FC9CA7-F513-48CA-8514-2987FDDCD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D4E8145-D2DD-405E-8A06-B55B76E06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777C38-2D85-403A-BA2E-EF3D0E2AA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3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56CC4C-476E-464B-8363-D370D45BB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46116F-AD24-44C3-A2AC-CDBBF58B05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22E3A4C-4125-4DA6-895E-E00791D87B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94AA370-D195-4D8C-88C5-59A54AB1C2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9CEA6E4-AE69-4F83-9F82-53597154CA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00F3D1B-4160-452D-A0E7-88D97E1AE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A11596A-7461-47B9-8A39-3C5DBD0DB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817D609-EECB-4DE6-A1D2-D6D967F57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757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A19149-235D-4253-AAD4-B7DC9ACE4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8722774-A95C-48AB-AFFF-6F036C4F2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706166D-0FBF-42C9-B7D0-5238624A2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A62888-58F2-4495-AF00-F33AA4BD3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667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58BED63-E421-4E23-A5FE-DD0A55879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2E21DD8-4CBF-44D6-81DA-3BDA7114C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5AD9EF5-7A52-418A-9B7E-CD99A90D2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817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54BF5B-D2E5-4C7A-8334-DFAC9092A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23CB71-1FBD-430D-801E-ED4A9C012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221FA8-732E-4FF8-ADD7-E1EEAAAD59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EB16061-E0AC-428D-A692-304F0CF7B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A2D4E0-000F-4BCC-AB36-A946FFA59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02ED0D-BAB3-45A6-B0C0-0E6295DEC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484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4970FD-EC8D-42E9-91C8-F76750761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BC3C12A-821C-493D-83E6-7A05C38DB4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799C3F7-17A5-4C9E-874C-2E8E653F4C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52B2A87-112D-486E-8B6E-6554DABE4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2D713-B355-49E5-944F-DBC4912C4525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B1FC7D7-D7F5-420A-9DF1-A68D64A01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44FC8C-C8E4-4A1F-B060-54E13F65F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792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4ACCC6-B5E5-4002-99A6-FD69014E1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252E41-F897-4332-B26F-D242ECBAAD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DAAC2C-24BA-43EA-BBB1-69017BC96D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2D713-B355-49E5-944F-DBC4912C4525}" type="datetimeFigureOut">
              <a:rPr lang="ru-RU" smtClean="0"/>
              <a:t>15.01.2025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53314D-3C38-4134-9F34-EC57444454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9E2C2F-B5CF-47F5-ABD8-28543DC061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5285E-9371-40B9-B48D-AAE41F337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017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&#1085;&#1077;&#1074;&#1089;&#1082;&#1080;&#1081;.78.&#1084;&#1074;&#1076;.&#1088;&#1092;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chool12.spb.ru/wp-content/uploads/Rekomend_SVO.pdf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2720" y="212392"/>
            <a:ext cx="11846560" cy="121563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 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психолого-педагогической, медицинской и социальной помощи 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Пушкинского района Санкт-Петербурга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28259642"/>
              </p:ext>
            </p:extLst>
          </p:nvPr>
        </p:nvGraphicFramePr>
        <p:xfrm>
          <a:off x="3233027" y="2314575"/>
          <a:ext cx="8506558" cy="2624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52415" y="4560462"/>
            <a:ext cx="4143848" cy="14773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Семинар ведут: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Кискаев Ислам Арсланович –методист,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</a:rPr>
              <a:t>кандидат педагогических наук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kern="0" dirty="0" err="1">
                <a:solidFill>
                  <a:srgbClr val="6600CC"/>
                </a:solidFill>
              </a:rPr>
              <a:t>Корочкина</a:t>
            </a:r>
            <a:r>
              <a:rPr lang="ru-RU" altLang="ru-RU" kern="0" dirty="0">
                <a:solidFill>
                  <a:srgbClr val="6600CC"/>
                </a:solidFill>
              </a:rPr>
              <a:t> Ольга Владимировна – руководитель отдела профилактики</a:t>
            </a: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srgbClr val="6600CC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25879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4479C-F6A0-40F6-9687-4EA9A5F38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0" y="121286"/>
            <a:ext cx="4693920" cy="55975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32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 Пояснительная записка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42C47A-8ADF-4808-BCD4-1CAF21C27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1080" y="831751"/>
            <a:ext cx="9474200" cy="1312357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   Актуальность программы.</a:t>
            </a:r>
          </a:p>
          <a:p>
            <a:pPr marL="0" indent="0"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Характеристика условий (возможностей) решения проблемы обучающегося группы риска, применительно к вашей школе.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72E732EE-EF66-44AA-8D48-AF1FC9E84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70" y="2294821"/>
            <a:ext cx="11986260" cy="440120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indent="-514350" algn="just">
              <a:buAutoNum type="arabicParenR"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Достаточен ли кадровый ресурс и каково его качество (компетенции)? (</a:t>
            </a:r>
            <a:r>
              <a:rPr lang="ru-RU" sz="2800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кл</a:t>
            </a:r>
            <a:r>
              <a:rPr lang="ru-RU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рук., педагоги-психологи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</a:t>
            </a:r>
          </a:p>
          <a:p>
            <a:pPr marL="514350" indent="-514350" algn="just">
              <a:buAutoNum type="arabicParenR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Достаточно ли материально-техническое обеспечение профилактической работы? (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помещения, ПК, другая техника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ru-RU" sz="28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514350" indent="-514350" algn="just">
              <a:buAutoNum type="arabicParenR"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Проводятся ли индивидуальные профилактические беседы (</a:t>
            </a:r>
            <a:r>
              <a:rPr lang="ru-RU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достаточном количестве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)?</a:t>
            </a:r>
            <a:endParaRPr lang="ru-RU" sz="280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marL="514350" indent="-514350" algn="just">
              <a:buAutoNum type="arabicParenR"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ли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ндивидуальное консультирование по вопросам самоопределения ребёнка и выбора дальнейшего пути (</a:t>
            </a:r>
            <a:r>
              <a:rPr lang="ru-RU" sz="28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достаточном количестве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)?</a:t>
            </a:r>
          </a:p>
          <a:p>
            <a:pPr marL="514350" indent="-514350" algn="just">
              <a:buAutoNum type="arabicParenR"/>
            </a:pPr>
            <a:endParaRPr lang="ru-RU" sz="2800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787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5CC0D6-302F-4137-ADAF-EFE08F012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3800" y="0"/>
            <a:ext cx="6670040" cy="63055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задания 1 (для всех групп)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44F8B2-39A0-4E28-A8D6-1E9BC0D67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20" y="721995"/>
            <a:ext cx="12120880" cy="6004560"/>
          </a:xfrm>
          <a:blipFill>
            <a:blip r:embed="rId3"/>
            <a:tile tx="0" ty="0" sx="100000" sy="100000" flip="none" algn="tl"/>
          </a:blip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Варианты формулировки проблемы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1-й вариант: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одной стороны, потребность школы состоит в кардинальном снижении проявлений асоциального и противоправного поведения обучающихся школы, а с другой наблюдается рост проявлений асоциального поведения и правонарушений среди подростков школы.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2-й вариант: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одной стороны, потребность школы состоит в кардинальном снижении проявлений асоциального и противоправного поведения обучающихся школы, а с другой происходит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увеличение числа подростков школы с асоциальным поведением, состоящих на учете в ОДН </a:t>
            </a:r>
            <a:r>
              <a:rPr lang="ru-RU" sz="2400" u="none" strike="noStrike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УМВД России по Пушкинскому району г. Санкт-П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етербурга,</a:t>
            </a:r>
            <a:r>
              <a:rPr lang="ru-RU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Комиссии по делам несовершеннолетних Администрации района.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3-й вариант: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одной стороны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происходит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рост проявлений асоциального поведения и правонарушений среди подростков школы, а с другой в школе еще не сформирована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системная диагностическая работа по раннему адресному выявлению подростков с потенциальным риском формирования асоциального поведения.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Обсудите в группе и ответьте на вопрос: Какой из данных вариантов формулировки проблемы в наибольшей степени соответствует приведенной статистике по школе?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396588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DC1ED9-E7D1-4798-BEE0-CF1D13701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60" y="0"/>
            <a:ext cx="6131560" cy="508635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Целеполагание программы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3912F7-7D41-482A-9E25-9D2B676A0A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60" y="809624"/>
            <a:ext cx="11943080" cy="5906135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 (для всех групп)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Какая из сформулированных целей наиболее точна и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диагностична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При этом может быть несколько целей и можно переформулировать некорректную формулировку цели, которая приведена в задании.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1.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Организация воспитательного процесса с целью духовно-нравственного, интеллектуального, физического развития и позитивной социализации обучающихся на основе формирования у них опыта социально и личностно значимой деятельности, поддержки их социальных инициатив и учета индивидуальных потребностей;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2.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Ранняя профилактика и коррекция отклонений в развитии, поведении и деятельности учащихся;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3.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Координация процесса создания педагогически целесообразной среды;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4.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Создание условий для самовыражения, саморазвития учащихся в образовательном процессе, формирование устойчивого интереса к творческому поиску, научно-исследовательской работе;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5.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Снижение количества проявлений асоциального поведения обучающихся школы.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629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DC1ED9-E7D1-4798-BEE0-CF1D13701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60" y="0"/>
            <a:ext cx="6131560" cy="508635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Целеполагание программы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3912F7-7D41-482A-9E25-9D2B676A0A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60" y="809624"/>
            <a:ext cx="11943080" cy="5906135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3 (для всех групп). 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Выберите наиболее грамотно сформулированные задачи из приведенных вариантов. При этом можно переформулировать некорректную формулировку задачи, которая приведена в задании.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1.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Выявлять детей и семи, находящиеся в трудной жизненной ситуации и в социально опасном положении;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2.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Повышать правовую грамотность обучающихся, педагогов, родителей через проведение профилактических мероприятий;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3.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Оказывать консультативную помощь детям, имеющим проблемы в обучении, трудности в общении, адаптации, родителям в решении социально-педагогических проблем ребенка;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4.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Реализовывать планы индивидуально - профилактической работы с обучающимися и семьями, стоящими на ВШК и ОДН УМВД России в Пушкинском районе;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5.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Организовать реализацию плана совместной партнерской работы: классный руководитель + педагог – психолог + социальный педагог по совершенствованию профилактической работы с несовершеннолетним и их семьями.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6.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Координировать работу по своевременному выявлению обучающихся школы и их семей, находящихся в трудной жизненной ситуации и в социально опасном положении;</a:t>
            </a: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7.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Оказывать консультативную помощь </a:t>
            </a: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детям, имеющим проблемы в обучении, трудности в общении, адаптации, родителям в решении социально-педагогических проблем обучающихся с проявлениями асоциального поведения;</a:t>
            </a: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8.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условий для самовыражения, саморазвития учащихся в образовательном процессе, формирование устойчивого интереса к творческому поиску, научно-исследовательской работе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650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985D93-51FE-4157-A3CD-56BC7E4D9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9240" y="0"/>
            <a:ext cx="7686040" cy="833119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Нормативно-правовая </a:t>
            </a:r>
            <a:r>
              <a:rPr lang="ru-RU" sz="2800" b="1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база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 программы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.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</a:br>
            <a:r>
              <a:rPr lang="ru-RU" sz="2800" b="1" dirty="0"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Если схематично, то: </a:t>
            </a:r>
            <a:endParaRPr lang="ru-RU" sz="28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663B11-7DCE-482F-8AA1-390C2DCE3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833120"/>
            <a:ext cx="11704320" cy="5648960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pPr marL="0" lvl="0" indent="-342900" algn="just" fontAlgn="base">
              <a:lnSpc>
                <a:spcPct val="10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29.12.2012 N 273-ФЗ «Об образовании в Российской Федерации», ст. 41, 42;</a:t>
            </a:r>
            <a:endParaRPr lang="ru-RU" sz="2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-342900" algn="just" fontAlgn="base">
              <a:lnSpc>
                <a:spcPct val="10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24.07.1998 № 124-ФЗ «Об основных гарантиях прав ребенка в Российской Федерации» (ред. от 23.11.2024 N 411-ФЗ, последняя редакция); </a:t>
            </a:r>
            <a:endParaRPr lang="ru-RU" sz="2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-342900">
              <a:lnSpc>
                <a:spcPct val="10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24 июня 1999 г. N 120-ФЗ «Об основах системы профилактики безнадзорности и правонарушений несовершеннолетних» (с изменениями и дополнениями);</a:t>
            </a:r>
          </a:p>
          <a:p>
            <a:pPr marL="0" lvl="0" indent="-342900">
              <a:lnSpc>
                <a:spcPct val="10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Семейный кодекс РФ от 29. 12.1995 №223 ФЗ, глава 2 «Осуществление и защита семейных прав» (ст. 7);</a:t>
            </a:r>
          </a:p>
          <a:p>
            <a:pPr marL="0" indent="-342900">
              <a:lnSpc>
                <a:spcPct val="10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 Санкт-Петербурга «О профилактике правонарушений в Санкт-Петербурге» от</a:t>
            </a:r>
            <a:r>
              <a:rPr lang="ru-RU" sz="2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28 февраля 2018 года (</a:t>
            </a:r>
            <a:r>
              <a:rPr lang="ru-RU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изменениями и дополнениями)</a:t>
            </a: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-342900">
              <a:lnSpc>
                <a:spcPct val="10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Устав ГБОУ СОШ №_______; </a:t>
            </a:r>
          </a:p>
          <a:p>
            <a:pPr marL="0" indent="-342900">
              <a:lnSpc>
                <a:spcPct val="10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Должностная инструкция  социального педагога и  др. </a:t>
            </a:r>
          </a:p>
        </p:txBody>
      </p:sp>
    </p:spTree>
    <p:extLst>
      <p:ext uri="{BB962C8B-B14F-4D97-AF65-F5344CB8AC3E}">
        <p14:creationId xmlns:p14="http://schemas.microsoft.com/office/powerpoint/2010/main" val="2729096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2985D93-51FE-4157-A3CD-56BC7E4D9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9240" y="0"/>
            <a:ext cx="7686040" cy="833119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Нормативно-правовая </a:t>
            </a:r>
            <a:r>
              <a:rPr lang="ru-RU" sz="2800" b="1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база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 программы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.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</a:br>
            <a:r>
              <a:rPr lang="ru-RU" sz="2800" b="1" dirty="0"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Если подробно, то: </a:t>
            </a:r>
            <a:endParaRPr lang="ru-RU" sz="28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855984"/>
              </p:ext>
            </p:extLst>
          </p:nvPr>
        </p:nvGraphicFramePr>
        <p:xfrm>
          <a:off x="150125" y="833118"/>
          <a:ext cx="11873553" cy="59334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3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97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72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правового акта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Краткое обоснование применения нормативного правового акта в рамках реализации программы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62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Федеральный закон от 29 декабря 2012 г. № 273-ФЗ «Об образовании в Российской Федерации» (с изменениями и дополнениями)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безопасных условий обучения, воспитания обучающихся, присмотра и ухода за обучающимися, их содержания в соответствии с установленными нормами, обеспечивающими жизнь и здоровье обучающихся, работников образовательной организации;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функции психолого-педагогического консилиума ОУ;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Потребность в разработке программ индивидуальной профилактической работы с несовершеннолетними обучающимися с </a:t>
                      </a: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девиантным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поведением;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Возложение функций ПМПК на центр психолого-педагогической, медицинской и социальной помощи (ЦППМП) с определением её основных функций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90285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2985D93-51FE-4157-A3CD-56BC7E4D9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9240" y="0"/>
            <a:ext cx="7686040" cy="833119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Нормативно-правовая </a:t>
            </a:r>
            <a:r>
              <a:rPr lang="ru-RU" sz="2800" b="1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база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 программы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.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</a:br>
            <a:r>
              <a:rPr lang="ru-RU" sz="2800" b="1" dirty="0"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Если подробно, то: </a:t>
            </a:r>
            <a:endParaRPr lang="ru-RU" sz="28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0125" y="833119"/>
          <a:ext cx="11873553" cy="57810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3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397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32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правового акта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Краткое обоснование применения нормативного правового акта в рамках реализации программы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984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Федеральный закон от 24. 06. 1999 № 120-ФЗ «Об основах </a:t>
                      </a:r>
                      <a:r>
                        <a:rPr lang="ru-RU" sz="2000" b="1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сис</a:t>
                      </a: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-темы </a:t>
                      </a:r>
                      <a:r>
                        <a:rPr lang="ru-RU" sz="2000" b="1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профилак</a:t>
                      </a: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-тики </a:t>
                      </a:r>
                      <a:r>
                        <a:rPr lang="ru-RU" sz="2000" b="1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безнадзор-ности</a:t>
                      </a: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2000" b="1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правона</a:t>
                      </a: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-рушений </a:t>
                      </a:r>
                      <a:r>
                        <a:rPr lang="ru-RU" sz="2000" b="1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несо-вершеннолетних</a:t>
                      </a: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 (с изменениями и дополнениями).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основные задачи деятельности по профилактике безнадзорности и правонарушений несовершеннолетних;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необходимость предупреждения безнадзорности, беспризорности, правонарушений и антиобщественных действий несовершеннолетних, выявление и устранение причин и условий, способствующих этому;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обеспечение защиты прав и законных интересов несовершеннолетних;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необходимость социально-педагогической реабилитации несовершеннолетних, находящихся в социально опасном положении;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необходимость выявления и пресечения случаев вовлечения несовершеннолетних в совершение преступлений, других противоправных и (или) антиобщественных действий, а также случаев склонения их к суицидальным действиям»;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определяет категории лиц, в отношении которых должна проводиться индивидуальная профилактическая работа;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основания и сроки проведения индивидуальной профилактической работы, а также гарантии соблюдения прав несовершеннолетних;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полномочия, обязанности и направления деятельности различных организаций и учреждений, в деятельность которых входит профилактика и коррекция девиантного поведения, а также защита прав несовершеннолетних и т.д.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64956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2985D93-51FE-4157-A3CD-56BC7E4D9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9240" y="0"/>
            <a:ext cx="7686040" cy="833119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Нормативно-правовая </a:t>
            </a:r>
            <a:r>
              <a:rPr lang="ru-RU" sz="2800" b="1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база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 программы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.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</a:br>
            <a:r>
              <a:rPr lang="ru-RU" sz="2800" b="1" dirty="0"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Если подробно, то: </a:t>
            </a:r>
            <a:endParaRPr lang="ru-RU" sz="28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0125" y="833119"/>
          <a:ext cx="11873553" cy="59044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83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89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32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правового акта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Краткое обоснование применения нормативного правового акта в рамках реализации программы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984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Концепция развития системы профилактики безнадзорности и правонарушений несовершеннолетних на период до 2030 года и план мероприятий на 2021-2025 годы по ее реализации (утверждено Распоряжением Правительства РФ от 18 марта 2021 года N 656-р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Формирование и реализация комплекса мер, учитывающих особенности современных детей, социальный и психологический контекст их развития» и формирование предпосылок «…для консолидации усилий семьи, общества и государства, направленных на воспитание подрастающего и будущих поколений»;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4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Система взглядов, принципов и приоритетов в профилактической работе с несовершеннолетними, основные направления, формы и методы совершенствования и развития системы профилактики безнадзорности и правонарушений несовершеннолетних, направленные на достижение основных задач в этой сфере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64505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2985D93-51FE-4157-A3CD-56BC7E4D9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9240" y="0"/>
            <a:ext cx="7686040" cy="833119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Нормативно-правовая </a:t>
            </a:r>
            <a:r>
              <a:rPr lang="ru-RU" sz="2800" b="1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база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 программы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.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</a:br>
            <a:r>
              <a:rPr lang="ru-RU" sz="2800" b="1" dirty="0"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Если подробно, то: </a:t>
            </a:r>
            <a:endParaRPr lang="ru-RU" sz="28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007759"/>
              </p:ext>
            </p:extLst>
          </p:nvPr>
        </p:nvGraphicFramePr>
        <p:xfrm>
          <a:off x="150125" y="833119"/>
          <a:ext cx="11873553" cy="60639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3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9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32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правового акта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Краткое обоснование применения нормативного правового акта в рамках реализации программы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9849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Федеральный закон от 24.07.1998 № 124-ФЗ «Об основных гарантиях прав ребенка в Российской Федерации» (ред. от 23.11.2024 N 411-ФЗ);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Закон регулирует отношения, возникающие в связи с реализацией основных гарантий прав и законных интересов ребенка в Российской Федерации;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Перечисляет детей, находящихся в трудной жизненной ситуации (инвалиды, дети ветеранов (участников) СВО и т.д.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Определены обязанности всех учреждений и специалистов, обязанных защищать интересы и права ребенка;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Определены меры по защите прав ребенка при осуществлении деятельности в области его образования;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4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Меры по защита ребенка от информации, пропаганды и агитации, наносящих вред его здоровью, нравственному и духовному развитию и обязанности органов власти по их реализации и т.д.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57031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2985D93-51FE-4157-A3CD-56BC7E4D9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9240" y="0"/>
            <a:ext cx="7686040" cy="833119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Нормативно-правовая </a:t>
            </a:r>
            <a:r>
              <a:rPr lang="ru-RU" sz="2800" b="1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база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 программы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.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</a:br>
            <a:r>
              <a:rPr lang="ru-RU" sz="2800" b="1" dirty="0"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Если подробно, то: </a:t>
            </a:r>
            <a:endParaRPr lang="ru-RU" sz="28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60317"/>
              </p:ext>
            </p:extLst>
          </p:nvPr>
        </p:nvGraphicFramePr>
        <p:xfrm>
          <a:off x="150125" y="833119"/>
          <a:ext cx="12041875" cy="57896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099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32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правового акта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Краткое обоснование применения нормативного правового акта в рамках реализации программы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9849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Концепция развития системы </a:t>
                      </a:r>
                      <a:r>
                        <a:rPr lang="ru-RU" sz="2000" b="1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психолого</a:t>
                      </a: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педагогической помощи в сфере общего образования и среднего </a:t>
                      </a:r>
                      <a:r>
                        <a:rPr lang="ru-RU" sz="2000" b="1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профессио-нального</a:t>
                      </a: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образования в Российской Федерации на период до 2030 года, утвержденной </a:t>
                      </a:r>
                      <a:r>
                        <a:rPr lang="ru-RU" sz="2000" b="1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Министер-ством</a:t>
                      </a: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просвещения Российской Федерации от 18 июня 2024 года № СК – 13/07 </a:t>
                      </a:r>
                      <a:r>
                        <a:rPr lang="ru-RU" sz="2000" b="1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вн</a:t>
                      </a: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Определяет, что </a:t>
                      </a:r>
                      <a:r>
                        <a:rPr lang="ru-RU" sz="23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одним из условий повышения качества образования, воспитания гармонично развитой и социально ответственной личности является психологически благоприятная и безопасная образовательная среда;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3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 числу основных задач в сфере профилактики преступлений отнесено развитие системы профилактики антиобщественного и противоправного поведения несовершеннолетних, профилактика агрессивного поведения детей и их травли, совершенствование механизмов оказания своевременной правовой и психолого-педагогической помощи детям и их родителям (законным представителям), в том числе в случаях нарушения прав и законных интересов детей, обеспечение психологической безопасности детей, переживших кризисные состояния различного характера и др.</a:t>
                      </a:r>
                      <a:endParaRPr lang="ru-RU" sz="2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3162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68000">
              <a:schemeClr val="accent5">
                <a:lumMod val="75000"/>
              </a:schemeClr>
            </a:gs>
            <a:gs pos="80000">
              <a:schemeClr val="accent1">
                <a:lumMod val="45000"/>
                <a:lumOff val="55000"/>
              </a:schemeClr>
            </a:gs>
            <a:gs pos="9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947EAF4-731A-472A-8EF0-3677AE19D14B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8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Занятие 4 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«Проектирование рабочей программы социального педагога. Выбор методической темы для самообразования».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BBA2CE7-0275-42BD-9CDF-DD73D4FF6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57" y="1825625"/>
            <a:ext cx="11736371" cy="4351338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развитие умений проектирования рабочей программы социального педагога ОУ и определения инновационной методической темы самообразования.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работы слушателей в рабочих группах по разработке основных компонентов рабочей программы социального педагога;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работы слушателей в рабочих группах по определению целеполагания и целеосуществления инновационной методической темы самообразования.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4755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2985D93-51FE-4157-A3CD-56BC7E4D9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9240" y="0"/>
            <a:ext cx="7686040" cy="833119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Нормативно-правовая </a:t>
            </a:r>
            <a:r>
              <a:rPr lang="ru-RU" sz="2800" b="1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база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 программы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.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</a:br>
            <a:r>
              <a:rPr lang="ru-RU" sz="2800" b="1" dirty="0"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Если подробно, то: </a:t>
            </a:r>
            <a:endParaRPr lang="ru-RU" sz="28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492353"/>
              </p:ext>
            </p:extLst>
          </p:nvPr>
        </p:nvGraphicFramePr>
        <p:xfrm>
          <a:off x="150125" y="833119"/>
          <a:ext cx="12041875" cy="60823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099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31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48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правового акта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Краткое обоснование применения нормативного правового акта в рамках реализации программы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00055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lang="ru-RU" sz="2100" b="1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Минпросвещения</a:t>
                      </a:r>
                      <a:r>
                        <a:rPr lang="ru-RU" sz="21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России от 06.11.2024 N 778 "Об утверждении типового порядка организации деятель-</a:t>
                      </a:r>
                      <a:r>
                        <a:rPr lang="ru-RU" sz="2100" b="1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ности</a:t>
                      </a:r>
                      <a:r>
                        <a:rPr lang="ru-RU" sz="21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по оказанию психолого-</a:t>
                      </a:r>
                      <a:r>
                        <a:rPr lang="ru-RU" sz="2100" b="1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педагогичес</a:t>
                      </a:r>
                      <a:r>
                        <a:rPr lang="ru-RU" sz="21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-кой, медицинской и социальной помощи, в том числе типового порядка деятельности центра психолого-педагогической, медицин-</a:t>
                      </a:r>
                      <a:r>
                        <a:rPr lang="ru-RU" sz="2100" b="1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ской</a:t>
                      </a:r>
                      <a:r>
                        <a:rPr lang="ru-RU" sz="21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 социальной помощи"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1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Психолого-педагогическая помощь включает в себя психолого-педагогическое консультирование, коррекционно-развивающие и компенсирующие занятия, помощь обучающимся в профориентации, получении профессии и социальной адаптации;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1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Психолого-педагогическая помощь оказывается детям на основании заявления или согласия в письменной форме их родителей (законных представителей);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1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Психолого-педагогическая помощь оказывается детям, испытывающим трудности в освоении основных общеобразовательных программ, развитии и социальной адаптации, в том числе несовершеннолетним обучающимся, признанным подозреваемыми, обвиняемыми или подсудимыми по уголовному делу либо являющимся потерпевшими или свидетелями преступления;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100" b="1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 др.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endParaRPr lang="ru-RU" sz="2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171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2985D93-51FE-4157-A3CD-56BC7E4D9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9240" y="0"/>
            <a:ext cx="7686040" cy="833119"/>
          </a:xfr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Нормативно-правовая </a:t>
            </a:r>
            <a:r>
              <a:rPr lang="ru-RU" sz="2800" b="1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база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 программы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.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</a:br>
            <a:r>
              <a:rPr lang="ru-RU" sz="2800" b="1" dirty="0"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Если подробно, то: </a:t>
            </a:r>
            <a:endParaRPr lang="ru-RU" sz="28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225628"/>
              </p:ext>
            </p:extLst>
          </p:nvPr>
        </p:nvGraphicFramePr>
        <p:xfrm>
          <a:off x="101601" y="833119"/>
          <a:ext cx="12303760" cy="60823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18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218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248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правового акта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Краткое обоснование применения нормативного правового акта в рамках реализации программы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00055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Рекомендации по </a:t>
                      </a:r>
                      <a:r>
                        <a:rPr lang="ru-RU" sz="2400" b="0" i="0" u="sng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орга-низации</a:t>
                      </a:r>
                      <a:r>
                        <a:rPr lang="ru-RU" sz="2400" b="0" i="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комплексного сопровождения </a:t>
                      </a:r>
                      <a:r>
                        <a:rPr lang="ru-RU" sz="2400" b="0" i="0" u="sng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обу-чающихся</a:t>
                      </a:r>
                      <a:r>
                        <a:rPr lang="ru-RU" sz="2400" b="0" i="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, родители (законные </a:t>
                      </a:r>
                      <a:r>
                        <a:rPr lang="ru-RU" sz="2400" b="0" i="0" u="sng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представи-тели</a:t>
                      </a:r>
                      <a:r>
                        <a:rPr lang="ru-RU" sz="2400" b="0" i="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) которых являются ветеранами (участника-ми) специальной </a:t>
                      </a:r>
                      <a:r>
                        <a:rPr lang="ru-RU" sz="2400" b="0" i="0" u="sng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воен</a:t>
                      </a:r>
                      <a:r>
                        <a:rPr lang="ru-RU" sz="2400" b="0" i="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-ной операции (Мини-</a:t>
                      </a:r>
                      <a:r>
                        <a:rPr lang="ru-RU" sz="2400" b="0" i="0" u="sng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стерство</a:t>
                      </a:r>
                      <a:r>
                        <a:rPr lang="ru-RU" sz="2400" b="0" i="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просвещения Российской Федерации; Москва, 2023)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Организация и проведение воспитательных мероприятий  с целью создания благоприятного климата для обучающихся,  родители (законные представители) которых являются  ветеранами (участниками) СВО;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Организация межведомственного взаимодействия  для оказания необходимой помощи и поддержки детей, родители (законные представители) которых являются ветеранами (участниками) СВО;</a:t>
                      </a:r>
                    </a:p>
                    <a:p>
                      <a:pPr marL="457200" lvl="0" indent="-457200">
                        <a:buFont typeface="Arial" panose="020B0604020202020204" pitchFamily="34" charset="0"/>
                        <a:buChar char="•"/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 др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35814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E078925-1485-4751-A732-9E9538A570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402" y="838986"/>
            <a:ext cx="8927183" cy="5816338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Правовое основание оценки проявлений асоциального поведения обучающихся классными руководителями ОУ: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 fontAlgn="base">
              <a:lnSpc>
                <a:spcPct val="100000"/>
              </a:lnSpc>
              <a:spcBef>
                <a:spcPts val="0"/>
              </a:spcBef>
              <a:buNone/>
            </a:pPr>
            <a:endParaRPr lang="ru-RU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fontAlgn="base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Положение об осуществлении функции классного руководителя педагогическими работниками государственных общеобразовательных организаций Санкт-Петербурга, утвержденной распоряжением Комитета по образованию Санкт – Петербурга от 16 июля 2019 года N 2086-р</a:t>
            </a:r>
            <a:endParaRPr lang="ru-RU" sz="2400" b="1" dirty="0">
              <a:solidFill>
                <a:srgbClr val="2F5496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разделе 3.2. Аналитическо-прогностические функции: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изучение и анализ поведения обучающегося, профилактика асоциального поведения, в том числе суицидального риска у обучающихся во взаимодействии с педагогами-психологами, социальными педагогами, медиаторами, тьюторами;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профилактика конфликтов и негативных социальных явлений в классном коллективе</a:t>
            </a:r>
            <a:endParaRPr lang="ru-RU" sz="2400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BC85AAF-CE8C-43DA-8E4B-5A68B258B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2980" y="202676"/>
            <a:ext cx="7686040" cy="569594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Нормативно-правовая </a:t>
            </a:r>
            <a:r>
              <a:rPr lang="ru-RU" sz="2800" b="1" i="1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база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 программы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.</a:t>
            </a:r>
            <a:endParaRPr lang="ru-RU" sz="2800" b="1" dirty="0"/>
          </a:p>
        </p:txBody>
      </p:sp>
      <p:pic>
        <p:nvPicPr>
          <p:cNvPr id="1026" name="Picture 2" descr="Классный руководитель картинки - 69 фото">
            <a:extLst>
              <a:ext uri="{FF2B5EF4-FFF2-40B4-BE49-F238E27FC236}">
                <a16:creationId xmlns:a16="http://schemas.microsoft.com/office/drawing/2014/main" id="{FC8406A7-457F-4929-9291-2DDCE8103F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134" y="1541282"/>
            <a:ext cx="2859464" cy="3643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3591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AB7B6-0169-4BF6-BFB6-6B34CD450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4300" y="0"/>
            <a:ext cx="9222740" cy="58991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Концептуальные основания программы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794C01-15FA-4FEF-8DC7-8124405D2B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81037"/>
            <a:ext cx="12192000" cy="6176963"/>
          </a:xfrm>
          <a:solidFill>
            <a:schemeClr val="bg1"/>
          </a:solidFill>
        </p:spPr>
        <p:txBody>
          <a:bodyPr>
            <a:normAutofit fontScale="25000" lnSpcReduction="20000"/>
          </a:bodyPr>
          <a:lstStyle/>
          <a:p>
            <a:pPr marL="514350" indent="-514350">
              <a:buAutoNum type="arabicPeriod"/>
            </a:pPr>
            <a:r>
              <a:rPr lang="ru-RU" sz="9600" b="1" u="sng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font269"/>
              </a:rPr>
              <a:t>Основные понятия:</a:t>
            </a:r>
          </a:p>
          <a:p>
            <a:pPr marL="0" lvl="0" indent="-342900" algn="just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8800" b="1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Общепрофилактическая</a:t>
            </a:r>
            <a:r>
              <a:rPr lang="ru-RU" sz="8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деятельность ОУ </a:t>
            </a:r>
            <a:r>
              <a:rPr lang="ru-RU" sz="8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выявление и устранение причин и условий, которые порождают асоциальное поведение обучающихся ОУ (1-11 классы) – </a:t>
            </a:r>
            <a:r>
              <a:rPr lang="ru-RU" sz="8800" kern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 мероприятий</a:t>
            </a:r>
            <a:r>
              <a:rPr lang="ru-RU" sz="8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8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lnSpc>
                <a:spcPct val="12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8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Ранняя адресная профилактика или индивидуальная профилактика</a:t>
            </a:r>
            <a:r>
              <a:rPr lang="ru-RU" sz="8800" i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8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lnSpc>
                <a:spcPct val="120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ru-RU" sz="8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выявление потенциального риска</a:t>
            </a:r>
            <a:r>
              <a:rPr lang="ru-RU" sz="8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асоциального поведения подростков на раннем этапе;</a:t>
            </a:r>
            <a:endParaRPr lang="ru-RU" sz="8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lnSpc>
                <a:spcPct val="120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ru-RU" sz="8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определение их причин;</a:t>
            </a:r>
            <a:endParaRPr lang="ru-RU" sz="8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lnSpc>
                <a:spcPct val="120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ru-RU" sz="8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оперативной индивидуальной коррекционной работы, (оказание </a:t>
            </a:r>
            <a:r>
              <a:rPr lang="ru-RU" sz="8800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психолого</a:t>
            </a:r>
            <a:r>
              <a:rPr lang="ru-RU" sz="8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педагогической помощи подросткам и их родителям, с применением специальных мер профилактики и прежде всего работу с ресурсами самого подростка).</a:t>
            </a:r>
            <a:endParaRPr lang="ru-RU" sz="8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8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Асоциальное поведение</a:t>
            </a:r>
            <a:r>
              <a:rPr lang="ru-RU" sz="8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8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поведение, противоречащее общественным нормам и принципам, выступающее в форме безнравственных или противоправных действий.</a:t>
            </a:r>
            <a:r>
              <a:rPr lang="ru-RU" sz="8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sz="8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Аутодеструктивное</a:t>
            </a:r>
            <a:r>
              <a:rPr lang="ru-RU" sz="8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8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саморазрушительное</a:t>
            </a:r>
            <a:r>
              <a:rPr lang="ru-RU" sz="8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поведение)</a:t>
            </a:r>
            <a:r>
              <a:rPr lang="ru-RU" sz="8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это поведение, отклоняющееся от медицинских и психологических норм, угрожающее целостности и развитию самой личности (суицидальное поведение, пищевая зависимость, химическая зависимость (злоупотребление психоактивными веществами), фанатическое поведение (например, вовлеченность в деструктивно-религиозный культ), аутическое поведение, </a:t>
            </a:r>
            <a:r>
              <a:rPr lang="ru-RU" sz="8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виктимное</a:t>
            </a:r>
            <a:r>
              <a:rPr lang="ru-RU" sz="8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поведение (поведение жертвы), деятельность с выраженным риском для жизни). </a:t>
            </a:r>
            <a:r>
              <a:rPr lang="ru-RU" sz="8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  <a:endParaRPr lang="ru-RU" sz="88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671402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AA07F08-B9DF-4706-BBD3-458FB3CAC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160" y="1066800"/>
            <a:ext cx="11633200" cy="554736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теоретические идеи программы: </a:t>
            </a:r>
            <a:endParaRPr lang="ru-RU" b="1" kern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Охранно-защитная концепция социальной профилактики отклоняющегося поведения подростков и молодежи, разработанная группой ученых под руководством С. А. </a:t>
            </a:r>
            <a:r>
              <a:rPr lang="ru-RU" kern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Беличевой</a:t>
            </a:r>
            <a:r>
              <a:rPr lang="ru-RU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Федеральный закон «Об основах системы профилактики безнадзорности и правонарушений несовершеннолетних» (с изменениями и дополнениями)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Концепция развития системы профилактики безнадзорности и правонарушений несовершеннолетних ;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Современная концепция построения системы индивидуального сопровождения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Личностно-ориентированный подход  </a:t>
            </a:r>
            <a:r>
              <a:rPr lang="ru-RU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 др.</a:t>
            </a:r>
            <a:endParaRPr lang="ru-RU" b="1" u="sng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EFCFEC3-B78E-484F-9B11-B1BFA6350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630" y="243840"/>
            <a:ext cx="9222740" cy="58991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Концептуальные основания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10607943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AA07F08-B9DF-4706-BBD3-458FB3CAC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" y="680720"/>
            <a:ext cx="12009120" cy="6177279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u="sng" dirty="0"/>
              <a:t>Принципы</a:t>
            </a: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Принцип непрерывности и семейной ориентированности </a:t>
            </a: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 оказании ранней психолого-педагогической помощи обучающимся;</a:t>
            </a:r>
            <a:endParaRPr lang="ru-RU" sz="2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Принцип скоординированности услуг специалистов ОУ</a:t>
            </a: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направленных на развитие всех сторон жизни обучающихся. Это предусматривает, проведение социальным педагогом, классным руководителем и педагогом - психологом, совместного сопровождения обучающегося с использованием различных форм работы (очных и дистанционных, с обеспечением очных контактов семьи со специалистами;</a:t>
            </a: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Принцип актуальности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– регулярный анализ и обновление программы профилактических мероприятий, использование актуальных достижений науки;</a:t>
            </a: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Принцип обязательности </a:t>
            </a: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необходимость реализации всех предусмотренных видов профилактических мероприятий с требуемой, в том числе обусловленной текущей ситуацией, периодичностью;</a:t>
            </a: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Принцип полноты охвата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– включение в программу профилактических мероприятий наибольшего количества обучающихся;</a:t>
            </a:r>
          </a:p>
          <a:p>
            <a:pPr marL="0" lvl="0" indent="-342900" algn="just">
              <a:lnSpc>
                <a:spcPct val="10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Принцип понятности </a:t>
            </a:r>
            <a:r>
              <a:rPr lang="ru-RU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предоставление информации об обязательных требованиях в простой, понятной, исчерпывающей форме: описание, пояснение, приведение примеров требований,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указание нормативных актов и последствий за нарушение этих требований.</a:t>
            </a:r>
            <a:endParaRPr lang="ru-RU" sz="2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 algn="just">
              <a:buFont typeface="+mj-lt"/>
              <a:buAutoNum type="arabicParenR"/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b="1" u="sng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EFCFEC3-B78E-484F-9B11-B1BFA6350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630" y="0"/>
            <a:ext cx="9222740" cy="58991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Концептуальные основания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20420409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F69788-D370-4924-81F0-5A26A9992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200" y="222885"/>
            <a:ext cx="3865880" cy="559435"/>
          </a:xfrm>
          <a:solidFill>
            <a:schemeClr val="bg1"/>
          </a:solidFill>
          <a:ln w="5715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SimSun" panose="02010600030101010101" pitchFamily="2" charset="-122"/>
              </a:rPr>
              <a:t>ОСНОВНАЯ ЧАСТЬ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05338B-BADB-4709-B7C5-F695B38CE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8156" y="1076960"/>
            <a:ext cx="11310803" cy="5558155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lvl="2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Реализация ведущих функций социально-педагогической работы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профилактической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профилактика проблемной жизненной ситуации ребёнка, предупреждение или создание условий для решения проблем социальной жизни ребёнка, совместное с ним преодоление трудностей на пути решения жизненно важных задач;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защитно-охранной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защита и охрана прав ребёнка в уже сложившейся трудной жизненной ситуации: защита ребёнка от социальной среды, если у него возникают проблемы с адаптацией к ней, и защита социальной среды от деструктивного влияния на неё со стороны ребёнка;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>
              <a:lnSpc>
                <a:spcPct val="100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организационной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координация действий и средств, которые способствуют выходу ребёнка из трудной жизненной ситуации; развитие и упрочение социальных связей для использования возможностей различных людей и организаций; приобщение их к решению проблем социальной жизни ребёнка и активное включение самого ребёнка в эти связи.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578114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F69788-D370-4924-81F0-5A26A9992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200" y="222885"/>
            <a:ext cx="3865880" cy="559435"/>
          </a:xfrm>
          <a:solidFill>
            <a:schemeClr val="bg1"/>
          </a:solidFill>
          <a:ln w="5715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SimSun" panose="02010600030101010101" pitchFamily="2" charset="-122"/>
              </a:rPr>
              <a:t>ОСНОВНАЯ ЧАСТЬ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05338B-BADB-4709-B7C5-F695B38CE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200" y="1076961"/>
            <a:ext cx="4333240" cy="3301998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 по тексту ПРИМЕРНОЙ РАБОЧЕЙ ПРОГРАММЫ СОЦИАЛЬНОГО ПЕДАГОГА</a:t>
            </a:r>
          </a:p>
        </p:txBody>
      </p:sp>
      <p:pic>
        <p:nvPicPr>
          <p:cNvPr id="1028" name="Picture 4" descr="Социальный педагог | МБУДО &quot;ЦДЮ г. Челябинска&quot;">
            <a:extLst>
              <a:ext uri="{FF2B5EF4-FFF2-40B4-BE49-F238E27FC236}">
                <a16:creationId xmlns:a16="http://schemas.microsoft.com/office/drawing/2014/main" id="{28C90609-262D-432A-9344-C086EC672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989" y="80646"/>
            <a:ext cx="3854491" cy="362775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</p:pic>
      <p:pic>
        <p:nvPicPr>
          <p:cNvPr id="1030" name="Picture 6" descr="Социальный педагог">
            <a:extLst>
              <a:ext uri="{FF2B5EF4-FFF2-40B4-BE49-F238E27FC236}">
                <a16:creationId xmlns:a16="http://schemas.microsoft.com/office/drawing/2014/main" id="{03D97351-F46B-4B55-AE50-176EBF407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8959"/>
            <a:ext cx="4734560" cy="247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Содержание работы социального педагога в учреждениях среднего  профессионального образования - Статьи для развития">
            <a:extLst>
              <a:ext uri="{FF2B5EF4-FFF2-40B4-BE49-F238E27FC236}">
                <a16:creationId xmlns:a16="http://schemas.microsoft.com/office/drawing/2014/main" id="{D3E7A1BF-CA51-423C-8AAE-7CF72BB77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559" y="1371603"/>
            <a:ext cx="3413761" cy="3301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BD5037-3AEE-4D42-8594-9DAEF207FF54}"/>
              </a:ext>
            </a:extLst>
          </p:cNvPr>
          <p:cNvSpPr txBox="1"/>
          <p:nvPr/>
        </p:nvSpPr>
        <p:spPr>
          <a:xfrm>
            <a:off x="4805679" y="4673600"/>
            <a:ext cx="6324600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 ДЕЯТЕЛЬНОСТИ СОЦИАЛЬНОГО ПЕДАГОГА</a:t>
            </a:r>
          </a:p>
        </p:txBody>
      </p:sp>
    </p:spTree>
    <p:extLst>
      <p:ext uri="{BB962C8B-B14F-4D97-AF65-F5344CB8AC3E}">
        <p14:creationId xmlns:p14="http://schemas.microsoft.com/office/powerpoint/2010/main" val="3773233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CF5A850-2073-4A9F-8838-744A8C9FD6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48640"/>
            <a:ext cx="10515600" cy="5628323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450215" algn="just">
              <a:lnSpc>
                <a:spcPct val="100000"/>
              </a:lnSpc>
              <a:spcBef>
                <a:spcPts val="0"/>
              </a:spcBef>
            </a:pPr>
            <a:r>
              <a:rPr lang="ru-RU" sz="36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Срок действия </a:t>
            </a:r>
            <a:r>
              <a:rPr lang="ru-RU" sz="36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рабочей программы – 5 лет;  </a:t>
            </a:r>
          </a:p>
          <a:p>
            <a:pPr marL="0" indent="450215" algn="just">
              <a:lnSpc>
                <a:spcPct val="100000"/>
              </a:lnSpc>
              <a:spcBef>
                <a:spcPts val="0"/>
              </a:spcBef>
            </a:pPr>
            <a:r>
              <a:rPr lang="ru-RU" sz="36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План - график (дорожная карта) </a:t>
            </a:r>
            <a:r>
              <a:rPr lang="ru-RU" sz="36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работы социального педагога на составляется на 5 лет;</a:t>
            </a:r>
          </a:p>
          <a:p>
            <a:pPr marL="0" indent="450215" algn="just">
              <a:lnSpc>
                <a:spcPct val="100000"/>
              </a:lnSpc>
              <a:spcBef>
                <a:spcPts val="0"/>
              </a:spcBef>
            </a:pPr>
            <a:r>
              <a:rPr lang="ru-RU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Составляется годовой план, на основе дорожной карты;</a:t>
            </a:r>
            <a:endParaRPr lang="ru-RU" sz="36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indent="450215" algn="just">
              <a:lnSpc>
                <a:spcPct val="100000"/>
              </a:lnSpc>
              <a:spcBef>
                <a:spcPts val="0"/>
              </a:spcBef>
            </a:pPr>
            <a:r>
              <a:rPr lang="ru-RU" sz="36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Утверждение </a:t>
            </a:r>
            <a:r>
              <a:rPr lang="ru-RU" sz="36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 утверждается директором; </a:t>
            </a:r>
          </a:p>
          <a:p>
            <a:pPr marL="0" indent="450215" algn="just">
              <a:lnSpc>
                <a:spcPct val="100000"/>
              </a:lnSpc>
              <a:spcBef>
                <a:spcPts val="0"/>
              </a:spcBef>
            </a:pPr>
            <a:r>
              <a:rPr lang="ru-RU" sz="36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Титульный лист </a:t>
            </a:r>
            <a:r>
              <a:rPr lang="ru-RU" sz="36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 оформляется в соответствии с требованиями, принятыми в вашей школе.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47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133CA3-3F4F-4B4B-8FD8-ED547A82D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405"/>
            <a:ext cx="10515600" cy="1325563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РАБОЧЕЙ ПРОГРАММЫ СОЦИАЛЬНОГО ПЕДАГОГА</a:t>
            </a:r>
          </a:p>
        </p:txBody>
      </p:sp>
      <p:pic>
        <p:nvPicPr>
          <p:cNvPr id="1026" name="Picture 2" descr="Структура сайта и ее разновидности - Optimize: Illustrator">
            <a:extLst>
              <a:ext uri="{FF2B5EF4-FFF2-40B4-BE49-F238E27FC236}">
                <a16:creationId xmlns:a16="http://schemas.microsoft.com/office/drawing/2014/main" id="{69858AC5-E710-483C-9CF1-6B2D8FB65E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240" y="2537459"/>
            <a:ext cx="2529840" cy="3236595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glow rad="127000">
              <a:schemeClr val="accent2">
                <a:lumMod val="7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25D480A5-9AC8-47B6-839B-2784F1561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" y="1645920"/>
            <a:ext cx="9184640" cy="5019675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Пояснительная записка: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1.1. актуальность программы;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1.2. анализ условий реализации программы в ОУ;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1.3. цели и задачи программы;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1.4. </a:t>
            </a:r>
            <a:r>
              <a:rPr lang="ru-RU" sz="3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нормативно – правовые основания программы.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Концептуальные основания программы: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2.1. основные понятия программы;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2.2. основные идеи (авторы и идеи);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2.3. основные принципы реализации программы.</a:t>
            </a:r>
            <a:r>
              <a:rPr lang="ru-RU" sz="3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133CA3-3F4F-4B4B-8FD8-ED547A82D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405"/>
            <a:ext cx="10515600" cy="1325563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РАБОЧЕЙ ПРОГРАММЫ СОЦИАЛЬНОГО ПЕДАГОГА</a:t>
            </a:r>
          </a:p>
        </p:txBody>
      </p:sp>
      <p:pic>
        <p:nvPicPr>
          <p:cNvPr id="1026" name="Picture 2" descr="Структура сайта и ее разновидности - Optimize: Illustrator">
            <a:extLst>
              <a:ext uri="{FF2B5EF4-FFF2-40B4-BE49-F238E27FC236}">
                <a16:creationId xmlns:a16="http://schemas.microsoft.com/office/drawing/2014/main" id="{69858AC5-E710-483C-9CF1-6B2D8FB65E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240" y="2537459"/>
            <a:ext cx="2529840" cy="3236595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glow rad="127000">
              <a:schemeClr val="accent2">
                <a:lumMod val="75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25D480A5-9AC8-47B6-839B-2784F1561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" y="1645920"/>
            <a:ext cx="9184640" cy="5019675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Основная часть: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3.1. условия реализации программы;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3.2. содержание и календарно-тематическое планирование занятий;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3.3. мониторинг результативности программы;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3.5. план-график (дорожная карта) работы социального  педагога на текущий учебный год.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3.6. приложения.</a:t>
            </a:r>
            <a:endParaRPr lang="ru-RU" sz="32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32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32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10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984491-D2C7-4EB3-A43F-B15111984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5020" y="111125"/>
            <a:ext cx="5521960" cy="386715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ТИТУЛЬНЫЙ ЛИСТ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8F3CA3-291A-409C-B53D-257E9EE87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520" y="610872"/>
            <a:ext cx="11490960" cy="77088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общеобразовательное учреждение средняя общеобразовательная школа № 449  Пушкинского района Санкт-Петербурга</a:t>
            </a: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5FB5BD8C-A174-476A-BFD2-8BA37A592A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9347423"/>
              </p:ext>
            </p:extLst>
          </p:nvPr>
        </p:nvGraphicFramePr>
        <p:xfrm>
          <a:off x="172720" y="1494792"/>
          <a:ext cx="11617960" cy="214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6AEDC514-C7F7-432E-9C54-8DE41E78D194}"/>
              </a:ext>
            </a:extLst>
          </p:cNvPr>
          <p:cNvSpPr txBox="1"/>
          <p:nvPr/>
        </p:nvSpPr>
        <p:spPr>
          <a:xfrm>
            <a:off x="3449320" y="3719832"/>
            <a:ext cx="5293360" cy="12618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ПРОГРАММА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СОЦИАЛЬНОГО ПЕДАГОГА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2024 – 2029 учебные годы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4AC639-E70B-494A-B666-D4D8D9F59BBB}"/>
              </a:ext>
            </a:extLst>
          </p:cNvPr>
          <p:cNvSpPr txBox="1"/>
          <p:nvPr/>
        </p:nvSpPr>
        <p:spPr>
          <a:xfrm>
            <a:off x="5435600" y="5178475"/>
            <a:ext cx="63550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педагог ГБОУ СОШ № 449 Пушкинского района Санкт – Петербурга  Храмцова Надежда Олеговна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ED25C7-1346-4EFD-A303-498C2401A55E}"/>
              </a:ext>
            </a:extLst>
          </p:cNvPr>
          <p:cNvSpPr txBox="1"/>
          <p:nvPr/>
        </p:nvSpPr>
        <p:spPr>
          <a:xfrm>
            <a:off x="4838700" y="6070746"/>
            <a:ext cx="2286000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 – Петербург, 2024</a:t>
            </a:r>
          </a:p>
        </p:txBody>
      </p:sp>
    </p:spTree>
    <p:extLst>
      <p:ext uri="{BB962C8B-B14F-4D97-AF65-F5344CB8AC3E}">
        <p14:creationId xmlns:p14="http://schemas.microsoft.com/office/powerpoint/2010/main" val="699961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4479C-F6A0-40F6-9687-4EA9A5F38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0" y="121286"/>
            <a:ext cx="4693920" cy="55975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32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 Пояснительная записка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42C47A-8ADF-4808-BCD4-1CAF21C27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" y="914400"/>
            <a:ext cx="11694160" cy="211328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   Актуальность программы.</a:t>
            </a: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Статистические и аналитические данные, которые свидетельствуют о наличии проблемы с асоциальным поведением обучающихся вашей школы. </a:t>
            </a:r>
            <a:r>
              <a:rPr lang="ru-RU" b="1" dirty="0">
                <a:latin typeface="Times New Roman" panose="02020603050405020304" pitchFamily="18" charset="0"/>
                <a:ea typeface="SimSun" panose="02010600030101010101" pitchFamily="2" charset="-122"/>
              </a:rPr>
              <a:t>Какие статистические данные по школе необходимо внести, для обоснования проблемы?  </a:t>
            </a:r>
            <a:endParaRPr lang="ru-RU" b="1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1B572698-F9C4-4B69-9D15-0C546209CB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990735"/>
              </p:ext>
            </p:extLst>
          </p:nvPr>
        </p:nvGraphicFramePr>
        <p:xfrm>
          <a:off x="371834" y="3332480"/>
          <a:ext cx="11448331" cy="3332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6358">
                  <a:extLst>
                    <a:ext uri="{9D8B030D-6E8A-4147-A177-3AD203B41FA5}">
                      <a16:colId xmlns:a16="http://schemas.microsoft.com/office/drawing/2014/main" val="2217558625"/>
                    </a:ext>
                  </a:extLst>
                </a:gridCol>
                <a:gridCol w="4118362">
                  <a:extLst>
                    <a:ext uri="{9D8B030D-6E8A-4147-A177-3AD203B41FA5}">
                      <a16:colId xmlns:a16="http://schemas.microsoft.com/office/drawing/2014/main" val="1605309490"/>
                    </a:ext>
                  </a:extLst>
                </a:gridCol>
                <a:gridCol w="2234537">
                  <a:extLst>
                    <a:ext uri="{9D8B030D-6E8A-4147-A177-3AD203B41FA5}">
                      <a16:colId xmlns:a16="http://schemas.microsoft.com/office/drawing/2014/main" val="1801474794"/>
                    </a:ext>
                  </a:extLst>
                </a:gridCol>
                <a:gridCol w="2234537">
                  <a:extLst>
                    <a:ext uri="{9D8B030D-6E8A-4147-A177-3AD203B41FA5}">
                      <a16:colId xmlns:a16="http://schemas.microsoft.com/office/drawing/2014/main" val="3323210298"/>
                    </a:ext>
                  </a:extLst>
                </a:gridCol>
                <a:gridCol w="2234537">
                  <a:extLst>
                    <a:ext uri="{9D8B030D-6E8A-4147-A177-3AD203B41FA5}">
                      <a16:colId xmlns:a16="http://schemas.microsoft.com/office/drawing/2014/main" val="1382114203"/>
                    </a:ext>
                  </a:extLst>
                </a:gridCol>
              </a:tblGrid>
              <a:tr h="102850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2021/2022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2022/2023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8992074"/>
                  </a:ext>
                </a:extLst>
              </a:tr>
              <a:tr h="54670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377185"/>
                  </a:ext>
                </a:extLst>
              </a:tr>
              <a:tr h="54670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1029997"/>
                  </a:ext>
                </a:extLst>
              </a:tr>
              <a:tr h="54670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2518962"/>
                  </a:ext>
                </a:extLst>
              </a:tr>
              <a:tr h="66384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11233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0425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4479C-F6A0-40F6-9687-4EA9A5F38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0" y="121286"/>
            <a:ext cx="4693920" cy="55975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32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 Пояснительная записка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42C47A-8ADF-4808-BCD4-1CAF21C27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160" y="681038"/>
            <a:ext cx="11694160" cy="98520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   Актуальность программы.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>
                <a:latin typeface="Times New Roman" panose="02020603050405020304" pitchFamily="18" charset="0"/>
                <a:ea typeface="SimSun" panose="02010600030101010101" pitchFamily="2" charset="-122"/>
              </a:rPr>
              <a:t>1)   Какие статистические данные из социального паспорта школы необходимо внести, для обоснования проблемы?</a:t>
            </a:r>
          </a:p>
          <a:p>
            <a:pPr marL="0" indent="0">
              <a:buNone/>
            </a:pPr>
            <a:endParaRPr lang="ru-RU" sz="2400" b="1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35FD163E-F1DE-4F63-A97E-FA1414DE50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465270"/>
              </p:ext>
            </p:extLst>
          </p:nvPr>
        </p:nvGraphicFramePr>
        <p:xfrm>
          <a:off x="0" y="1666242"/>
          <a:ext cx="12192000" cy="5191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9303">
                  <a:extLst>
                    <a:ext uri="{9D8B030D-6E8A-4147-A177-3AD203B41FA5}">
                      <a16:colId xmlns:a16="http://schemas.microsoft.com/office/drawing/2014/main" val="3307052981"/>
                    </a:ext>
                  </a:extLst>
                </a:gridCol>
                <a:gridCol w="6909848">
                  <a:extLst>
                    <a:ext uri="{9D8B030D-6E8A-4147-A177-3AD203B41FA5}">
                      <a16:colId xmlns:a16="http://schemas.microsoft.com/office/drawing/2014/main" val="3169376542"/>
                    </a:ext>
                  </a:extLst>
                </a:gridCol>
                <a:gridCol w="1545995">
                  <a:extLst>
                    <a:ext uri="{9D8B030D-6E8A-4147-A177-3AD203B41FA5}">
                      <a16:colId xmlns:a16="http://schemas.microsoft.com/office/drawing/2014/main" val="1243840881"/>
                    </a:ext>
                  </a:extLst>
                </a:gridCol>
                <a:gridCol w="1489435">
                  <a:extLst>
                    <a:ext uri="{9D8B030D-6E8A-4147-A177-3AD203B41FA5}">
                      <a16:colId xmlns:a16="http://schemas.microsoft.com/office/drawing/2014/main" val="3910187954"/>
                    </a:ext>
                  </a:extLst>
                </a:gridCol>
                <a:gridCol w="1577419">
                  <a:extLst>
                    <a:ext uri="{9D8B030D-6E8A-4147-A177-3AD203B41FA5}">
                      <a16:colId xmlns:a16="http://schemas.microsoft.com/office/drawing/2014/main" val="2272831288"/>
                    </a:ext>
                  </a:extLst>
                </a:gridCol>
              </a:tblGrid>
              <a:tr h="399366">
                <a:tc>
                  <a:txBody>
                    <a:bodyPr/>
                    <a:lstStyle/>
                    <a:p>
                      <a:r>
                        <a:rPr lang="ru-RU" dirty="0"/>
                        <a:t>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ПОКАЗАТЕЛИ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2021-2022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2022-2023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2023-2024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63103"/>
                  </a:ext>
                </a:extLst>
              </a:tr>
              <a:tr h="399366"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Общее кол-во уч-ся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129394"/>
                  </a:ext>
                </a:extLst>
              </a:tr>
              <a:tr h="399366"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Девочки/мальчики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5158753"/>
                  </a:ext>
                </a:extLst>
              </a:tr>
              <a:tr h="399366"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Обучающихся на учёте в ОДН УМВД Пушкинского р-на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010034"/>
                  </a:ext>
                </a:extLst>
              </a:tr>
              <a:tr h="399366">
                <a:tc>
                  <a:txBody>
                    <a:bodyPr/>
                    <a:lstStyle/>
                    <a:p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Обучающихся на внутришкольном контроле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774661"/>
                  </a:ext>
                </a:extLst>
              </a:tr>
              <a:tr h="399366">
                <a:tc>
                  <a:txBody>
                    <a:bodyPr/>
                    <a:lstStyle/>
                    <a:p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Обучающихся, совершивших уголовные правонарушения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6530"/>
                  </a:ext>
                </a:extLst>
              </a:tr>
              <a:tr h="399366"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Опекаемых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5328168"/>
                  </a:ext>
                </a:extLst>
              </a:tr>
              <a:tr h="399366">
                <a:tc>
                  <a:txBody>
                    <a:bodyPr/>
                    <a:lstStyle/>
                    <a:p>
                      <a:r>
                        <a:rPr lang="ru-RU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Обучающихся с ОВЗ и инвалидов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0942460"/>
                  </a:ext>
                </a:extLst>
              </a:tr>
              <a:tr h="399366">
                <a:tc>
                  <a:txBody>
                    <a:bodyPr/>
                    <a:lstStyle/>
                    <a:p>
                      <a:r>
                        <a:rPr lang="ru-RU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Обучающихся – детей мигрантов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321711"/>
                  </a:ext>
                </a:extLst>
              </a:tr>
              <a:tr h="399366">
                <a:tc>
                  <a:txBody>
                    <a:bodyPr/>
                    <a:lstStyle/>
                    <a:p>
                      <a:r>
                        <a:rPr lang="ru-RU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Второгодники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5441981"/>
                  </a:ext>
                </a:extLst>
              </a:tr>
              <a:tr h="399366">
                <a:tc>
                  <a:txBody>
                    <a:bodyPr/>
                    <a:lstStyle/>
                    <a:p>
                      <a:r>
                        <a:rPr lang="ru-RU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Дети в ТЖС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003780"/>
                  </a:ext>
                </a:extLst>
              </a:tr>
              <a:tr h="399366">
                <a:tc>
                  <a:txBody>
                    <a:bodyPr/>
                    <a:lstStyle/>
                    <a:p>
                      <a:r>
                        <a:rPr lang="ru-RU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Дети из неполных семей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7024367"/>
                  </a:ext>
                </a:extLst>
              </a:tr>
              <a:tr h="399366">
                <a:tc>
                  <a:txBody>
                    <a:bodyPr/>
                    <a:lstStyle/>
                    <a:p>
                      <a:r>
                        <a:rPr lang="ru-RU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Занятых в дополнительном образовании ОУ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70851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3304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4479C-F6A0-40F6-9687-4EA9A5F38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7120" y="121286"/>
            <a:ext cx="4693920" cy="55975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32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 Пояснительная записка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42C47A-8ADF-4808-BCD4-1CAF21C27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920" y="681038"/>
            <a:ext cx="9474200" cy="1312357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   Актуальность программы.</a:t>
            </a:r>
          </a:p>
          <a:p>
            <a:pPr marL="0" indent="0"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Характеристика условий (возможностей) решения проблемы обучающегося группы риска, применительно к вашей школе.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72E732EE-EF66-44AA-8D48-AF1FC9E84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60" y="1993395"/>
            <a:ext cx="9065260" cy="483209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Дети "группы социального риска" 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школы – это дети, которые требуют особого внимания со стороны учителей, классных руководителей, педагога – психолога и социального педагога.</a:t>
            </a:r>
            <a:b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нашей школе к ним относятся:</a:t>
            </a: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дети с нарушениями поведения;</a:t>
            </a: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дети с ОВЗ;</a:t>
            </a: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ветеранов (участников) СВО;</a:t>
            </a: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ети мигрантов.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дети более других подвержены негативным внешним воздействиям со стороны социума.</a:t>
            </a:r>
          </a:p>
        </p:txBody>
      </p:sp>
      <p:pic>
        <p:nvPicPr>
          <p:cNvPr id="1029" name="Picture 5" descr="Социально-педагогическая и психологическая служба">
            <a:extLst>
              <a:ext uri="{FF2B5EF4-FFF2-40B4-BE49-F238E27FC236}">
                <a16:creationId xmlns:a16="http://schemas.microsoft.com/office/drawing/2014/main" id="{990E6C57-6176-42F9-9104-BD5C5EC9AF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6" t="25881" r="5316" b="29016"/>
          <a:stretch/>
        </p:blipFill>
        <p:spPr bwMode="auto">
          <a:xfrm>
            <a:off x="9199880" y="2140645"/>
            <a:ext cx="2971800" cy="210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Что стало с актерами фильма Трудный ребёнок - YouTube">
            <a:extLst>
              <a:ext uri="{FF2B5EF4-FFF2-40B4-BE49-F238E27FC236}">
                <a16:creationId xmlns:a16="http://schemas.microsoft.com/office/drawing/2014/main" id="{FABF3A1A-7240-4E4C-A1E8-1F942A9F0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9880" y="4679006"/>
            <a:ext cx="2918460" cy="19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168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</TotalTime>
  <Words>2972</Words>
  <Application>Microsoft Office PowerPoint</Application>
  <PresentationFormat>Широкоэкранный</PresentationFormat>
  <Paragraphs>237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Calibri</vt:lpstr>
      <vt:lpstr>Calibri Light</vt:lpstr>
      <vt:lpstr>Symbol</vt:lpstr>
      <vt:lpstr>Times New Roman</vt:lpstr>
      <vt:lpstr>Verdana</vt:lpstr>
      <vt:lpstr>Тема Office</vt:lpstr>
      <vt:lpstr>Государственное бюджетное учреждение  Центр психолого-педагогической, медицинской и социальной помощи  Пушкинского района Санкт-Петербурга</vt:lpstr>
      <vt:lpstr>Занятие 4  «Проектирование рабочей программы социального педагога. Выбор методической темы для самообразования».</vt:lpstr>
      <vt:lpstr>Презентация PowerPoint</vt:lpstr>
      <vt:lpstr>СТРУКТУРА РАБОЧЕЙ ПРОГРАММЫ СОЦИАЛЬНОГО ПЕДАГОГА</vt:lpstr>
      <vt:lpstr>СТРУКТУРА РАБОЧЕЙ ПРОГРАММЫ СОЦИАЛЬНОГО ПЕДАГОГА</vt:lpstr>
      <vt:lpstr>ТИТУЛЬНЫЙ ЛИСТ</vt:lpstr>
      <vt:lpstr>I.  Пояснительная записка</vt:lpstr>
      <vt:lpstr>I.  Пояснительная записка</vt:lpstr>
      <vt:lpstr>I.  Пояснительная записка</vt:lpstr>
      <vt:lpstr>I.  Пояснительная записка</vt:lpstr>
      <vt:lpstr>Выполнение задания 1 (для всех групп)</vt:lpstr>
      <vt:lpstr>Целеполагание программы</vt:lpstr>
      <vt:lpstr>Целеполагание программы</vt:lpstr>
      <vt:lpstr>Нормативно-правовая база программы. Если схематично, то: </vt:lpstr>
      <vt:lpstr>Нормативно-правовая база программы. Если подробно, то: </vt:lpstr>
      <vt:lpstr>Нормативно-правовая база программы. Если подробно, то: </vt:lpstr>
      <vt:lpstr>Нормативно-правовая база программы. Если подробно, то: </vt:lpstr>
      <vt:lpstr>Нормативно-правовая база программы. Если подробно, то: </vt:lpstr>
      <vt:lpstr>Нормативно-правовая база программы. Если подробно, то: </vt:lpstr>
      <vt:lpstr>Нормативно-правовая база программы. Если подробно, то: </vt:lpstr>
      <vt:lpstr>Нормативно-правовая база программы. Если подробно, то: </vt:lpstr>
      <vt:lpstr>Нормативно-правовая база программы.</vt:lpstr>
      <vt:lpstr>Концептуальные основания программы</vt:lpstr>
      <vt:lpstr>Концептуальные основания программы</vt:lpstr>
      <vt:lpstr>Концептуальные основания программы</vt:lpstr>
      <vt:lpstr>ОСНОВНАЯ ЧАСТЬ</vt:lpstr>
      <vt:lpstr>ОСНОВНАЯ ЧАСТЬ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5  «Проектирование рабочей программы социального педагога. Выбор методической темы для самообразования».</dc:title>
  <dc:creator>Пользователь</dc:creator>
  <cp:lastModifiedBy>Пользователь</cp:lastModifiedBy>
  <cp:revision>91</cp:revision>
  <dcterms:created xsi:type="dcterms:W3CDTF">2025-01-05T07:36:52Z</dcterms:created>
  <dcterms:modified xsi:type="dcterms:W3CDTF">2025-01-15T12:24:32Z</dcterms:modified>
</cp:coreProperties>
</file>