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82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4456FA5-B86B-4ED6-976F-D2C05CB14086}" type="doc">
      <dgm:prSet loTypeId="urn:microsoft.com/office/officeart/2005/8/layout/pList2" loCatId="list" qsTypeId="urn:microsoft.com/office/officeart/2005/8/quickstyle/3d2" qsCatId="3D" csTypeId="urn:microsoft.com/office/officeart/2005/8/colors/accent1_2" csCatId="accent1" phldr="1"/>
      <dgm:spPr/>
    </dgm:pt>
    <dgm:pt modelId="{F0712B57-9ED3-4B4E-88A8-4BF5EE4204CF}">
      <dgm:prSet phldrT="[Текст]"/>
      <dgm:spPr/>
      <dgm:t>
        <a:bodyPr/>
        <a:lstStyle/>
        <a:p>
          <a:r>
            <a:rPr lang="ru-RU" b="1" dirty="0">
              <a:solidFill>
                <a:srgbClr val="FF0000"/>
              </a:solidFill>
            </a:rPr>
            <a:t>Прямой буллинг </a:t>
          </a:r>
          <a:r>
            <a:rPr lang="ru-RU" dirty="0"/>
            <a:t>имеет явное проявление в виде агрессии как физической (нападение, удары, отбирание и порча принадлежащих жертве вещей и де-нег и т.п.), так и вербальной (оскорбления, угрозы, насмешки, критика личных качеств, способностей, фактов биографии, внешности и т.п.). </a:t>
          </a:r>
        </a:p>
      </dgm:t>
    </dgm:pt>
    <dgm:pt modelId="{FC5DEA66-5B0B-4949-8D40-AC43583B89D4}" type="parTrans" cxnId="{047DC503-AE3D-44AC-9203-38617552E61D}">
      <dgm:prSet/>
      <dgm:spPr/>
      <dgm:t>
        <a:bodyPr/>
        <a:lstStyle/>
        <a:p>
          <a:endParaRPr lang="ru-RU"/>
        </a:p>
      </dgm:t>
    </dgm:pt>
    <dgm:pt modelId="{12046223-9AFF-4164-81FB-9A58EFD7EDC7}" type="sibTrans" cxnId="{047DC503-AE3D-44AC-9203-38617552E61D}">
      <dgm:prSet/>
      <dgm:spPr/>
      <dgm:t>
        <a:bodyPr/>
        <a:lstStyle/>
        <a:p>
          <a:endParaRPr lang="ru-RU"/>
        </a:p>
      </dgm:t>
    </dgm:pt>
    <dgm:pt modelId="{CA14220C-C717-4E89-9C53-F51C194B0C77}">
      <dgm:prSet phldrT="[Текст]" custT="1"/>
      <dgm:spPr/>
      <dgm:t>
        <a:bodyPr/>
        <a:lstStyle/>
        <a:p>
          <a:r>
            <a:rPr lang="ru-RU" sz="2400" b="1" dirty="0">
              <a:solidFill>
                <a:srgbClr val="FF0000"/>
              </a:solidFill>
            </a:rPr>
            <a:t>Косвенная форма</a:t>
          </a:r>
          <a:r>
            <a:rPr lang="ru-RU" sz="2400" b="1" dirty="0"/>
            <a:t> </a:t>
          </a:r>
          <a:r>
            <a:rPr lang="ru-RU" sz="2000" dirty="0"/>
            <a:t>буллинга включает запугивания, манипуляции, распространение сплетен, бойкотирование и др. </a:t>
          </a:r>
        </a:p>
      </dgm:t>
    </dgm:pt>
    <dgm:pt modelId="{76AE704E-1DB7-4965-B738-779B2ADD9587}" type="parTrans" cxnId="{A941C6C5-09EE-44D9-ACB3-E1A3B7369CF3}">
      <dgm:prSet/>
      <dgm:spPr/>
      <dgm:t>
        <a:bodyPr/>
        <a:lstStyle/>
        <a:p>
          <a:endParaRPr lang="ru-RU"/>
        </a:p>
      </dgm:t>
    </dgm:pt>
    <dgm:pt modelId="{24551E21-7B52-4EC9-9BC4-210002AE0148}" type="sibTrans" cxnId="{A941C6C5-09EE-44D9-ACB3-E1A3B7369CF3}">
      <dgm:prSet/>
      <dgm:spPr/>
      <dgm:t>
        <a:bodyPr/>
        <a:lstStyle/>
        <a:p>
          <a:endParaRPr lang="ru-RU"/>
        </a:p>
      </dgm:t>
    </dgm:pt>
    <dgm:pt modelId="{7CDC820D-59A7-4CFF-97C6-46F4A3CC352D}">
      <dgm:prSet phldrT="[Текст]" custT="1"/>
      <dgm:spPr/>
      <dgm:t>
        <a:bodyPr/>
        <a:lstStyle/>
        <a:p>
          <a:r>
            <a:rPr lang="ru-RU" sz="1800" dirty="0"/>
            <a:t>– интернет-травля — это намеренные оскорбления, угрозы, сообщение другим компрометирующих данных с помощью современных средств коммуникации: электронной почты, Интернета, социальных сетей, блогов, чатов и т.д.</a:t>
          </a:r>
          <a:r>
            <a:rPr lang="ru-RU" sz="1800" b="1" dirty="0">
              <a:solidFill>
                <a:srgbClr val="FF0000"/>
              </a:solidFill>
            </a:rPr>
            <a:t> </a:t>
          </a:r>
          <a:r>
            <a:rPr lang="ru-RU" sz="2400" b="1" dirty="0">
              <a:solidFill>
                <a:srgbClr val="FF0000"/>
              </a:solidFill>
            </a:rPr>
            <a:t>Кибермоббинг и кибербуллинг </a:t>
          </a:r>
          <a:endParaRPr lang="ru-RU" sz="2400" dirty="0"/>
        </a:p>
      </dgm:t>
    </dgm:pt>
    <dgm:pt modelId="{2F67F5EB-387B-4C3B-A246-ACE2B64470F2}" type="parTrans" cxnId="{066A2E45-56BA-49CD-8042-8BA4DAA4CD18}">
      <dgm:prSet/>
      <dgm:spPr/>
      <dgm:t>
        <a:bodyPr/>
        <a:lstStyle/>
        <a:p>
          <a:endParaRPr lang="ru-RU"/>
        </a:p>
      </dgm:t>
    </dgm:pt>
    <dgm:pt modelId="{AB913EA0-677A-48B1-A316-712B0685B416}" type="sibTrans" cxnId="{066A2E45-56BA-49CD-8042-8BA4DAA4CD18}">
      <dgm:prSet/>
      <dgm:spPr/>
      <dgm:t>
        <a:bodyPr/>
        <a:lstStyle/>
        <a:p>
          <a:endParaRPr lang="ru-RU"/>
        </a:p>
      </dgm:t>
    </dgm:pt>
    <dgm:pt modelId="{5E65FEA4-9C65-4654-B907-FC7BB42E01EE}" type="pres">
      <dgm:prSet presAssocID="{D4456FA5-B86B-4ED6-976F-D2C05CB14086}" presName="Name0" presStyleCnt="0">
        <dgm:presLayoutVars>
          <dgm:dir/>
          <dgm:resizeHandles val="exact"/>
        </dgm:presLayoutVars>
      </dgm:prSet>
      <dgm:spPr/>
    </dgm:pt>
    <dgm:pt modelId="{AA7087BB-17E2-4AAC-89A0-9B7F69B8B848}" type="pres">
      <dgm:prSet presAssocID="{D4456FA5-B86B-4ED6-976F-D2C05CB14086}" presName="bkgdShp" presStyleLbl="alignAccFollowNode1" presStyleIdx="0" presStyleCnt="1" custScaleY="100000" custLinFactNeighborX="-1669" custLinFactNeighborY="-12066"/>
      <dgm:spPr/>
    </dgm:pt>
    <dgm:pt modelId="{048496CB-8120-4785-9910-B4CB53224F46}" type="pres">
      <dgm:prSet presAssocID="{D4456FA5-B86B-4ED6-976F-D2C05CB14086}" presName="linComp" presStyleCnt="0"/>
      <dgm:spPr/>
    </dgm:pt>
    <dgm:pt modelId="{9C627277-B8F0-4627-9CC0-6378A1A80B11}" type="pres">
      <dgm:prSet presAssocID="{F0712B57-9ED3-4B4E-88A8-4BF5EE4204CF}" presName="compNode" presStyleCnt="0"/>
      <dgm:spPr/>
    </dgm:pt>
    <dgm:pt modelId="{93F3EAEB-47A3-4A58-88C1-3A857ADE1F3F}" type="pres">
      <dgm:prSet presAssocID="{F0712B57-9ED3-4B4E-88A8-4BF5EE4204CF}" presName="node" presStyleLbl="node1" presStyleIdx="0" presStyleCnt="3">
        <dgm:presLayoutVars>
          <dgm:bulletEnabled val="1"/>
        </dgm:presLayoutVars>
      </dgm:prSet>
      <dgm:spPr/>
    </dgm:pt>
    <dgm:pt modelId="{F1976101-AD28-4785-A66A-4569ED353F7D}" type="pres">
      <dgm:prSet presAssocID="{F0712B57-9ED3-4B4E-88A8-4BF5EE4204CF}" presName="invisiNode" presStyleLbl="node1" presStyleIdx="0" presStyleCnt="3"/>
      <dgm:spPr/>
    </dgm:pt>
    <dgm:pt modelId="{6287331E-C286-4D94-AB64-14F8DADC01BA}" type="pres">
      <dgm:prSet presAssocID="{F0712B57-9ED3-4B4E-88A8-4BF5EE4204CF}" presName="imagNode" presStyleLbl="fgImgPlace1" presStyleIdx="0" presStyleCnt="3" custScaleX="89393" custScaleY="126245"/>
      <dgm:spPr>
        <a:blipFill rotWithShape="1">
          <a:blip xmlns:r="http://schemas.openxmlformats.org/officeDocument/2006/relationships" r:embed="rId1"/>
          <a:srcRect/>
          <a:stretch>
            <a:fillRect l="-6000" r="-6000"/>
          </a:stretch>
        </a:blipFill>
      </dgm:spPr>
    </dgm:pt>
    <dgm:pt modelId="{4D2299E2-21BA-4154-9F1C-B6C33016B831}" type="pres">
      <dgm:prSet presAssocID="{12046223-9AFF-4164-81FB-9A58EFD7EDC7}" presName="sibTrans" presStyleLbl="sibTrans2D1" presStyleIdx="0" presStyleCnt="0"/>
      <dgm:spPr/>
    </dgm:pt>
    <dgm:pt modelId="{4719E082-BF0A-4E96-8319-C4D556041230}" type="pres">
      <dgm:prSet presAssocID="{CA14220C-C717-4E89-9C53-F51C194B0C77}" presName="compNode" presStyleCnt="0"/>
      <dgm:spPr/>
    </dgm:pt>
    <dgm:pt modelId="{CB8E7A9D-7E76-4398-9CC8-D9E686269F5C}" type="pres">
      <dgm:prSet presAssocID="{CA14220C-C717-4E89-9C53-F51C194B0C77}" presName="node" presStyleLbl="node1" presStyleIdx="1" presStyleCnt="3">
        <dgm:presLayoutVars>
          <dgm:bulletEnabled val="1"/>
        </dgm:presLayoutVars>
      </dgm:prSet>
      <dgm:spPr/>
    </dgm:pt>
    <dgm:pt modelId="{3528E1A0-559D-4121-BEA9-A70DF2F34E81}" type="pres">
      <dgm:prSet presAssocID="{CA14220C-C717-4E89-9C53-F51C194B0C77}" presName="invisiNode" presStyleLbl="node1" presStyleIdx="1" presStyleCnt="3"/>
      <dgm:spPr/>
    </dgm:pt>
    <dgm:pt modelId="{B09229D3-8DDC-47D7-B0D0-1C3DF655ACF3}" type="pres">
      <dgm:prSet presAssocID="{CA14220C-C717-4E89-9C53-F51C194B0C77}" presName="imagNode" presStyleLbl="fgImgPlace1" presStyleIdx="1" presStyleCnt="3" custScaleX="97333" custScaleY="120819"/>
      <dgm:spPr>
        <a:blipFill rotWithShape="1">
          <a:blip xmlns:r="http://schemas.openxmlformats.org/officeDocument/2006/relationships" r:embed="rId2"/>
          <a:srcRect/>
          <a:stretch>
            <a:fillRect l="-6000" r="-6000"/>
          </a:stretch>
        </a:blipFill>
      </dgm:spPr>
    </dgm:pt>
    <dgm:pt modelId="{43327119-FFD9-442C-8536-419BCE247504}" type="pres">
      <dgm:prSet presAssocID="{24551E21-7B52-4EC9-9BC4-210002AE0148}" presName="sibTrans" presStyleLbl="sibTrans2D1" presStyleIdx="0" presStyleCnt="0"/>
      <dgm:spPr/>
    </dgm:pt>
    <dgm:pt modelId="{B4893231-171E-4B54-A9B4-61223B9979A6}" type="pres">
      <dgm:prSet presAssocID="{7CDC820D-59A7-4CFF-97C6-46F4A3CC352D}" presName="compNode" presStyleCnt="0"/>
      <dgm:spPr/>
    </dgm:pt>
    <dgm:pt modelId="{FDD3F685-CAB7-4059-9EB3-3E9498404025}" type="pres">
      <dgm:prSet presAssocID="{7CDC820D-59A7-4CFF-97C6-46F4A3CC352D}" presName="node" presStyleLbl="node1" presStyleIdx="2" presStyleCnt="3">
        <dgm:presLayoutVars>
          <dgm:bulletEnabled val="1"/>
        </dgm:presLayoutVars>
      </dgm:prSet>
      <dgm:spPr/>
    </dgm:pt>
    <dgm:pt modelId="{B78E01CB-6676-4662-B077-3D2709EAA2AA}" type="pres">
      <dgm:prSet presAssocID="{7CDC820D-59A7-4CFF-97C6-46F4A3CC352D}" presName="invisiNode" presStyleLbl="node1" presStyleIdx="2" presStyleCnt="3"/>
      <dgm:spPr/>
    </dgm:pt>
    <dgm:pt modelId="{1AB11E34-1987-4A20-831B-93B44277927C}" type="pres">
      <dgm:prSet presAssocID="{7CDC820D-59A7-4CFF-97C6-46F4A3CC352D}" presName="imagNode" presStyleLbl="fgImgPlace1" presStyleIdx="2" presStyleCnt="3" custScaleX="89231" custScaleY="120819"/>
      <dgm:spPr>
        <a:blipFill rotWithShape="1">
          <a:blip xmlns:r="http://schemas.openxmlformats.org/officeDocument/2006/relationships" r:embed="rId3"/>
          <a:srcRect/>
          <a:stretch>
            <a:fillRect l="-6000" r="-6000"/>
          </a:stretch>
        </a:blipFill>
      </dgm:spPr>
    </dgm:pt>
  </dgm:ptLst>
  <dgm:cxnLst>
    <dgm:cxn modelId="{047DC503-AE3D-44AC-9203-38617552E61D}" srcId="{D4456FA5-B86B-4ED6-976F-D2C05CB14086}" destId="{F0712B57-9ED3-4B4E-88A8-4BF5EE4204CF}" srcOrd="0" destOrd="0" parTransId="{FC5DEA66-5B0B-4949-8D40-AC43583B89D4}" sibTransId="{12046223-9AFF-4164-81FB-9A58EFD7EDC7}"/>
    <dgm:cxn modelId="{C23F603B-111E-445A-8453-B30394BA8DB0}" type="presOf" srcId="{24551E21-7B52-4EC9-9BC4-210002AE0148}" destId="{43327119-FFD9-442C-8536-419BCE247504}" srcOrd="0" destOrd="0" presId="urn:microsoft.com/office/officeart/2005/8/layout/pList2"/>
    <dgm:cxn modelId="{066A2E45-56BA-49CD-8042-8BA4DAA4CD18}" srcId="{D4456FA5-B86B-4ED6-976F-D2C05CB14086}" destId="{7CDC820D-59A7-4CFF-97C6-46F4A3CC352D}" srcOrd="2" destOrd="0" parTransId="{2F67F5EB-387B-4C3B-A246-ACE2B64470F2}" sibTransId="{AB913EA0-677A-48B1-A316-712B0685B416}"/>
    <dgm:cxn modelId="{6EE29590-62B3-4717-893C-9FF40A63FDD1}" type="presOf" srcId="{D4456FA5-B86B-4ED6-976F-D2C05CB14086}" destId="{5E65FEA4-9C65-4654-B907-FC7BB42E01EE}" srcOrd="0" destOrd="0" presId="urn:microsoft.com/office/officeart/2005/8/layout/pList2"/>
    <dgm:cxn modelId="{767CDDAD-FA71-4256-AABE-0AE8D54280B6}" type="presOf" srcId="{12046223-9AFF-4164-81FB-9A58EFD7EDC7}" destId="{4D2299E2-21BA-4154-9F1C-B6C33016B831}" srcOrd="0" destOrd="0" presId="urn:microsoft.com/office/officeart/2005/8/layout/pList2"/>
    <dgm:cxn modelId="{451DB7B7-2BBA-4DE3-87F6-78CFF3B790C1}" type="presOf" srcId="{F0712B57-9ED3-4B4E-88A8-4BF5EE4204CF}" destId="{93F3EAEB-47A3-4A58-88C1-3A857ADE1F3F}" srcOrd="0" destOrd="0" presId="urn:microsoft.com/office/officeart/2005/8/layout/pList2"/>
    <dgm:cxn modelId="{646AC6BF-5AFE-4DE1-97DB-B57818C864E9}" type="presOf" srcId="{CA14220C-C717-4E89-9C53-F51C194B0C77}" destId="{CB8E7A9D-7E76-4398-9CC8-D9E686269F5C}" srcOrd="0" destOrd="0" presId="urn:microsoft.com/office/officeart/2005/8/layout/pList2"/>
    <dgm:cxn modelId="{A941C6C5-09EE-44D9-ACB3-E1A3B7369CF3}" srcId="{D4456FA5-B86B-4ED6-976F-D2C05CB14086}" destId="{CA14220C-C717-4E89-9C53-F51C194B0C77}" srcOrd="1" destOrd="0" parTransId="{76AE704E-1DB7-4965-B738-779B2ADD9587}" sibTransId="{24551E21-7B52-4EC9-9BC4-210002AE0148}"/>
    <dgm:cxn modelId="{43EF3DEC-718F-445B-8D38-04AE8A1244EA}" type="presOf" srcId="{7CDC820D-59A7-4CFF-97C6-46F4A3CC352D}" destId="{FDD3F685-CAB7-4059-9EB3-3E9498404025}" srcOrd="0" destOrd="0" presId="urn:microsoft.com/office/officeart/2005/8/layout/pList2"/>
    <dgm:cxn modelId="{D54EEA7A-854D-4AC6-8657-5141F2A3C0BA}" type="presParOf" srcId="{5E65FEA4-9C65-4654-B907-FC7BB42E01EE}" destId="{AA7087BB-17E2-4AAC-89A0-9B7F69B8B848}" srcOrd="0" destOrd="0" presId="urn:microsoft.com/office/officeart/2005/8/layout/pList2"/>
    <dgm:cxn modelId="{E0D12EFA-EB38-45B8-A597-34F5525C594D}" type="presParOf" srcId="{5E65FEA4-9C65-4654-B907-FC7BB42E01EE}" destId="{048496CB-8120-4785-9910-B4CB53224F46}" srcOrd="1" destOrd="0" presId="urn:microsoft.com/office/officeart/2005/8/layout/pList2"/>
    <dgm:cxn modelId="{0F388467-19EA-4845-BA26-955A92A8FB25}" type="presParOf" srcId="{048496CB-8120-4785-9910-B4CB53224F46}" destId="{9C627277-B8F0-4627-9CC0-6378A1A80B11}" srcOrd="0" destOrd="0" presId="urn:microsoft.com/office/officeart/2005/8/layout/pList2"/>
    <dgm:cxn modelId="{320ED34A-72A6-4ECB-BA92-D1DE926A7934}" type="presParOf" srcId="{9C627277-B8F0-4627-9CC0-6378A1A80B11}" destId="{93F3EAEB-47A3-4A58-88C1-3A857ADE1F3F}" srcOrd="0" destOrd="0" presId="urn:microsoft.com/office/officeart/2005/8/layout/pList2"/>
    <dgm:cxn modelId="{FD6DE6E9-72D8-45BC-83D3-C497BBCF0542}" type="presParOf" srcId="{9C627277-B8F0-4627-9CC0-6378A1A80B11}" destId="{F1976101-AD28-4785-A66A-4569ED353F7D}" srcOrd="1" destOrd="0" presId="urn:microsoft.com/office/officeart/2005/8/layout/pList2"/>
    <dgm:cxn modelId="{2D642CCC-3F94-44C1-876E-61B85923542C}" type="presParOf" srcId="{9C627277-B8F0-4627-9CC0-6378A1A80B11}" destId="{6287331E-C286-4D94-AB64-14F8DADC01BA}" srcOrd="2" destOrd="0" presId="urn:microsoft.com/office/officeart/2005/8/layout/pList2"/>
    <dgm:cxn modelId="{2D12644C-D2D6-43AB-9C0C-5E1D9516B35A}" type="presParOf" srcId="{048496CB-8120-4785-9910-B4CB53224F46}" destId="{4D2299E2-21BA-4154-9F1C-B6C33016B831}" srcOrd="1" destOrd="0" presId="urn:microsoft.com/office/officeart/2005/8/layout/pList2"/>
    <dgm:cxn modelId="{C51596C0-E2EC-42EF-9D86-1A0946311F9D}" type="presParOf" srcId="{048496CB-8120-4785-9910-B4CB53224F46}" destId="{4719E082-BF0A-4E96-8319-C4D556041230}" srcOrd="2" destOrd="0" presId="urn:microsoft.com/office/officeart/2005/8/layout/pList2"/>
    <dgm:cxn modelId="{8394E249-1B03-48E7-80E3-E27BD8561EBF}" type="presParOf" srcId="{4719E082-BF0A-4E96-8319-C4D556041230}" destId="{CB8E7A9D-7E76-4398-9CC8-D9E686269F5C}" srcOrd="0" destOrd="0" presId="urn:microsoft.com/office/officeart/2005/8/layout/pList2"/>
    <dgm:cxn modelId="{E0FBA95E-2288-4682-AD55-EF4B5246331C}" type="presParOf" srcId="{4719E082-BF0A-4E96-8319-C4D556041230}" destId="{3528E1A0-559D-4121-BEA9-A70DF2F34E81}" srcOrd="1" destOrd="0" presId="urn:microsoft.com/office/officeart/2005/8/layout/pList2"/>
    <dgm:cxn modelId="{92E78318-9AF0-42DF-90A8-EE489F6EE8B9}" type="presParOf" srcId="{4719E082-BF0A-4E96-8319-C4D556041230}" destId="{B09229D3-8DDC-47D7-B0D0-1C3DF655ACF3}" srcOrd="2" destOrd="0" presId="urn:microsoft.com/office/officeart/2005/8/layout/pList2"/>
    <dgm:cxn modelId="{DCB91C62-603E-406C-907E-6DF7F48566D2}" type="presParOf" srcId="{048496CB-8120-4785-9910-B4CB53224F46}" destId="{43327119-FFD9-442C-8536-419BCE247504}" srcOrd="3" destOrd="0" presId="urn:microsoft.com/office/officeart/2005/8/layout/pList2"/>
    <dgm:cxn modelId="{8F0B7B03-A3A0-411D-8ED3-C036F967C550}" type="presParOf" srcId="{048496CB-8120-4785-9910-B4CB53224F46}" destId="{B4893231-171E-4B54-A9B4-61223B9979A6}" srcOrd="4" destOrd="0" presId="urn:microsoft.com/office/officeart/2005/8/layout/pList2"/>
    <dgm:cxn modelId="{26F1FF1A-1A49-4B06-9CA8-DC78180B7D01}" type="presParOf" srcId="{B4893231-171E-4B54-A9B4-61223B9979A6}" destId="{FDD3F685-CAB7-4059-9EB3-3E9498404025}" srcOrd="0" destOrd="0" presId="urn:microsoft.com/office/officeart/2005/8/layout/pList2"/>
    <dgm:cxn modelId="{2D6B21DB-1CE3-4EEA-8919-2935F5E3B0A2}" type="presParOf" srcId="{B4893231-171E-4B54-A9B4-61223B9979A6}" destId="{B78E01CB-6676-4662-B077-3D2709EAA2AA}" srcOrd="1" destOrd="0" presId="urn:microsoft.com/office/officeart/2005/8/layout/pList2"/>
    <dgm:cxn modelId="{C7C12E1F-8FE6-45A4-909D-4876034C62D0}" type="presParOf" srcId="{B4893231-171E-4B54-A9B4-61223B9979A6}" destId="{1AB11E34-1987-4A20-831B-93B44277927C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A7087BB-17E2-4AAC-89A0-9B7F69B8B848}">
      <dsp:nvSpPr>
        <dsp:cNvPr id="0" name=""/>
        <dsp:cNvSpPr/>
      </dsp:nvSpPr>
      <dsp:spPr>
        <a:xfrm>
          <a:off x="0" y="0"/>
          <a:ext cx="12095679" cy="2984565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6287331E-C286-4D94-AB64-14F8DADC01BA}">
      <dsp:nvSpPr>
        <dsp:cNvPr id="0" name=""/>
        <dsp:cNvSpPr/>
      </dsp:nvSpPr>
      <dsp:spPr>
        <a:xfrm>
          <a:off x="551309" y="110732"/>
          <a:ext cx="3176227" cy="2763100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rcRect/>
          <a:stretch>
            <a:fillRect l="-6000" r="-6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3F3EAEB-47A3-4A58-88C1-3A857ADE1F3F}">
      <dsp:nvSpPr>
        <dsp:cNvPr id="0" name=""/>
        <dsp:cNvSpPr/>
      </dsp:nvSpPr>
      <dsp:spPr>
        <a:xfrm rot="10800000">
          <a:off x="362870" y="2984565"/>
          <a:ext cx="3553105" cy="3647802"/>
        </a:xfrm>
        <a:prstGeom prst="round2SameRect">
          <a:avLst>
            <a:gd name="adj1" fmla="val 10500"/>
            <a:gd name="adj2" fmla="val 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t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 dirty="0">
              <a:solidFill>
                <a:srgbClr val="FF0000"/>
              </a:solidFill>
            </a:rPr>
            <a:t>Прямой буллинг </a:t>
          </a:r>
          <a:r>
            <a:rPr lang="ru-RU" sz="1800" kern="1200" dirty="0"/>
            <a:t>имеет явное проявление в виде агрессии как физической (нападение, удары, отбирание и порча принадлежащих жертве вещей и де-нег и т.п.), так и вербальной (оскорбления, угрозы, насмешки, критика личных качеств, способностей, фактов биографии, внешности и т.п.). </a:t>
          </a:r>
        </a:p>
      </dsp:txBody>
      <dsp:txXfrm rot="10800000">
        <a:off x="472140" y="2984565"/>
        <a:ext cx="3334565" cy="3538532"/>
      </dsp:txXfrm>
    </dsp:sp>
    <dsp:sp modelId="{B09229D3-8DDC-47D7-B0D0-1C3DF655ACF3}">
      <dsp:nvSpPr>
        <dsp:cNvPr id="0" name=""/>
        <dsp:cNvSpPr/>
      </dsp:nvSpPr>
      <dsp:spPr>
        <a:xfrm>
          <a:off x="4318667" y="170111"/>
          <a:ext cx="3458344" cy="2644343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rcRect/>
          <a:stretch>
            <a:fillRect l="-6000" r="-6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B8E7A9D-7E76-4398-9CC8-D9E686269F5C}">
      <dsp:nvSpPr>
        <dsp:cNvPr id="0" name=""/>
        <dsp:cNvSpPr/>
      </dsp:nvSpPr>
      <dsp:spPr>
        <a:xfrm rot="10800000">
          <a:off x="4271286" y="2984565"/>
          <a:ext cx="3553105" cy="3647802"/>
        </a:xfrm>
        <a:prstGeom prst="round2SameRect">
          <a:avLst>
            <a:gd name="adj1" fmla="val 10500"/>
            <a:gd name="adj2" fmla="val 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t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1" kern="1200" dirty="0">
              <a:solidFill>
                <a:srgbClr val="FF0000"/>
              </a:solidFill>
            </a:rPr>
            <a:t>Косвенная форма</a:t>
          </a:r>
          <a:r>
            <a:rPr lang="ru-RU" sz="2400" b="1" kern="1200" dirty="0"/>
            <a:t> </a:t>
          </a:r>
          <a:r>
            <a:rPr lang="ru-RU" sz="2000" kern="1200" dirty="0"/>
            <a:t>буллинга включает запугивания, манипуляции, распространение сплетен, бойкотирование и др. </a:t>
          </a:r>
        </a:p>
      </dsp:txBody>
      <dsp:txXfrm rot="10800000">
        <a:off x="4380556" y="2984565"/>
        <a:ext cx="3334565" cy="3538532"/>
      </dsp:txXfrm>
    </dsp:sp>
    <dsp:sp modelId="{1AB11E34-1987-4A20-831B-93B44277927C}">
      <dsp:nvSpPr>
        <dsp:cNvPr id="0" name=""/>
        <dsp:cNvSpPr/>
      </dsp:nvSpPr>
      <dsp:spPr>
        <a:xfrm>
          <a:off x="8371019" y="170111"/>
          <a:ext cx="3170471" cy="2644343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3"/>
          <a:srcRect/>
          <a:stretch>
            <a:fillRect l="-6000" r="-6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DD3F685-CAB7-4059-9EB3-3E9498404025}">
      <dsp:nvSpPr>
        <dsp:cNvPr id="0" name=""/>
        <dsp:cNvSpPr/>
      </dsp:nvSpPr>
      <dsp:spPr>
        <a:xfrm rot="10800000">
          <a:off x="8179702" y="2984565"/>
          <a:ext cx="3553105" cy="3647802"/>
        </a:xfrm>
        <a:prstGeom prst="round2SameRect">
          <a:avLst>
            <a:gd name="adj1" fmla="val 10500"/>
            <a:gd name="adj2" fmla="val 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t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/>
            <a:t>– интернет-травля — это намеренные оскорбления, угрозы, сообщение другим компрометирующих данных с помощью современных средств коммуникации: электронной почты, Интернета, социальных сетей, блогов, чатов и т.д.</a:t>
          </a:r>
          <a:r>
            <a:rPr lang="ru-RU" sz="1800" b="1" kern="1200" dirty="0">
              <a:solidFill>
                <a:srgbClr val="FF0000"/>
              </a:solidFill>
            </a:rPr>
            <a:t> </a:t>
          </a:r>
          <a:r>
            <a:rPr lang="ru-RU" sz="2400" b="1" kern="1200" dirty="0">
              <a:solidFill>
                <a:srgbClr val="FF0000"/>
              </a:solidFill>
            </a:rPr>
            <a:t>Кибермоббинг и кибербуллинг </a:t>
          </a:r>
          <a:endParaRPr lang="ru-RU" sz="2400" kern="1200" dirty="0"/>
        </a:p>
      </dsp:txBody>
      <dsp:txXfrm rot="10800000">
        <a:off x="8288972" y="2984565"/>
        <a:ext cx="3334565" cy="353853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BFD754-50EB-4978-8022-04CD10AE32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79DB6BA-71CD-4E04-BEDA-CD2B1BEF16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4FA5FD7-A41A-494A-BA05-E844C80B69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350E0-256B-43CA-9F8D-13215753D9B6}" type="datetimeFigureOut">
              <a:rPr lang="ru-RU" smtClean="0"/>
              <a:t>27.03.2025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08A6099-85A8-4F84-A8C7-E8BD67F16F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1338836-1EFC-4BBF-8623-33DE46ACA1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34F14-8969-49F0-82A8-9E86F6DE0A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87398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DFBA50B-A441-48B4-AEA4-DD8297C22B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59720B34-F98F-4DA8-B21D-9836107F56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23669FD-7CAE-4637-9D6C-746905F644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350E0-256B-43CA-9F8D-13215753D9B6}" type="datetimeFigureOut">
              <a:rPr lang="ru-RU" smtClean="0"/>
              <a:t>27.03.2025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DE0836E-C40F-4664-979A-ABA9AEFA91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44AEE36-5E39-4EA5-8F21-C20BFC50B4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34F14-8969-49F0-82A8-9E86F6DE0A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16681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7774E187-959B-4366-A1CB-C3698238CFF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E9072C0-C934-4FBE-B3DF-8774CD723E1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D931A6D-0360-46AF-92EF-C83C55BC39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350E0-256B-43CA-9F8D-13215753D9B6}" type="datetimeFigureOut">
              <a:rPr lang="ru-RU" smtClean="0"/>
              <a:t>27.03.2025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081393D-4ED4-4F35-8472-17945D84DE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00D89BB-7F86-4479-8ED6-A50DE39749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34F14-8969-49F0-82A8-9E86F6DE0A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28550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288DBAD-EBF4-49B7-86A4-987D4FFCA1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7A74BD4-C9D3-48B6-82FA-D95111DE95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B09D1E4-FB45-433F-88A9-1403525B2A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350E0-256B-43CA-9F8D-13215753D9B6}" type="datetimeFigureOut">
              <a:rPr lang="ru-RU" smtClean="0"/>
              <a:t>27.03.2025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D21CE10-071A-406E-8A79-D84C87B78B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89F4286-A7F5-4DBE-9CB2-E11B821A79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34F14-8969-49F0-82A8-9E86F6DE0A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48522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D441014-E4CC-4BB0-960B-32C6E9BC38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83254D9-C250-4529-9805-5E78221AB5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7F91AC4-2811-4911-A2F7-CF63A73BAC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350E0-256B-43CA-9F8D-13215753D9B6}" type="datetimeFigureOut">
              <a:rPr lang="ru-RU" smtClean="0"/>
              <a:t>27.03.2025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2FE1D8D-6735-4724-9331-B8A45321F8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8741EA8-5BF4-4F00-B19A-1F13AAF9C8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34F14-8969-49F0-82A8-9E86F6DE0A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22791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1FD1322-0C8D-4590-B9D4-41702886AE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204128C-C66A-4331-8D09-2D2D6250718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3E99B40-54F5-49B8-A2F6-B0DDFA51EE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827AA6E-459D-4A7A-85F2-2C0273103D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350E0-256B-43CA-9F8D-13215753D9B6}" type="datetimeFigureOut">
              <a:rPr lang="ru-RU" smtClean="0"/>
              <a:t>27.03.2025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4AC0E32-F61B-47BC-8E9F-7A95F68E55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96E7747-E7ED-4E02-B0CB-009A96603A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34F14-8969-49F0-82A8-9E86F6DE0A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04687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725CC97-2B5A-43B5-B6BE-E5FBA0B841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F865977-B93E-4651-9E0B-F75860D005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7DAD634-D515-4B37-9583-64BA20690B7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223D5C22-3B69-4A7A-840B-358CA6FFEA5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B42DD2EF-DC1B-4A60-B0EE-8AB8BBBC411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8C0ED80F-3CDF-42E8-9F1E-4FF0BC3775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350E0-256B-43CA-9F8D-13215753D9B6}" type="datetimeFigureOut">
              <a:rPr lang="ru-RU" smtClean="0"/>
              <a:t>27.03.2025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25546C9B-853A-479E-9D86-260868B1A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8F1B6FE8-81CE-4E85-AAEB-E264EA2D6B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34F14-8969-49F0-82A8-9E86F6DE0A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69686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07BCD1F-3731-42B0-9392-899E574A40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5180C3FD-AC73-40E5-B9B8-92AC77E217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350E0-256B-43CA-9F8D-13215753D9B6}" type="datetimeFigureOut">
              <a:rPr lang="ru-RU" smtClean="0"/>
              <a:t>27.03.2025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42A47ED3-05D8-4892-A22A-7D701EA503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4EDA221E-9535-496F-ADD0-BD5F54B7C8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34F14-8969-49F0-82A8-9E86F6DE0A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09266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20018314-4EAB-4AAE-B0BB-375B488DA0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350E0-256B-43CA-9F8D-13215753D9B6}" type="datetimeFigureOut">
              <a:rPr lang="ru-RU" smtClean="0"/>
              <a:t>27.03.2025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0004B19D-0583-448F-99D4-C3953B16BE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840F916-CB09-4750-9059-9B375CDCEB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34F14-8969-49F0-82A8-9E86F6DE0A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10695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BA8AF88-2E49-4920-A66A-DCB533C0B8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701D619-B55A-4E0E-B3CF-5B9CDD730D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EA90E00-9A58-4FFA-823F-327F9EB290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CA42828-7F55-47DA-A0F0-D451D252DE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350E0-256B-43CA-9F8D-13215753D9B6}" type="datetimeFigureOut">
              <a:rPr lang="ru-RU" smtClean="0"/>
              <a:t>27.03.2025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22FB669-7030-4694-AA02-7B2325790E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F5F745C-5E4E-4BBD-9626-6EC16F2BA0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34F14-8969-49F0-82A8-9E86F6DE0A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37051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3A2BEE4-C54C-4E2D-8CAC-EC76DF4FAC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68871561-9ADB-4475-BB49-59FE204BEF0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4516C55-E431-4C77-AEA1-F37BE40B80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97E9D10-3053-40F9-B5ED-DD24123F65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350E0-256B-43CA-9F8D-13215753D9B6}" type="datetimeFigureOut">
              <a:rPr lang="ru-RU" smtClean="0"/>
              <a:t>27.03.2025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5D8D2D9-7737-4F5E-9A43-FE7FEF2BC9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9B1BC92-2082-4288-AA43-AC38ECBC02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34F14-8969-49F0-82A8-9E86F6DE0A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99326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DEFE112-7ED6-45E6-A882-17AEFE192F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2D5A744-4B6F-48D6-8DBA-FD53022FAD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B16C401-8CF7-45A8-ACD8-A563045BF99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1350E0-256B-43CA-9F8D-13215753D9B6}" type="datetimeFigureOut">
              <a:rPr lang="ru-RU" smtClean="0"/>
              <a:t>27.03.2025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0F3DFEF-42C1-4A87-909E-861B2EB8A2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2C56D35-CEA7-47AC-B5E7-6A6DD98DFA9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E34F14-8969-49F0-82A8-9E86F6DE0A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67479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9D96CA7-4ACA-4A8C-B4C4-1B0C251BC0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682831"/>
          </a:xfrm>
        </p:spPr>
        <p:txBody>
          <a:bodyPr/>
          <a:lstStyle/>
          <a:p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Буллинг – 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545097B-DB64-49E3-A2E3-8EAA4F68ABEE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7785" r="7785"/>
          <a:stretch>
            <a:fillRect/>
          </a:stretch>
        </p:blipFill>
        <p:spPr>
          <a:xfrm>
            <a:off x="5049383" y="457199"/>
            <a:ext cx="7015926" cy="55398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FE597006-9DE3-49AB-BAA5-EFD2395C2F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989012"/>
            <a:ext cx="4340225" cy="5732421"/>
          </a:xfrm>
        </p:spPr>
        <p:txBody>
          <a:bodyPr>
            <a:normAutofit/>
          </a:bodyPr>
          <a:lstStyle/>
          <a:p>
            <a:r>
              <a:rPr lang="ru-RU" sz="2000" dirty="0"/>
              <a:t>проявление агрессии, в том числе физическое насилие, унижение, издевательства в отношении обучающегося образовательной организации со стороны других обучающихся и/или учителей (преподавателей). Одна из современных разновидностей буллинга – кибербуллинг (травля в социальных сетях). Вместе с тем некоторые авторы рассматривают «буллинг» как «последствие не контролируемого взрослыми процесса образования подростковых иерархий»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936936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49FE26B-54F2-4B3A-8A5E-CE252FD59D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0293" y="2624446"/>
            <a:ext cx="1964377" cy="534390"/>
          </a:xfrm>
        </p:spPr>
        <p:txBody>
          <a:bodyPr>
            <a:normAutofit fontScale="90000"/>
          </a:bodyPr>
          <a:lstStyle/>
          <a:p>
            <a:r>
              <a:rPr lang="ru-RU" dirty="0"/>
              <a:t>Формы</a:t>
            </a:r>
          </a:p>
        </p:txBody>
      </p:sp>
      <p:graphicFrame>
        <p:nvGraphicFramePr>
          <p:cNvPr id="4" name="Схема 3">
            <a:extLst>
              <a:ext uri="{FF2B5EF4-FFF2-40B4-BE49-F238E27FC236}">
                <a16:creationId xmlns:a16="http://schemas.microsoft.com/office/drawing/2014/main" id="{50744A9B-A314-4065-895A-2E6A733219E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75909049"/>
              </p:ext>
            </p:extLst>
          </p:nvPr>
        </p:nvGraphicFramePr>
        <p:xfrm>
          <a:off x="96321" y="0"/>
          <a:ext cx="12095679" cy="66323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111550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BF75436-ACC4-449B-87A4-C69A99AEE0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i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                                        Практическая работа: </a:t>
            </a:r>
            <a:br>
              <a:rPr lang="ru-RU" sz="2800" b="1" i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ru-RU" sz="2800" b="1" i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i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Уважаемые участники!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E774BE1-9293-48AB-B683-AD0E83AE64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ru-RU" sz="3200" dirty="0">
                <a:solidFill>
                  <a:schemeClr val="accent2">
                    <a:lumMod val="75000"/>
                  </a:schemeClr>
                </a:solidFill>
              </a:rPr>
              <a:t>Ознакомьтесь с историей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3200" dirty="0">
                <a:solidFill>
                  <a:schemeClr val="accent4">
                    <a:lumMod val="75000"/>
                  </a:schemeClr>
                </a:solidFill>
              </a:rPr>
              <a:t>Определите форму работы:</a:t>
            </a:r>
          </a:p>
          <a:p>
            <a:pPr marL="0" indent="0">
              <a:buNone/>
            </a:pPr>
            <a:r>
              <a:rPr lang="ru-RU" sz="3200" dirty="0"/>
              <a:t>- индивидуальная</a:t>
            </a:r>
          </a:p>
          <a:p>
            <a:pPr marL="0" indent="0">
              <a:buNone/>
            </a:pPr>
            <a:r>
              <a:rPr lang="ru-RU" sz="3200" dirty="0"/>
              <a:t>- групповая </a:t>
            </a:r>
            <a:r>
              <a:rPr lang="ru-RU" dirty="0"/>
              <a:t>(с классом, с родителями, с педагогами, другое)</a:t>
            </a:r>
          </a:p>
          <a:p>
            <a:endParaRPr lang="ru-RU" sz="3200" dirty="0"/>
          </a:p>
          <a:p>
            <a:pPr>
              <a:buFont typeface="Wingdings" panose="05000000000000000000" pitchFamily="2" charset="2"/>
              <a:buChar char="ü"/>
            </a:pPr>
            <a:r>
              <a:rPr lang="ru-RU" sz="3200" dirty="0">
                <a:solidFill>
                  <a:schemeClr val="accent5">
                    <a:lumMod val="75000"/>
                  </a:schemeClr>
                </a:solidFill>
              </a:rPr>
              <a:t>Составьте краткий план работы по данной ситуации</a:t>
            </a:r>
          </a:p>
        </p:txBody>
      </p:sp>
    </p:spTree>
    <p:extLst>
      <p:ext uri="{BB962C8B-B14F-4D97-AF65-F5344CB8AC3E}">
        <p14:creationId xmlns:p14="http://schemas.microsoft.com/office/powerpoint/2010/main" val="223401948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</TotalTime>
  <Words>209</Words>
  <Application>Microsoft Office PowerPoint</Application>
  <PresentationFormat>Широкоэкранный</PresentationFormat>
  <Paragraphs>13</Paragraphs>
  <Slides>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Wingdings</vt:lpstr>
      <vt:lpstr>Тема Office</vt:lpstr>
      <vt:lpstr>Буллинг – </vt:lpstr>
      <vt:lpstr>Формы</vt:lpstr>
      <vt:lpstr>                                                                                    Практическая работа:   Уважаемые участники!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Буллинг – </dc:title>
  <dc:creator>Hi Proch</dc:creator>
  <cp:lastModifiedBy>Hi Proch</cp:lastModifiedBy>
  <cp:revision>5</cp:revision>
  <dcterms:created xsi:type="dcterms:W3CDTF">2025-03-24T14:51:23Z</dcterms:created>
  <dcterms:modified xsi:type="dcterms:W3CDTF">2025-03-27T06:08:28Z</dcterms:modified>
</cp:coreProperties>
</file>