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330" r:id="rId4"/>
    <p:sldId id="331" r:id="rId5"/>
    <p:sldId id="332" r:id="rId6"/>
    <p:sldId id="283" r:id="rId7"/>
    <p:sldId id="333" r:id="rId8"/>
    <p:sldId id="334" r:id="rId9"/>
    <p:sldId id="338" r:id="rId10"/>
    <p:sldId id="336" r:id="rId11"/>
    <p:sldId id="337" r:id="rId12"/>
    <p:sldId id="339" r:id="rId13"/>
    <p:sldId id="340" r:id="rId15"/>
    <p:sldId id="341" r:id="rId16"/>
    <p:sldId id="335" r:id="rId17"/>
    <p:sldId id="342" r:id="rId18"/>
    <p:sldId id="343" r:id="rId19"/>
    <p:sldId id="344" r:id="rId20"/>
    <p:sldId id="345" r:id="rId21"/>
    <p:sldId id="348" r:id="rId22"/>
    <p:sldId id="349" r:id="rId23"/>
    <p:sldId id="350" r:id="rId24"/>
    <p:sldId id="351" r:id="rId25"/>
    <p:sldId id="352" r:id="rId26"/>
    <p:sldId id="357" r:id="rId27"/>
    <p:sldId id="355" r:id="rId28"/>
    <p:sldId id="356" r:id="rId29"/>
    <p:sldId id="353" r:id="rId30"/>
    <p:sldId id="354" r:id="rId31"/>
    <p:sldId id="34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 showGuide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8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C8491-FBF0-400D-9412-35EAFE0E6E2E}" type="doc">
      <dgm:prSet loTypeId="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8CAC-2D60-49C8-9F81-7C302A61ADB1}">
      <dgm:prSet custT="1"/>
      <dgm:spPr/>
      <dgm:t>
        <a:bodyPr/>
        <a:lstStyle/>
        <a:p>
          <a:pPr rtl="0"/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Занятие 6: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C9C137-666F-4082-9537-4C2C42572596}" cxnId="{8B52996F-2B73-479A-B6FD-78F3EBC12BF5}" type="parTrans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1B8787-7DC1-4B4C-B90D-B71FE0B6B0B6}" cxnId="{8B52996F-2B73-479A-B6FD-78F3EBC12BF5}" type="sibTrans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393A0A-E3B2-4E5D-9389-B7321AD65B2D}">
      <dgm:prSet phldr="0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 vert="horz" wrap="square"/>
        <a:p>
          <a:pPr algn="l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1.Психологические особенности современного подростка школы в аспекте формирования поведения. 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ru-RU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. Профилактика буллинга в подростковой среде школы: аспект деятельности социального педагога.»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33874D-FFC8-491D-8488-ED09E55B9423}" cxnId="{23B052A3-7530-4BF1-A67A-F675920C75A3}" type="parTrans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818987-F940-4877-860D-BCAE1C3356C9}" cxnId="{23B052A3-7530-4BF1-A67A-F675920C75A3}" type="sibTrans">
      <dgm:prSet/>
      <dgm:spPr/>
      <dgm:t>
        <a:bodyPr/>
        <a:lstStyle/>
        <a:p>
          <a:endParaRPr lang="ru-RU" sz="2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ED8B1F-8EF4-4A33-9E0F-DA72C737BFB5}" type="pres">
      <dgm:prSet presAssocID="{24FC8491-FBF0-400D-9412-35EAFE0E6E2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165F27-2F26-4644-AF64-A24386B39DCB}" type="pres">
      <dgm:prSet presAssocID="{24FC8491-FBF0-400D-9412-35EAFE0E6E2E}" presName="arrow" presStyleLbl="bgShp" presStyleIdx="0" presStyleCnt="1"/>
      <dgm:spPr/>
    </dgm:pt>
    <dgm:pt modelId="{D04A421C-15D7-48E5-B2C1-9E308DE29EB9}" type="pres">
      <dgm:prSet presAssocID="{24FC8491-FBF0-400D-9412-35EAFE0E6E2E}" presName="linearProcess" presStyleCnt="0"/>
      <dgm:spPr/>
    </dgm:pt>
    <dgm:pt modelId="{3378F0DB-2477-4770-A464-BDDDFC48BFD2}" type="pres">
      <dgm:prSet presAssocID="{DE288CAC-2D60-49C8-9F81-7C302A61ADB1}" presName="textNode" presStyleLbl="node1" presStyleIdx="0" presStyleCnt="2" custScaleX="57960" custLinFactNeighborX="28975" custLinFactNeighborY="-68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19076-431B-429D-9FD0-4099C3FEB0FE}" type="pres">
      <dgm:prSet presAssocID="{7C1B8787-7DC1-4B4C-B90D-B71FE0B6B0B6}" presName="sibTrans" presStyleCnt="0"/>
      <dgm:spPr/>
    </dgm:pt>
    <dgm:pt modelId="{3D59306D-7D73-4A27-A0C6-94E934462490}" type="pres">
      <dgm:prSet presAssocID="{EA393A0A-E3B2-4E5D-9389-B7321AD65B2D}" presName="textNode" presStyleLbl="node1" presStyleIdx="1" presStyleCnt="2" custScaleX="246437" custScaleY="250000" custLinFactX="3690" custLinFactNeighborX="100000" custLinFactNeighborY="6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52996F-2B73-479A-B6FD-78F3EBC12BF5}" srcId="{24FC8491-FBF0-400D-9412-35EAFE0E6E2E}" destId="{DE288CAC-2D60-49C8-9F81-7C302A61ADB1}" srcOrd="0" destOrd="0" parTransId="{62C9C137-666F-4082-9537-4C2C42572596}" sibTransId="{7C1B8787-7DC1-4B4C-B90D-B71FE0B6B0B6}"/>
    <dgm:cxn modelId="{23B052A3-7530-4BF1-A67A-F675920C75A3}" srcId="{24FC8491-FBF0-400D-9412-35EAFE0E6E2E}" destId="{EA393A0A-E3B2-4E5D-9389-B7321AD65B2D}" srcOrd="1" destOrd="0" parTransId="{A733874D-FFC8-491D-8488-ED09E55B9423}" sibTransId="{C8818987-F940-4877-860D-BCAE1C3356C9}"/>
    <dgm:cxn modelId="{A60D7405-FADD-41F0-B07C-9CE858E4DC7E}" type="presOf" srcId="{24FC8491-FBF0-400D-9412-35EAFE0E6E2E}" destId="{9AED8B1F-8EF4-4A33-9E0F-DA72C737BFB5}" srcOrd="0" destOrd="0" presId="urn:microsoft.com/office/officeart/2005/8/layout/hProcess9"/>
    <dgm:cxn modelId="{0EC86E5E-2D4D-4E72-A75E-EAB9A405B5E5}" type="presParOf" srcId="{9AED8B1F-8EF4-4A33-9E0F-DA72C737BFB5}" destId="{40165F27-2F26-4644-AF64-A24386B39DCB}" srcOrd="0" destOrd="0" presId="urn:microsoft.com/office/officeart/2005/8/layout/hProcess9"/>
    <dgm:cxn modelId="{38108416-C8E2-4FA9-8CE1-FD08F858D05D}" type="presParOf" srcId="{9AED8B1F-8EF4-4A33-9E0F-DA72C737BFB5}" destId="{D04A421C-15D7-48E5-B2C1-9E308DE29EB9}" srcOrd="1" destOrd="0" presId="urn:microsoft.com/office/officeart/2005/8/layout/hProcess9"/>
    <dgm:cxn modelId="{9ADC419B-85C2-43BC-857F-9962F52A6EC0}" type="presParOf" srcId="{D04A421C-15D7-48E5-B2C1-9E308DE29EB9}" destId="{3378F0DB-2477-4770-A464-BDDDFC48BFD2}" srcOrd="0" destOrd="1" presId="urn:microsoft.com/office/officeart/2005/8/layout/hProcess9"/>
    <dgm:cxn modelId="{7D4AE6C0-227E-482F-9B3B-7C50D37BEF60}" type="presOf" srcId="{DE288CAC-2D60-49C8-9F81-7C302A61ADB1}" destId="{3378F0DB-2477-4770-A464-BDDDFC48BFD2}" srcOrd="0" destOrd="0" presId="urn:microsoft.com/office/officeart/2005/8/layout/hProcess9"/>
    <dgm:cxn modelId="{27824045-8FC1-463C-BF4F-36C12803324F}" type="presParOf" srcId="{D04A421C-15D7-48E5-B2C1-9E308DE29EB9}" destId="{8FF19076-431B-429D-9FD0-4099C3FEB0FE}" srcOrd="1" destOrd="1" presId="urn:microsoft.com/office/officeart/2005/8/layout/hProcess9"/>
    <dgm:cxn modelId="{45A36A9F-0D7D-4E70-8A92-11D2DCBE76D9}" type="presParOf" srcId="{D04A421C-15D7-48E5-B2C1-9E308DE29EB9}" destId="{3D59306D-7D73-4A27-A0C6-94E934462490}" srcOrd="2" destOrd="1" presId="urn:microsoft.com/office/officeart/2005/8/layout/hProcess9"/>
    <dgm:cxn modelId="{D96D3C84-112A-4B9E-8E42-83D629F81358}" type="presOf" srcId="{EA393A0A-E3B2-4E5D-9389-B7321AD65B2D}" destId="{3D59306D-7D73-4A27-A0C6-94E934462490}" srcOrd="0" destOrd="0" presId="urn:microsoft.com/office/officeart/2005/8/layout/hProcess9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DDE779-4929-4EDB-B7E8-0C7A465EE3E3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CD0929-64D6-467C-8FEA-788BE69B8E4C}">
      <dgm:prSet phldrT="[Текст]" custT="1"/>
      <dgm:spPr/>
      <dgm:t>
        <a:bodyPr/>
        <a:lstStyle/>
        <a:p>
          <a:r>
            <a: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Наибольший интерес старших подростков - </a:t>
          </a:r>
          <a:r>
            <a: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интимно-личностное общение </a:t>
          </a:r>
          <a:r>
            <a: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 сверстниками или </a:t>
          </a:r>
          <a:r>
            <a: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ведущая потребность возраста</a:t>
          </a:r>
          <a:r>
            <a: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ru-RU" sz="2400" dirty="0">
            <a:solidFill>
              <a:schemeClr val="bg1"/>
            </a:solidFill>
          </a:endParaRPr>
        </a:p>
      </dgm:t>
    </dgm:pt>
    <dgm:pt modelId="{48461029-F320-4BD2-81F3-E649E7E4D521}" cxnId="{7421F98B-3CD5-43F4-A225-480757CA89C5}" type="par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060386F-6B83-40AA-9A79-4265CBC0ADDA}" cxnId="{7421F98B-3CD5-43F4-A225-480757CA89C5}" type="sib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0020DCB-BDBF-45A1-8479-C81D6611B525}">
      <dgm:prSet phldrT="[Текст]" custT="1"/>
      <dgm:spPr/>
      <dgm:t>
        <a:bodyPr/>
        <a:lstStyle/>
        <a:p>
          <a:r>
            <a:rPr lang="ru-RU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НО основной вид их деятельности - </a:t>
          </a:r>
          <a:r>
            <a: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учебная.</a:t>
          </a:r>
        </a:p>
        <a:p>
          <a:r>
            <a: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ПРОТИВОРЕЧИЕ? </a:t>
          </a:r>
          <a:endParaRPr lang="ru-RU" sz="2400" dirty="0">
            <a:solidFill>
              <a:schemeClr val="bg1"/>
            </a:solidFill>
          </a:endParaRPr>
        </a:p>
      </dgm:t>
    </dgm:pt>
    <dgm:pt modelId="{45E54806-CE2A-4B9B-B76D-352A61BE4C4E}" cxnId="{6BDF5A8A-52F0-410F-9BC4-F6EF3EBAC07D}" type="par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28023DC-4181-4A2A-9712-3A24F06BE738}" cxnId="{6BDF5A8A-52F0-410F-9BC4-F6EF3EBAC07D}" type="sib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69C3CB0-7AFE-4486-BC68-E6F56F8F6207}">
      <dgm:prSet phldrT="[Текст]" custT="1"/>
      <dgm:spPr/>
      <dgm:t>
        <a:bodyPr/>
        <a:lstStyle/>
        <a:p>
          <a:pPr>
            <a:buNone/>
          </a:pPr>
          <a:r>
            <a:rPr lang="ru-RU" sz="2000" b="1" u="sng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Ведущий  мотив </a:t>
          </a:r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его поведения в общении - стремление определить свое место в группе сверстников. Если такой возможности нет, то это может привести к социальной дезадаптации, а иногда и к совершению правонарушений</a:t>
          </a:r>
          <a:r>
            <a:rPr lang="ru-RU" sz="2000" i="1" dirty="0">
              <a:solidFill>
                <a:schemeClr val="bg1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2000" dirty="0">
            <a:solidFill>
              <a:schemeClr val="bg1"/>
            </a:solidFill>
          </a:endParaRPr>
        </a:p>
      </dgm:t>
    </dgm:pt>
    <dgm:pt modelId="{F4CFD3FF-9F87-425B-BD4C-F1FD5A5C0AD1}" cxnId="{5E512A09-AC85-401C-BC5A-558EC5B3243B}" type="par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9214F5C-9C7F-49BA-BB77-C1BA139DB219}" cxnId="{5E512A09-AC85-401C-BC5A-558EC5B3243B}" type="sib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F3516C9-7E02-46D0-A4E0-241923470B8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Основной способ воздействия в группе сверстников </a:t>
          </a:r>
          <a:r>
            <a: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– </a:t>
          </a:r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оценки товарищей, которые становятся более </a:t>
          </a:r>
          <a:r>
            <a: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значимыми, </a:t>
          </a:r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чем оценки педагогов и других взрослых. </a:t>
          </a:r>
          <a:r>
            <a:rPr lang="ru-RU" sz="2000" b="1" u="sng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Причина</a:t>
          </a:r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- очень сильное влияние ценностных ориентаций, принятых в группе. </a:t>
          </a:r>
          <a:endParaRPr lang="ru-RU" sz="2000" dirty="0">
            <a:solidFill>
              <a:schemeClr val="bg1"/>
            </a:solidFill>
          </a:endParaRPr>
        </a:p>
      </dgm:t>
    </dgm:pt>
    <dgm:pt modelId="{40D76CC4-B598-4D36-B9C0-725C2DBF719C}" cxnId="{C1E706DA-8D9D-47A4-8D52-FE1EE2B6BE13}" type="par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81FEDB6-1034-4261-8C0B-C40F4F09C945}" cxnId="{C1E706DA-8D9D-47A4-8D52-FE1EE2B6BE13}" type="sib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3C162C8-0C26-47E5-BBA3-A0D6B18F3B46}">
      <dgm:prSet phldrT="[Текст]"/>
      <dgm:spPr/>
      <dgm:t>
        <a:bodyPr/>
        <a:lstStyle/>
        <a:p>
          <a:pPr>
            <a:buNone/>
          </a:pPr>
          <a:r>
            <a: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Попытки утвердиться в новой социальной роли, ориентироваться в жизненном процессе только на свои представления, может привести к формированию </a:t>
          </a:r>
          <a:r>
            <a:rPr lang="ru-RU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проявлений поведения, создающих конфликтность с педагогами и родителями</a:t>
          </a:r>
          <a:r>
            <a: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dirty="0">
            <a:solidFill>
              <a:schemeClr val="bg1"/>
            </a:solidFill>
          </a:endParaRPr>
        </a:p>
      </dgm:t>
    </dgm:pt>
    <dgm:pt modelId="{FE8B716D-3F66-4516-A516-80EED9BEABBE}" cxnId="{10B6129D-D78A-43EC-A770-0765386E1BFB}" type="par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568C787-954E-4866-826C-2E06743C2B42}" cxnId="{10B6129D-D78A-43EC-A770-0765386E1BFB}" type="sibTrans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5BCFD06-D549-4F75-96C2-BCA834251789}" type="pres">
      <dgm:prSet presAssocID="{F3DDE779-4929-4EDB-B7E8-0C7A465EE3E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826E89-7AF6-41B3-A56D-D7FE4D01F096}" type="pres">
      <dgm:prSet presAssocID="{AACD0929-64D6-467C-8FEA-788BE69B8E4C}" presName="node" presStyleLbl="node1" presStyleIdx="0" presStyleCnt="5" custScaleX="168254" custScaleY="79667" custLinFactNeighborX="4264" custLinFactNeighborY="7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E8E0A-C198-4E65-BDCA-1FC93B1C767F}" type="pres">
      <dgm:prSet presAssocID="{8060386F-6B83-40AA-9A79-4265CBC0ADDA}" presName="sibTrans" presStyleCnt="0"/>
      <dgm:spPr/>
    </dgm:pt>
    <dgm:pt modelId="{849AD62D-B4AF-4025-A0BC-87727D61C10F}" type="pres">
      <dgm:prSet presAssocID="{20020DCB-BDBF-45A1-8479-C81D6611B525}" presName="node" presStyleLbl="node1" presStyleIdx="1" presStyleCnt="5" custScaleX="114665" custScaleY="85409" custLinFactNeighborX="-700" custLinFactNeighborY="7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EBF33-CB48-4BA1-A504-8B9A46EE170C}" type="pres">
      <dgm:prSet presAssocID="{928023DC-4181-4A2A-9712-3A24F06BE738}" presName="sibTrans" presStyleCnt="0"/>
      <dgm:spPr/>
    </dgm:pt>
    <dgm:pt modelId="{C902BB0A-2EF1-4F5B-84DD-F233BD1A1C9D}" type="pres">
      <dgm:prSet presAssocID="{169C3CB0-7AFE-4486-BC68-E6F56F8F6207}" presName="node" presStyleLbl="node1" presStyleIdx="2" presStyleCnt="5" custScaleX="135054" custScaleY="120337" custLinFactNeighborX="1716" custLinFactNeighborY="-4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28A92-E380-49E2-8491-160DBE668FAF}" type="pres">
      <dgm:prSet presAssocID="{29214F5C-9C7F-49BA-BB77-C1BA139DB219}" presName="sibTrans" presStyleCnt="0"/>
      <dgm:spPr/>
    </dgm:pt>
    <dgm:pt modelId="{064FD6BC-5DC8-4CAC-B482-732535540699}" type="pres">
      <dgm:prSet presAssocID="{0F3516C9-7E02-46D0-A4E0-241923470B80}" presName="node" presStyleLbl="node1" presStyleIdx="3" presStyleCnt="5" custScaleX="128485" custScaleY="120675" custLinFactNeighborX="0" custLinFactNeighborY="-4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0EB09-5C57-4FB9-A9A3-8C926D143B85}" type="pres">
      <dgm:prSet presAssocID="{B81FEDB6-1034-4261-8C0B-C40F4F09C945}" presName="sibTrans" presStyleCnt="0"/>
      <dgm:spPr/>
    </dgm:pt>
    <dgm:pt modelId="{E0DCAE66-4F84-4147-9D8F-C4D8C10CAA29}" type="pres">
      <dgm:prSet presAssocID="{13C162C8-0C26-47E5-BBA3-A0D6B18F3B46}" presName="node" presStyleLbl="node1" presStyleIdx="4" presStyleCnt="5" custScaleX="258998" custLinFactNeighborX="1129" custLinFactNeighborY="-14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324C1D-0242-4A5D-BBD7-8DE0C1B19366}" type="presOf" srcId="{13C162C8-0C26-47E5-BBA3-A0D6B18F3B46}" destId="{E0DCAE66-4F84-4147-9D8F-C4D8C10CAA29}" srcOrd="0" destOrd="0" presId="urn:microsoft.com/office/officeart/2005/8/layout/default"/>
    <dgm:cxn modelId="{7421F98B-3CD5-43F4-A225-480757CA89C5}" srcId="{F3DDE779-4929-4EDB-B7E8-0C7A465EE3E3}" destId="{AACD0929-64D6-467C-8FEA-788BE69B8E4C}" srcOrd="0" destOrd="0" parTransId="{48461029-F320-4BD2-81F3-E649E7E4D521}" sibTransId="{8060386F-6B83-40AA-9A79-4265CBC0ADDA}"/>
    <dgm:cxn modelId="{5E512A09-AC85-401C-BC5A-558EC5B3243B}" srcId="{F3DDE779-4929-4EDB-B7E8-0C7A465EE3E3}" destId="{169C3CB0-7AFE-4486-BC68-E6F56F8F6207}" srcOrd="2" destOrd="0" parTransId="{F4CFD3FF-9F87-425B-BD4C-F1FD5A5C0AD1}" sibTransId="{29214F5C-9C7F-49BA-BB77-C1BA139DB219}"/>
    <dgm:cxn modelId="{C1E706DA-8D9D-47A4-8D52-FE1EE2B6BE13}" srcId="{F3DDE779-4929-4EDB-B7E8-0C7A465EE3E3}" destId="{0F3516C9-7E02-46D0-A4E0-241923470B80}" srcOrd="3" destOrd="0" parTransId="{40D76CC4-B598-4D36-B9C0-725C2DBF719C}" sibTransId="{B81FEDB6-1034-4261-8C0B-C40F4F09C945}"/>
    <dgm:cxn modelId="{7C0F1835-C207-444D-BAFD-2676F8C6339E}" type="presOf" srcId="{AACD0929-64D6-467C-8FEA-788BE69B8E4C}" destId="{F5826E89-7AF6-41B3-A56D-D7FE4D01F096}" srcOrd="0" destOrd="0" presId="urn:microsoft.com/office/officeart/2005/8/layout/default"/>
    <dgm:cxn modelId="{18B25DF9-997A-4003-8608-E7B39FFC8C8D}" type="presOf" srcId="{0F3516C9-7E02-46D0-A4E0-241923470B80}" destId="{064FD6BC-5DC8-4CAC-B482-732535540699}" srcOrd="0" destOrd="0" presId="urn:microsoft.com/office/officeart/2005/8/layout/default"/>
    <dgm:cxn modelId="{7AE3CEA5-C8A4-4DBA-9114-DD26C98888F0}" type="presOf" srcId="{169C3CB0-7AFE-4486-BC68-E6F56F8F6207}" destId="{C902BB0A-2EF1-4F5B-84DD-F233BD1A1C9D}" srcOrd="0" destOrd="0" presId="urn:microsoft.com/office/officeart/2005/8/layout/default"/>
    <dgm:cxn modelId="{8B31FEA3-4F68-4B35-9390-1A154B4F8850}" type="presOf" srcId="{F3DDE779-4929-4EDB-B7E8-0C7A465EE3E3}" destId="{85BCFD06-D549-4F75-96C2-BCA834251789}" srcOrd="0" destOrd="0" presId="urn:microsoft.com/office/officeart/2005/8/layout/default"/>
    <dgm:cxn modelId="{10B6129D-D78A-43EC-A770-0765386E1BFB}" srcId="{F3DDE779-4929-4EDB-B7E8-0C7A465EE3E3}" destId="{13C162C8-0C26-47E5-BBA3-A0D6B18F3B46}" srcOrd="4" destOrd="0" parTransId="{FE8B716D-3F66-4516-A516-80EED9BEABBE}" sibTransId="{F568C787-954E-4866-826C-2E06743C2B42}"/>
    <dgm:cxn modelId="{6BDF5A8A-52F0-410F-9BC4-F6EF3EBAC07D}" srcId="{F3DDE779-4929-4EDB-B7E8-0C7A465EE3E3}" destId="{20020DCB-BDBF-45A1-8479-C81D6611B525}" srcOrd="1" destOrd="0" parTransId="{45E54806-CE2A-4B9B-B76D-352A61BE4C4E}" sibTransId="{928023DC-4181-4A2A-9712-3A24F06BE738}"/>
    <dgm:cxn modelId="{AFCFB36F-5F9B-495C-B6F0-C362BCBDE0D4}" type="presOf" srcId="{20020DCB-BDBF-45A1-8479-C81D6611B525}" destId="{849AD62D-B4AF-4025-A0BC-87727D61C10F}" srcOrd="0" destOrd="0" presId="urn:microsoft.com/office/officeart/2005/8/layout/default"/>
    <dgm:cxn modelId="{2B437177-BE70-4F23-BB32-EDEE5D5A612A}" type="presParOf" srcId="{85BCFD06-D549-4F75-96C2-BCA834251789}" destId="{F5826E89-7AF6-41B3-A56D-D7FE4D01F096}" srcOrd="0" destOrd="0" presId="urn:microsoft.com/office/officeart/2005/8/layout/default"/>
    <dgm:cxn modelId="{739E2529-3887-4DE5-A1EA-09F6EA06B480}" type="presParOf" srcId="{85BCFD06-D549-4F75-96C2-BCA834251789}" destId="{BD2E8E0A-C198-4E65-BDCA-1FC93B1C767F}" srcOrd="1" destOrd="0" presId="urn:microsoft.com/office/officeart/2005/8/layout/default"/>
    <dgm:cxn modelId="{C897F5D3-08A9-4DDD-B609-1847C070F54C}" type="presParOf" srcId="{85BCFD06-D549-4F75-96C2-BCA834251789}" destId="{849AD62D-B4AF-4025-A0BC-87727D61C10F}" srcOrd="2" destOrd="0" presId="urn:microsoft.com/office/officeart/2005/8/layout/default"/>
    <dgm:cxn modelId="{87920EEE-B471-4FDD-BDD6-877DF8A6C524}" type="presParOf" srcId="{85BCFD06-D549-4F75-96C2-BCA834251789}" destId="{2A1EBF33-CB48-4BA1-A504-8B9A46EE170C}" srcOrd="3" destOrd="0" presId="urn:microsoft.com/office/officeart/2005/8/layout/default"/>
    <dgm:cxn modelId="{7D7C0CA0-8582-458E-BE56-24CDE06C1D1F}" type="presParOf" srcId="{85BCFD06-D549-4F75-96C2-BCA834251789}" destId="{C902BB0A-2EF1-4F5B-84DD-F233BD1A1C9D}" srcOrd="4" destOrd="0" presId="urn:microsoft.com/office/officeart/2005/8/layout/default"/>
    <dgm:cxn modelId="{65452055-3CC6-42E4-9608-79E1AA676FE9}" type="presParOf" srcId="{85BCFD06-D549-4F75-96C2-BCA834251789}" destId="{71E28A92-E380-49E2-8491-160DBE668FAF}" srcOrd="5" destOrd="0" presId="urn:microsoft.com/office/officeart/2005/8/layout/default"/>
    <dgm:cxn modelId="{EE8C7FD8-8A4E-43D3-AA72-E12F0BDFBCDD}" type="presParOf" srcId="{85BCFD06-D549-4F75-96C2-BCA834251789}" destId="{064FD6BC-5DC8-4CAC-B482-732535540699}" srcOrd="6" destOrd="0" presId="urn:microsoft.com/office/officeart/2005/8/layout/default"/>
    <dgm:cxn modelId="{C2E21010-6FD7-43F7-A5C9-CF174D6DFC7B}" type="presParOf" srcId="{85BCFD06-D549-4F75-96C2-BCA834251789}" destId="{DF80EB09-5C57-4FB9-A9A3-8C926D143B85}" srcOrd="7" destOrd="0" presId="urn:microsoft.com/office/officeart/2005/8/layout/default"/>
    <dgm:cxn modelId="{39B9A482-E96F-46E8-B91C-97C19A931082}" type="presParOf" srcId="{85BCFD06-D549-4F75-96C2-BCA834251789}" destId="{E0DCAE66-4F84-4147-9D8F-C4D8C10CAA2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9C19F0-DB31-4D0E-AE58-87C3D12326E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2E596D-DDA6-4DFC-B440-FACB1BE0CB17}">
      <dgm:prSet phldrT="[Текст]"/>
      <dgm:spPr/>
      <dgm:t>
        <a:bodyPr/>
        <a:lstStyle/>
        <a:p>
          <a:r>
            <a:rPr lang="ru-RU" u="sng" dirty="0">
              <a:solidFill>
                <a:schemeClr val="bg1"/>
              </a:solidFill>
            </a:rPr>
            <a:t>Спиркин А.Г.</a:t>
          </a:r>
          <a:r>
            <a:rPr lang="ru-RU" dirty="0">
              <a:solidFill>
                <a:schemeClr val="bg1"/>
              </a:solidFill>
            </a:rPr>
            <a:t>  «</a:t>
          </a:r>
          <a:r>
            <a: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Самосознание — это осознание и оценка человеком своих действий и их результатов, мыслей, чувств, морального облика и интересов, идеалов и мотивов поведения, целостная оценка самого себя и своего места в жизни»</a:t>
          </a:r>
          <a:endParaRPr lang="ru-RU" dirty="0">
            <a:solidFill>
              <a:schemeClr val="bg1"/>
            </a:solidFill>
          </a:endParaRPr>
        </a:p>
      </dgm:t>
    </dgm:pt>
    <dgm:pt modelId="{4B7F45A9-3ED8-4F4D-B4D9-FC46B8885B0A}" cxnId="{560F9B06-3A1B-4539-9A01-6B630099F744}" type="parTrans">
      <dgm:prSet/>
      <dgm:spPr/>
      <dgm:t>
        <a:bodyPr/>
        <a:lstStyle/>
        <a:p>
          <a:endParaRPr lang="ru-RU"/>
        </a:p>
      </dgm:t>
    </dgm:pt>
    <dgm:pt modelId="{583C8C1A-ECAE-4AF8-B04F-04BAF99228BD}" cxnId="{560F9B06-3A1B-4539-9A01-6B630099F744}" type="sibTrans">
      <dgm:prSet/>
      <dgm:spPr/>
      <dgm:t>
        <a:bodyPr/>
        <a:lstStyle/>
        <a:p>
          <a:endParaRPr lang="ru-RU"/>
        </a:p>
      </dgm:t>
    </dgm:pt>
    <dgm:pt modelId="{8214D8FD-943B-4522-880E-078314B34CC9}">
      <dgm:prSet phldrT="[Текст]"/>
      <dgm:spPr/>
      <dgm:t>
        <a:bodyPr/>
        <a:lstStyle/>
        <a:p>
          <a:pPr>
            <a:buNone/>
          </a:pPr>
          <a:r>
            <a:rPr lang="ru-RU" u="sng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С. Л. Рубинштейн</a:t>
          </a:r>
          <a:r>
            <a: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: с</a:t>
          </a:r>
          <a:r>
            <a: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амосознание не дается человеку изначально, а является продуктом его развития</a:t>
          </a:r>
          <a:endParaRPr lang="ru-RU" dirty="0"/>
        </a:p>
      </dgm:t>
    </dgm:pt>
    <dgm:pt modelId="{C31B84B5-BC9E-41A7-A1BD-B67DCF26FFFD}" cxnId="{BB30CFA5-8071-4A3C-9B96-FFFFD51BE7F7}" type="parTrans">
      <dgm:prSet/>
      <dgm:spPr/>
      <dgm:t>
        <a:bodyPr/>
        <a:lstStyle/>
        <a:p>
          <a:endParaRPr lang="ru-RU"/>
        </a:p>
      </dgm:t>
    </dgm:pt>
    <dgm:pt modelId="{7F1B361F-5B35-416A-A830-9B97852F9F72}" cxnId="{BB30CFA5-8071-4A3C-9B96-FFFFD51BE7F7}" type="sibTrans">
      <dgm:prSet/>
      <dgm:spPr/>
      <dgm:t>
        <a:bodyPr/>
        <a:lstStyle/>
        <a:p>
          <a:endParaRPr lang="ru-RU"/>
        </a:p>
      </dgm:t>
    </dgm:pt>
    <dgm:pt modelId="{B2DADB60-1D31-482E-AA75-1DBA4AF60646}" type="pres">
      <dgm:prSet presAssocID="{E59C19F0-DB31-4D0E-AE58-87C3D12326E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103995-1A88-4A31-976D-AD96864DD877}" type="pres">
      <dgm:prSet presAssocID="{1B2E596D-DDA6-4DFC-B440-FACB1BE0CB17}" presName="comp" presStyleCnt="0"/>
      <dgm:spPr/>
    </dgm:pt>
    <dgm:pt modelId="{1A93360B-7B81-48A3-A16C-5AEB3931DC56}" type="pres">
      <dgm:prSet presAssocID="{1B2E596D-DDA6-4DFC-B440-FACB1BE0CB17}" presName="box" presStyleLbl="node1" presStyleIdx="0" presStyleCnt="2" custLinFactNeighborX="1569" custLinFactNeighborY="11981"/>
      <dgm:spPr/>
      <dgm:t>
        <a:bodyPr/>
        <a:lstStyle/>
        <a:p>
          <a:endParaRPr lang="ru-RU"/>
        </a:p>
      </dgm:t>
    </dgm:pt>
    <dgm:pt modelId="{289F8E34-2EBF-4358-937B-AC6912B8D667}" type="pres">
      <dgm:prSet presAssocID="{1B2E596D-DDA6-4DFC-B440-FACB1BE0CB17}" presName="img" presStyleLbl="fgImgPlace1" presStyleIdx="0" presStyleCnt="2" custScaleX="24797" custLinFactNeighborX="-48728" custLinFactNeighborY="13533"/>
      <dgm:spPr/>
    </dgm:pt>
    <dgm:pt modelId="{3C04B701-65E4-4426-A991-0D4C44009CB4}" type="pres">
      <dgm:prSet presAssocID="{1B2E596D-DDA6-4DFC-B440-FACB1BE0CB17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669509-4696-4570-866D-AA4A60A21325}" type="pres">
      <dgm:prSet presAssocID="{583C8C1A-ECAE-4AF8-B04F-04BAF99228BD}" presName="spacer" presStyleCnt="0"/>
      <dgm:spPr/>
    </dgm:pt>
    <dgm:pt modelId="{6569546B-0A86-40FB-8E9A-2DA08398ACAE}" type="pres">
      <dgm:prSet presAssocID="{8214D8FD-943B-4522-880E-078314B34CC9}" presName="comp" presStyleCnt="0"/>
      <dgm:spPr/>
    </dgm:pt>
    <dgm:pt modelId="{208342BE-A698-4D9F-A362-F5B36354FA52}" type="pres">
      <dgm:prSet presAssocID="{8214D8FD-943B-4522-880E-078314B34CC9}" presName="box" presStyleLbl="node1" presStyleIdx="1" presStyleCnt="2"/>
      <dgm:spPr/>
      <dgm:t>
        <a:bodyPr/>
        <a:lstStyle/>
        <a:p>
          <a:endParaRPr lang="ru-RU"/>
        </a:p>
      </dgm:t>
    </dgm:pt>
    <dgm:pt modelId="{F29A05B4-8409-42BD-A318-FF9EEE34C29C}" type="pres">
      <dgm:prSet presAssocID="{8214D8FD-943B-4522-880E-078314B34CC9}" presName="img" presStyleLbl="fgImgPlace1" presStyleIdx="1" presStyleCnt="2" custScaleX="24797" custLinFactNeighborX="-46077" custLinFactNeighborY="-2451"/>
      <dgm:spPr/>
    </dgm:pt>
    <dgm:pt modelId="{0AB8556B-8C71-4464-8E81-21B95504E73A}" type="pres">
      <dgm:prSet presAssocID="{8214D8FD-943B-4522-880E-078314B34CC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080554-BFFE-4C2A-8CD4-209B45C1047C}" type="presOf" srcId="{1B2E596D-DDA6-4DFC-B440-FACB1BE0CB17}" destId="{3C04B701-65E4-4426-A991-0D4C44009CB4}" srcOrd="1" destOrd="0" presId="urn:microsoft.com/office/officeart/2005/8/layout/vList4"/>
    <dgm:cxn modelId="{BB30CFA5-8071-4A3C-9B96-FFFFD51BE7F7}" srcId="{E59C19F0-DB31-4D0E-AE58-87C3D12326E3}" destId="{8214D8FD-943B-4522-880E-078314B34CC9}" srcOrd="1" destOrd="0" parTransId="{C31B84B5-BC9E-41A7-A1BD-B67DCF26FFFD}" sibTransId="{7F1B361F-5B35-416A-A830-9B97852F9F72}"/>
    <dgm:cxn modelId="{47E3691D-A6AE-4719-B466-E6F15BB06BE6}" type="presOf" srcId="{E59C19F0-DB31-4D0E-AE58-87C3D12326E3}" destId="{B2DADB60-1D31-482E-AA75-1DBA4AF60646}" srcOrd="0" destOrd="0" presId="urn:microsoft.com/office/officeart/2005/8/layout/vList4"/>
    <dgm:cxn modelId="{2C4F3F1E-C07A-4061-95B2-F1104EF0016E}" type="presOf" srcId="{8214D8FD-943B-4522-880E-078314B34CC9}" destId="{208342BE-A698-4D9F-A362-F5B36354FA52}" srcOrd="0" destOrd="0" presId="urn:microsoft.com/office/officeart/2005/8/layout/vList4"/>
    <dgm:cxn modelId="{560F9B06-3A1B-4539-9A01-6B630099F744}" srcId="{E59C19F0-DB31-4D0E-AE58-87C3D12326E3}" destId="{1B2E596D-DDA6-4DFC-B440-FACB1BE0CB17}" srcOrd="0" destOrd="0" parTransId="{4B7F45A9-3ED8-4F4D-B4D9-FC46B8885B0A}" sibTransId="{583C8C1A-ECAE-4AF8-B04F-04BAF99228BD}"/>
    <dgm:cxn modelId="{807CB34B-657B-498C-B0F8-A6717966D113}" type="presOf" srcId="{8214D8FD-943B-4522-880E-078314B34CC9}" destId="{0AB8556B-8C71-4464-8E81-21B95504E73A}" srcOrd="1" destOrd="0" presId="urn:microsoft.com/office/officeart/2005/8/layout/vList4"/>
    <dgm:cxn modelId="{16957ECB-E0D7-4485-B174-B720071104E0}" type="presOf" srcId="{1B2E596D-DDA6-4DFC-B440-FACB1BE0CB17}" destId="{1A93360B-7B81-48A3-A16C-5AEB3931DC56}" srcOrd="0" destOrd="0" presId="urn:microsoft.com/office/officeart/2005/8/layout/vList4"/>
    <dgm:cxn modelId="{3D8C72E2-0F21-4057-801D-611F2DADCF89}" type="presParOf" srcId="{B2DADB60-1D31-482E-AA75-1DBA4AF60646}" destId="{BC103995-1A88-4A31-976D-AD96864DD877}" srcOrd="0" destOrd="0" presId="urn:microsoft.com/office/officeart/2005/8/layout/vList4"/>
    <dgm:cxn modelId="{5DD2C22B-D462-45AB-9D36-1E18C1EB7075}" type="presParOf" srcId="{BC103995-1A88-4A31-976D-AD96864DD877}" destId="{1A93360B-7B81-48A3-A16C-5AEB3931DC56}" srcOrd="0" destOrd="0" presId="urn:microsoft.com/office/officeart/2005/8/layout/vList4"/>
    <dgm:cxn modelId="{15AD0A98-3EAA-448B-8AE8-D3313BBEFFAF}" type="presParOf" srcId="{BC103995-1A88-4A31-976D-AD96864DD877}" destId="{289F8E34-2EBF-4358-937B-AC6912B8D667}" srcOrd="1" destOrd="0" presId="urn:microsoft.com/office/officeart/2005/8/layout/vList4"/>
    <dgm:cxn modelId="{54C202E8-C18E-4ACA-BA5C-B269706D3D08}" type="presParOf" srcId="{BC103995-1A88-4A31-976D-AD96864DD877}" destId="{3C04B701-65E4-4426-A991-0D4C44009CB4}" srcOrd="2" destOrd="0" presId="urn:microsoft.com/office/officeart/2005/8/layout/vList4"/>
    <dgm:cxn modelId="{AEAF4323-6D41-48C8-ADBA-41515E96892C}" type="presParOf" srcId="{B2DADB60-1D31-482E-AA75-1DBA4AF60646}" destId="{0C669509-4696-4570-866D-AA4A60A21325}" srcOrd="1" destOrd="0" presId="urn:microsoft.com/office/officeart/2005/8/layout/vList4"/>
    <dgm:cxn modelId="{142299CE-BBBC-4E2E-9541-B1FE9AA983E8}" type="presParOf" srcId="{B2DADB60-1D31-482E-AA75-1DBA4AF60646}" destId="{6569546B-0A86-40FB-8E9A-2DA08398ACAE}" srcOrd="2" destOrd="0" presId="urn:microsoft.com/office/officeart/2005/8/layout/vList4"/>
    <dgm:cxn modelId="{B261A56C-652F-4943-81FE-A566E72029DB}" type="presParOf" srcId="{6569546B-0A86-40FB-8E9A-2DA08398ACAE}" destId="{208342BE-A698-4D9F-A362-F5B36354FA52}" srcOrd="0" destOrd="0" presId="urn:microsoft.com/office/officeart/2005/8/layout/vList4"/>
    <dgm:cxn modelId="{217D9318-E736-4253-89B2-E47EDD98A2C5}" type="presParOf" srcId="{6569546B-0A86-40FB-8E9A-2DA08398ACAE}" destId="{F29A05B4-8409-42BD-A318-FF9EEE34C29C}" srcOrd="1" destOrd="0" presId="urn:microsoft.com/office/officeart/2005/8/layout/vList4"/>
    <dgm:cxn modelId="{BA74479C-FFBF-4000-B965-8E290FF3B03B}" type="presParOf" srcId="{6569546B-0A86-40FB-8E9A-2DA08398ACAE}" destId="{0AB8556B-8C71-4464-8E81-21B95504E73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D0A954-43FA-454C-9FD3-A458C4B67F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200134-55AF-4F8E-94CE-CE350472559D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4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Дети с РАС: </a:t>
          </a:r>
          <a:r>
            <a:rPr lang="ru-RU" sz="24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непредсказуемое, вызывающее, социально неодобряемое поведение. </a:t>
          </a:r>
        </a:p>
        <a:p>
          <a:r>
            <a:rPr lang="ru-RU" sz="24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форма выражения: неподчинение, крики, истерики, агрессия, членовредительство, повторяющиеся, стереотипные движения</a:t>
          </a:r>
          <a:endParaRPr lang="ru-RU" sz="2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A98DBC-5180-4D95-BC6B-399DC3563C59}" cxnId="{8C8F8032-693F-405F-B0B6-8EC5AC77DBD4}" type="parTrans">
      <dgm:prSet/>
      <dgm:spPr/>
      <dgm:t>
        <a:bodyPr/>
        <a:lstStyle/>
        <a:p>
          <a:endParaRPr lang="ru-RU" sz="2400"/>
        </a:p>
      </dgm:t>
    </dgm:pt>
    <dgm:pt modelId="{CD15045A-9AA8-44B0-BF28-0C2D97489D63}" cxnId="{8C8F8032-693F-405F-B0B6-8EC5AC77DBD4}" type="sibTrans">
      <dgm:prSet/>
      <dgm:spPr/>
      <dgm:t>
        <a:bodyPr/>
        <a:lstStyle/>
        <a:p>
          <a:endParaRPr lang="ru-RU" sz="2400"/>
        </a:p>
      </dgm:t>
    </dgm:pt>
    <dgm:pt modelId="{37E7EF28-C48D-4C7C-B9BD-B088295D0EF7}">
      <dgm:prSet phldrT="[Текст]"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ru-RU" sz="2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изоляция и </a:t>
          </a:r>
          <a:r>
            <a:rPr lang="ru-RU" sz="2400" b="1" i="0" u="sng" dirty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результат:</a:t>
          </a:r>
          <a:r>
            <a:rPr lang="ru-RU" sz="2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  снижение уровня самооценки, одиночество и снижение качества жизни. инфантилизм, неадекватная самооценка, эгоцентризм, пассивность, негативизм, повышенная внушаемость, зависимость от окружающих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E330E6-0991-4FAA-8C8B-2133A5A61F56}" cxnId="{4F8B2142-AD5B-4885-88B0-79CFC85E31DD}" type="sibTrans">
      <dgm:prSet/>
      <dgm:spPr/>
      <dgm:t>
        <a:bodyPr/>
        <a:lstStyle/>
        <a:p>
          <a:endParaRPr lang="ru-RU" sz="2400"/>
        </a:p>
      </dgm:t>
    </dgm:pt>
    <dgm:pt modelId="{F5A29351-F414-4484-92DB-C2DEB6142787}" cxnId="{4F8B2142-AD5B-4885-88B0-79CFC85E31DD}" type="parTrans">
      <dgm:prSet/>
      <dgm:spPr/>
      <dgm:t>
        <a:bodyPr/>
        <a:lstStyle/>
        <a:p>
          <a:endParaRPr lang="ru-RU" sz="2400"/>
        </a:p>
      </dgm:t>
    </dgm:pt>
    <dgm:pt modelId="{AE30ED61-1DF0-49AC-9F7E-C768080A7BD1}" type="pres">
      <dgm:prSet presAssocID="{96D0A954-43FA-454C-9FD3-A458C4B67F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CC49EA-5C8B-4B48-89EA-4F5237E0C9DE}" type="pres">
      <dgm:prSet presAssocID="{19200134-55AF-4F8E-94CE-CE350472559D}" presName="parentText" presStyleLbl="node1" presStyleIdx="0" presStyleCnt="2" custScaleY="287055" custLinFactY="-3581" custLinFactNeighborX="-1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349DD-D114-4EEC-BAA1-7213A06CF8C1}" type="pres">
      <dgm:prSet presAssocID="{CD15045A-9AA8-44B0-BF28-0C2D97489D63}" presName="spacer" presStyleCnt="0"/>
      <dgm:spPr/>
    </dgm:pt>
    <dgm:pt modelId="{2630FA9D-2630-4221-A5C4-BB4B57F84A0F}" type="pres">
      <dgm:prSet presAssocID="{37E7EF28-C48D-4C7C-B9BD-B088295D0EF7}" presName="parentText" presStyleLbl="node1" presStyleIdx="1" presStyleCnt="2" custScaleY="210412" custLinFactY="2894" custLinFactNeighborX="12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8F8032-693F-405F-B0B6-8EC5AC77DBD4}" srcId="{96D0A954-43FA-454C-9FD3-A458C4B67F23}" destId="{19200134-55AF-4F8E-94CE-CE350472559D}" srcOrd="0" destOrd="0" parTransId="{45A98DBC-5180-4D95-BC6B-399DC3563C59}" sibTransId="{CD15045A-9AA8-44B0-BF28-0C2D97489D63}"/>
    <dgm:cxn modelId="{521115D6-A824-418A-B688-B3F19515CD63}" type="presOf" srcId="{19200134-55AF-4F8E-94CE-CE350472559D}" destId="{0DCC49EA-5C8B-4B48-89EA-4F5237E0C9DE}" srcOrd="0" destOrd="0" presId="urn:microsoft.com/office/officeart/2005/8/layout/vList2"/>
    <dgm:cxn modelId="{4F8B2142-AD5B-4885-88B0-79CFC85E31DD}" srcId="{96D0A954-43FA-454C-9FD3-A458C4B67F23}" destId="{37E7EF28-C48D-4C7C-B9BD-B088295D0EF7}" srcOrd="1" destOrd="0" parTransId="{F5A29351-F414-4484-92DB-C2DEB6142787}" sibTransId="{83E330E6-0991-4FAA-8C8B-2133A5A61F56}"/>
    <dgm:cxn modelId="{A8DC924D-9E75-453C-A4BB-17004D4E50F1}" type="presOf" srcId="{37E7EF28-C48D-4C7C-B9BD-B088295D0EF7}" destId="{2630FA9D-2630-4221-A5C4-BB4B57F84A0F}" srcOrd="0" destOrd="0" presId="urn:microsoft.com/office/officeart/2005/8/layout/vList2"/>
    <dgm:cxn modelId="{835450EA-2BE4-40CF-82F9-7F0F910D7555}" type="presOf" srcId="{96D0A954-43FA-454C-9FD3-A458C4B67F23}" destId="{AE30ED61-1DF0-49AC-9F7E-C768080A7BD1}" srcOrd="0" destOrd="0" presId="urn:microsoft.com/office/officeart/2005/8/layout/vList2"/>
    <dgm:cxn modelId="{5B0C65B0-A7A1-46F2-A844-6ADFCF665A0E}" type="presParOf" srcId="{AE30ED61-1DF0-49AC-9F7E-C768080A7BD1}" destId="{0DCC49EA-5C8B-4B48-89EA-4F5237E0C9DE}" srcOrd="0" destOrd="0" presId="urn:microsoft.com/office/officeart/2005/8/layout/vList2"/>
    <dgm:cxn modelId="{F67E75F7-63FE-4BAF-BCE9-D8C157192A5E}" type="presParOf" srcId="{AE30ED61-1DF0-49AC-9F7E-C768080A7BD1}" destId="{AAD349DD-D114-4EEC-BAA1-7213A06CF8C1}" srcOrd="1" destOrd="0" presId="urn:microsoft.com/office/officeart/2005/8/layout/vList2"/>
    <dgm:cxn modelId="{01E602D2-A702-4292-8B37-A6714D86ACEB}" type="presParOf" srcId="{AE30ED61-1DF0-49AC-9F7E-C768080A7BD1}" destId="{2630FA9D-2630-4221-A5C4-BB4B57F84A0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789839" cy="3600400"/>
        <a:chOff x="0" y="0"/>
        <a:chExt cx="8789839" cy="3600400"/>
      </a:xfrm>
    </dsp:grpSpPr>
    <dsp:sp modelId="{40165F27-2F26-4644-AF64-A24386B39DCB}">
      <dsp:nvSpPr>
        <dsp:cNvPr id="3" name="Стрелка вправо 2"/>
        <dsp:cNvSpPr/>
      </dsp:nvSpPr>
      <dsp:spPr bwMode="white">
        <a:xfrm>
          <a:off x="659238" y="0"/>
          <a:ext cx="7471363" cy="3600400"/>
        </a:xfrm>
        <a:prstGeom prst="rightArrow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2">
          <a:scrgbClr r="0" g="0" b="0"/>
        </a:effectRef>
        <a:fontRef idx="minor"/>
      </dsp:style>
      <dsp:txXfrm>
        <a:off x="659238" y="0"/>
        <a:ext cx="7471363" cy="3600400"/>
      </dsp:txXfrm>
    </dsp:sp>
    <dsp:sp modelId="{3378F0DB-2477-4770-A464-BDDDFC48BFD2}">
      <dsp:nvSpPr>
        <dsp:cNvPr id="4" name="Скругленный прямоугольник 3"/>
        <dsp:cNvSpPr/>
      </dsp:nvSpPr>
      <dsp:spPr bwMode="white">
        <a:xfrm>
          <a:off x="1665565" y="88656"/>
          <a:ext cx="2636952" cy="144016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Занятие 6: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5565" y="88656"/>
        <a:ext cx="2636952" cy="1440160"/>
      </dsp:txXfrm>
    </dsp:sp>
    <dsp:sp modelId="{3D59306D-7D73-4A27-A0C6-94E934462490}">
      <dsp:nvSpPr>
        <dsp:cNvPr id="5" name="Скругленный прямоугольник 4"/>
        <dsp:cNvSpPr/>
      </dsp:nvSpPr>
      <dsp:spPr bwMode="white">
        <a:xfrm>
          <a:off x="5093642" y="1115271"/>
          <a:ext cx="2636952" cy="1440160"/>
        </a:xfrm>
        <a:prstGeom prst="roundRect">
          <a:avLst/>
        </a:prstGeom>
        <a:blipFill rotWithShape="0">
          <a:blip r:embed="rId1"/>
          <a:tile tx="0" ty="0" sx="100000" sy="100000" flip="none" algn="tl"/>
        </a:blipFill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1.Психологические особенности современного подростка школы в аспекте формирования поведения. </a:t>
          </a:r>
          <a:endParaRPr lang="ru-RU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. Профилактика буллинга в подростковой среде школы: аспект деятельности социального педагога.»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3642" y="1115271"/>
        <a:ext cx="2636952" cy="1440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826E89-7AF6-41B3-A56D-D7FE4D01F096}">
      <dsp:nvSpPr>
        <dsp:cNvPr id="0" name=""/>
        <dsp:cNvSpPr/>
      </dsp:nvSpPr>
      <dsp:spPr>
        <a:xfrm>
          <a:off x="190678" y="181925"/>
          <a:ext cx="4992826" cy="14184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Наибольший интерес старших подростков - </a:t>
          </a:r>
          <a:r>
            <a:rPr lang="ru-RU" sz="24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интимно-личностное общение </a:t>
          </a: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 сверстниками или </a:t>
          </a: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ведущая потребность возраста</a:t>
          </a: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90678" y="181925"/>
        <a:ext cx="4992826" cy="1418439"/>
      </dsp:txXfrm>
    </dsp:sp>
    <dsp:sp modelId="{849AD62D-B4AF-4025-A0BC-87727D61C10F}">
      <dsp:nvSpPr>
        <dsp:cNvPr id="0" name=""/>
        <dsp:cNvSpPr/>
      </dsp:nvSpPr>
      <dsp:spPr>
        <a:xfrm>
          <a:off x="5332944" y="130808"/>
          <a:ext cx="3402608" cy="1520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НО основной вид их деятельности - </a:t>
          </a:r>
          <a:r>
            <a:rPr lang="ru-RU" sz="24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учебная.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ПРОТИВОРЕЧИЕ? 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5332944" y="130808"/>
        <a:ext cx="3402608" cy="1520673"/>
      </dsp:txXfrm>
    </dsp:sp>
    <dsp:sp modelId="{C902BB0A-2EF1-4F5B-84DD-F233BD1A1C9D}">
      <dsp:nvSpPr>
        <dsp:cNvPr id="0" name=""/>
        <dsp:cNvSpPr/>
      </dsp:nvSpPr>
      <dsp:spPr>
        <a:xfrm>
          <a:off x="402597" y="1745876"/>
          <a:ext cx="4007638" cy="21425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Ведущий  мотив </a:t>
          </a: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его поведения в общении - стремление определить свое место в группе сверстников. Если такой возможности нет, то это может привести к социальной дезадаптации, а иногда и к совершению правонарушений</a:t>
          </a:r>
          <a:r>
            <a:rPr lang="ru-RU" sz="2000" i="1" kern="1200" dirty="0">
              <a:solidFill>
                <a:schemeClr val="bg1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402597" y="1745876"/>
        <a:ext cx="4007638" cy="2142552"/>
      </dsp:txXfrm>
    </dsp:sp>
    <dsp:sp modelId="{064FD6BC-5DC8-4CAC-B482-732535540699}">
      <dsp:nvSpPr>
        <dsp:cNvPr id="0" name=""/>
        <dsp:cNvSpPr/>
      </dsp:nvSpPr>
      <dsp:spPr>
        <a:xfrm>
          <a:off x="4656058" y="1742867"/>
          <a:ext cx="3812737" cy="214857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Основной способ воздействия в группе сверстников </a:t>
          </a:r>
          <a:r>
            <a:rPr lang="ru-RU" sz="200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– </a:t>
          </a: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оценки товарищей, которые становятся более </a:t>
          </a:r>
          <a:r>
            <a:rPr lang="ru-RU" sz="2000" kern="12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значимыми, </a:t>
          </a: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чем оценки педагогов и других взрослых. </a:t>
          </a:r>
          <a:r>
            <a:rPr lang="ru-RU" sz="2000" b="1" u="sng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Причина</a:t>
          </a: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- очень сильное влияние ценностных ориентаций, принятых в группе. 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4656058" y="1742867"/>
        <a:ext cx="3812737" cy="2148570"/>
      </dsp:txXfrm>
    </dsp:sp>
    <dsp:sp modelId="{E0DCAE66-4F84-4147-9D8F-C4D8C10CAA29}">
      <dsp:nvSpPr>
        <dsp:cNvPr id="0" name=""/>
        <dsp:cNvSpPr/>
      </dsp:nvSpPr>
      <dsp:spPr>
        <a:xfrm>
          <a:off x="600925" y="4006307"/>
          <a:ext cx="7685624" cy="17804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Попытки утвердиться в новой социальной роли, ориентироваться в жизненном процессе только на свои представления, может привести к формированию </a:t>
          </a:r>
          <a:r>
            <a:rPr lang="ru-RU" sz="24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проявлений поведения, создающих конфликтность с педагогами и родителями</a:t>
          </a:r>
          <a:r>
            <a:rPr lang="ru-RU" sz="24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600925" y="4006307"/>
        <a:ext cx="7685624" cy="17804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93360B-7B81-48A3-A16C-5AEB3931DC56}">
      <dsp:nvSpPr>
        <dsp:cNvPr id="0" name=""/>
        <dsp:cNvSpPr/>
      </dsp:nvSpPr>
      <dsp:spPr>
        <a:xfrm>
          <a:off x="0" y="269417"/>
          <a:ext cx="8640960" cy="22487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u="sng" kern="1200" dirty="0">
              <a:solidFill>
                <a:schemeClr val="bg1"/>
              </a:solidFill>
            </a:rPr>
            <a:t>Спиркин А.Г.</a:t>
          </a:r>
          <a:r>
            <a:rPr lang="ru-RU" sz="2500" kern="1200" dirty="0">
              <a:solidFill>
                <a:schemeClr val="bg1"/>
              </a:solidFill>
            </a:rPr>
            <a:t>  «</a:t>
          </a:r>
          <a:r>
            <a:rPr lang="ru-RU" sz="25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Самосознание — это осознание и оценка человеком своих действий и их результатов, мыслей, чувств, морального облика и интересов, идеалов и мотивов поведения, целостная оценка самого себя и своего места в жизни»</a:t>
          </a:r>
          <a:endParaRPr lang="ru-RU" sz="2500" kern="1200" dirty="0">
            <a:solidFill>
              <a:schemeClr val="bg1"/>
            </a:solidFill>
          </a:endParaRPr>
        </a:p>
      </dsp:txBody>
      <dsp:txXfrm>
        <a:off x="1953062" y="269417"/>
        <a:ext cx="6687897" cy="2248705"/>
      </dsp:txXfrm>
    </dsp:sp>
    <dsp:sp modelId="{289F8E34-2EBF-4358-937B-AC6912B8D667}">
      <dsp:nvSpPr>
        <dsp:cNvPr id="0" name=""/>
        <dsp:cNvSpPr/>
      </dsp:nvSpPr>
      <dsp:spPr>
        <a:xfrm>
          <a:off x="32583" y="468342"/>
          <a:ext cx="428539" cy="179896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8342BE-A698-4D9F-A362-F5B36354FA52}">
      <dsp:nvSpPr>
        <dsp:cNvPr id="0" name=""/>
        <dsp:cNvSpPr/>
      </dsp:nvSpPr>
      <dsp:spPr>
        <a:xfrm>
          <a:off x="0" y="2473575"/>
          <a:ext cx="8640960" cy="22487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u="sng" kern="1200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С. Л. Рубинштейн</a:t>
          </a:r>
          <a:r>
            <a:rPr lang="ru-RU" sz="2500" kern="1200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: с</a:t>
          </a:r>
          <a:r>
            <a:rPr lang="ru-RU" sz="2500" b="1" kern="1200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амосознание не дается человеку изначально, а является продуктом его развития</a:t>
          </a:r>
          <a:endParaRPr lang="ru-RU" sz="2500" kern="1200" dirty="0"/>
        </a:p>
      </dsp:txBody>
      <dsp:txXfrm>
        <a:off x="1953062" y="2473575"/>
        <a:ext cx="6687897" cy="2248705"/>
      </dsp:txXfrm>
    </dsp:sp>
    <dsp:sp modelId="{F29A05B4-8409-42BD-A318-FF9EEE34C29C}">
      <dsp:nvSpPr>
        <dsp:cNvPr id="0" name=""/>
        <dsp:cNvSpPr/>
      </dsp:nvSpPr>
      <dsp:spPr>
        <a:xfrm>
          <a:off x="78397" y="2654353"/>
          <a:ext cx="428539" cy="179896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CC49EA-5C8B-4B48-89EA-4F5237E0C9DE}">
      <dsp:nvSpPr>
        <dsp:cNvPr id="0" name=""/>
        <dsp:cNvSpPr/>
      </dsp:nvSpPr>
      <dsp:spPr>
        <a:xfrm>
          <a:off x="0" y="320498"/>
          <a:ext cx="7262100" cy="2947121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Дети с РАС: </a:t>
          </a:r>
          <a:r>
            <a:rPr lang="ru-RU" sz="2400" b="0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непредсказуемое, вызывающее, социально неодобряемое поведение.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форма выражения: неподчинение, крики, истерики, агрессия, членовредительство, повторяющиеся, стереотипные движения</a:t>
          </a:r>
          <a:endParaRPr lang="ru-RU" sz="2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3867" y="464365"/>
        <a:ext cx="6974366" cy="2659387"/>
      </dsp:txXfrm>
    </dsp:sp>
    <dsp:sp modelId="{2630FA9D-2630-4221-A5C4-BB4B57F84A0F}">
      <dsp:nvSpPr>
        <dsp:cNvPr id="0" name=""/>
        <dsp:cNvSpPr/>
      </dsp:nvSpPr>
      <dsp:spPr>
        <a:xfrm>
          <a:off x="0" y="3377308"/>
          <a:ext cx="7262100" cy="2160247"/>
        </a:xfrm>
        <a:prstGeom prst="roundRect">
          <a:avLst/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изоляция и </a:t>
          </a:r>
          <a:r>
            <a:rPr lang="ru-RU" sz="2400" b="1" i="0" u="sng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результат:</a:t>
          </a:r>
          <a:r>
            <a:rPr lang="ru-RU" sz="2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 снижение уровня самооценки, одиночество и снижение качества жизни. инфантилизм, неадекватная самооценка, эгоцентризм, пассивность, негативизм, повышенная внушаемость, зависимость от окружающих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5455" y="3482763"/>
        <a:ext cx="7051190" cy="1949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C97CB-761D-4821-896D-082C2166AB39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6E1C-0B5F-414F-BC79-4817192550A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Установлено, что за последние 40 лет половое созревание подростков стало происходить раньше. Соответственно увеличились средние рост и вес [</a:t>
            </a:r>
            <a:r>
              <a:rPr lang="ru-RU" sz="1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Педагогика: учеб. пособие / Л. П. </a:t>
            </a:r>
            <a:r>
              <a:rPr lang="ru-RU" sz="12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Крившенко</a:t>
            </a:r>
            <a:r>
              <a:rPr lang="ru-RU" sz="1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др.; под ред. Л. П. </a:t>
            </a:r>
            <a:r>
              <a:rPr lang="ru-RU" sz="12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Крившенко</a:t>
            </a:r>
            <a:r>
              <a:rPr lang="ru-RU" sz="1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- М.: ТК «</a:t>
            </a:r>
            <a:r>
              <a:rPr lang="ru-RU" sz="12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Велби</a:t>
            </a:r>
            <a:r>
              <a:rPr lang="ru-RU" sz="12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»: Проспект, 2006.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]. Это не могло не сказаться на усилении дисбаланса между его психическим и физическим развитием. Так как развитие психических процессов не поспевает за физическим развитием тела, возникает разлад между переполняющей подростка энергией и соблюдением общепринятых в социуме норм поведения.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C56E1C-0B5F-414F-BC79-4817192550A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0.jpeg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microsoft.com/office/2007/relationships/diagramDrawing" Target="../diagrams/drawin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3" Type="http://schemas.openxmlformats.org/officeDocument/2006/relationships/diagramData" Target="../diagrams/data4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1"/>
            <a:ext cx="8928992" cy="908719"/>
          </a:xfrm>
          <a:blipFill>
            <a:blip r:embed="rId1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Центр психолого-педагогической, медицинской и социальной помощи Пушкинского района Санкт-Петербурга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46656" y="1484784"/>
          <a:ext cx="8789839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5301208"/>
            <a:ext cx="4143848" cy="1477328"/>
          </a:xfrm>
          <a:prstGeom prst="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Занятие ведут:</a:t>
            </a:r>
            <a:endParaRPr kumimoji="0" lang="ru-RU" altLang="ru-RU" sz="1800" b="1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Кискаев Ислам Арсланович –методист,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кандидат педагогических наук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Ходорович Марина Васильевна – методист, педагог - психолог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48989"/>
            <a:ext cx="7886700" cy="6876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младшего подросткового возраста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04768"/>
            <a:ext cx="8640960" cy="57366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Между 10 и 12 годами, сначала девочки, а потом и мальчики становятся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слабо управляемыми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5 – 6 классах,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неуправляемость сочетается с гибкостью и с открытостью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младших подростков для сотрудничества со взрослым. </a:t>
            </a:r>
            <a:endParaRPr lang="ru-RU" sz="2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10000"/>
              </a:lnSpc>
              <a:spcBef>
                <a:spcPts val="0"/>
              </a:spcBef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Эту особенность младшего подросткового возраста необходимо учесть при организации в классе воспитательной работы, потому что в данном возрасте они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чувствительны 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к негативному воздействию окружающего их социума, так и формированию ценностных ориентаций в сфере образования, соблюдения социальных норм, собственного здоровья и личностных взаимоотношений.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17966"/>
            <a:ext cx="6768752" cy="604003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новообразование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младшего подросткового возраста -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азвитие интеллектуальной сферы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количественных и качественных изменений меняется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поведение подростков. Речь идет о таких компонентах сознания как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 собственного 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Формируется внутреннее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противоречие между тем, чего от них ожидают окружающие (родители, педагоги, сверстники), и собственными мотивами, 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стремлениями и возможностями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сказывается на внешних проявлениях поведения, наблюдение за которыми и их фиксация и заложены в </a:t>
            </a:r>
            <a:r>
              <a:rPr lang="ru-RU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аналитико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прогностической функции классного руководителя.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86700" cy="6876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младшего подросткового возраста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качать картинки Ребенок и гаджеты, стоковые фото Ребенок и гаджеты в  хорошем качестве | Depositpho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37306"/>
            <a:ext cx="2088232" cy="36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0574"/>
            <a:ext cx="9144000" cy="6164462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10 годам у младших подростков формируется новый уровень представлений о справедливости, при принятии совместных решений и распределении ценностей. Он начинает учитывать мнения и интересы всех участников обсуждения, перестают считать собственную точку зрения единственно истинной.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Интересным феноменом, который отмечает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Эльконин Д. Б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появление высокой мотивации к занятиям психологией у 10 – 13 летних школьников на фоне резкого спада учебной мотивации к классическим школьным предметам, что может свидетельствовать как о развитии рефлексивных способностей, так и интереса к собственному личностному развитию.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</a:rPr>
              <a:t>ЧТО ДЕЛАТЬ? </a:t>
            </a:r>
            <a:endParaRPr lang="ru-RU" sz="24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Классным руководителям 5-6 классов, педагогам – психологам школ нужно организовать в классах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обсуждение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младшими подростками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целей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их возрастного развития.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этого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 многом зависит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"нормальность " взросления. </a:t>
            </a:r>
            <a:endParaRPr lang="ru-RU" sz="2400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2964"/>
            <a:ext cx="7886700" cy="6876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младшего подросткового возраста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41044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подростков 10-12 лет преобладают: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ситуативно обусловленные эмоции;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низкая самооценка;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нередко выраженное непринятие себя (34 % мальчиков и 26 % девочек дают себе полностью отрицательные характеристики),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высок процент учеников с депрессивной направленностью личности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ПОЛУЧИТЬ результативность в работе с ними: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Учитывать, что у детей идет нормальный процесс изменений и взросления, и настраивать на это родителей,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которым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нужен постоянный 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ненавязчивый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контроль.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2964"/>
            <a:ext cx="7886700" cy="6876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младшего подросткового возраста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001" y="4437112"/>
            <a:ext cx="9000999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Семья, которая грамотно обеспечит плавность перехода от отношений послушания в детском возрасте, к партнерским отношениям в подростковом, не будет испытывать особых проблем в процессе воспитания своего ребенка. 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2"/>
            <a:ext cx="7886700" cy="86409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воспитании поведения младшего подростка нужно учитывать следующие моменты: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9"/>
            <a:ext cx="8784976" cy="5760639"/>
          </a:xfrm>
          <a:solidFill>
            <a:schemeClr val="bg1"/>
          </a:solidFill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Clr>
                <a:srgbClr val="002060"/>
              </a:buClr>
              <a:buFont typeface="+mj-lt"/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Конформность младших подростков по отношению к родителям по мере взросления начинает ослабевать, а по отношению к сверстникам усиливаться,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чего и она начинает слабеть, в результате формирования у них собственной позиции; 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2060"/>
              </a:buClr>
              <a:buFont typeface="+mj-lt"/>
              <a:buAutoNum type="arabicParenR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Родительская любовь и тепло должны сочетаться с ясными, </a:t>
            </a:r>
            <a:r>
              <a:rPr lang="ru-RU" sz="2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совместно с детьми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вырабатываемыми правилами поведения и достаточно строгим, последовательным, но не догматичным контролем со стороны родителей за их выполнением. Это обеспечивают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социальную компетентность детей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отношениях со сверстниками.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263830" cy="512422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Новым в решении одной из ключевых проблем подросткового возраста (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 против сверстников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в отличие прошлых представлений является то, что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подростки не противопоставляют нормы и ценности семьи, с одной стороны, и сверстников – с другой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большей части речь идет об их интеграции. То, что имеются расхождения между этими ценностями полезно для развития самостоятельности суждений, решений и выборов. Главное, чтобы родители и педагоги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сделали осмысленными эти различия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чтобы </a:t>
            </a:r>
            <a:r>
              <a:rPr lang="ru-RU" sz="2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подросток выработал собственную общую шкалу ценностей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16632"/>
            <a:ext cx="8174732" cy="86409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воспитании поведения младшего подростка нужно учитывать следующие моменты:</a:t>
            </a:r>
            <a:endParaRPr lang="ru-RU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881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особенности современного подростка старшего школьного возраста (7-11 классы)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7997029" cy="554461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Емельянова Е.В. Психологические проблемы современных подростков и их решение в тренинге [Электронный ресурс]/ Емельянова Е.В.— Электрон. текстовые данные. - Москва: Генезис, 2020. С.1</a:t>
            </a:r>
            <a:endParaRPr lang="ru-RU" sz="1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 подростков огромные ресурсы и энергия, но при этом еще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 определен вектор их приложения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не четко или совсем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 определены цели…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не получены важные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жизненные умения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которые позволяют развиваться и двигаться в конкретном направлении. Они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стремятся к высоким идеалам, но чувствуют себя далекими от совершенства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Они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стремятся к независимости, но при этом чрезвычайно зависимы от мнения окружающих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Они полны противоречивых чувств и мыслей. Они порой не могут объяснить своих поступков» </a:t>
            </a:r>
            <a:endParaRPr lang="ru-RU" sz="3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196752"/>
            <a:ext cx="5527526" cy="403244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Этап перехода от детства к взрослости, в процессе которого происходит: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физическое развитие;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приобщение к культуре,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освоение системы знаний, умений и навыков,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социальных норм поведения и общения. 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9881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особенности современного подростка старшего школьного возраста (7-11 классы)</a:t>
            </a:r>
            <a:endParaRPr lang="ru-RU" sz="2400" dirty="0"/>
          </a:p>
        </p:txBody>
      </p:sp>
      <p:pic>
        <p:nvPicPr>
          <p:cNvPr id="2050" name="Picture 2" descr="Бесплатный Фотография друзья проводят время вмес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88032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Бесплатный Фотография портрет молодой пары вмес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44" y="3688035"/>
            <a:ext cx="1985962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980728"/>
            <a:ext cx="7886700" cy="519623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62158" y="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Психологические особенности современного подростка старшего школьного возраста (7-11 классы)</a:t>
            </a:r>
            <a:endParaRPr lang="ru-RU" sz="2400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61764" y="828522"/>
          <a:ext cx="882047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: вправо 6"/>
          <p:cNvSpPr/>
          <p:nvPr/>
        </p:nvSpPr>
        <p:spPr>
          <a:xfrm>
            <a:off x="5076056" y="1916832"/>
            <a:ext cx="648072" cy="43204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2"/>
            <a:ext cx="7886700" cy="68761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Механизмы формирования проявлений асоциального поведения у подростков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052736"/>
            <a:ext cx="6840760" cy="93610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этого нужно знать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процесс формирования их самосознания и самооценки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2017934"/>
          <a:ext cx="8640960" cy="4723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О чем философ и бывший зэк Александр Спиркин дискутировал со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01888"/>
            <a:ext cx="1857375" cy="21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ЭС: С.Л.Рубинштейн | Летопись Московского университет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45124"/>
            <a:ext cx="186690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6632"/>
            <a:ext cx="8496944" cy="655272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умений слушателей осуществлять подбор профессиональных действий с учетом психологических особенностей подростков;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умений слушателей проектировать работу по профилактике буллинга в школе.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обсуждения со слушателями по выявлению психологических особенностей современных подростков школы в аспекте формирования асоциального поведения, с дифференциацией их на младший, средний и старший возраста;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Ознакомление слушателей с понятием и системой профилактики буллинга среди подростков школ.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работы слушателей в группах по составлению индивидуального плана профилактики буллинга, с учетом выявленных психологических особенностей подростка.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2"/>
            <a:ext cx="8263830" cy="100811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старшем подростковом возрасте у обучающихся активно формируются компоненты самосознания, среди которых можно отметить такие как формирование: </a:t>
            </a:r>
            <a:endParaRPr lang="ru-RU" sz="2400" b="1" dirty="0"/>
          </a:p>
        </p:txBody>
      </p:sp>
      <p:sp>
        <p:nvSpPr>
          <p:cNvPr id="4" name="Рамка 3"/>
          <p:cNvSpPr/>
          <p:nvPr/>
        </p:nvSpPr>
        <p:spPr>
          <a:xfrm>
            <a:off x="35496" y="1268760"/>
            <a:ext cx="5976664" cy="288032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4725144"/>
            <a:ext cx="4574332" cy="1843465"/>
          </a:xfrm>
          <a:custGeom>
            <a:avLst/>
            <a:gdLst>
              <a:gd name="connsiteX0" fmla="*/ 0 w 4574332"/>
              <a:gd name="connsiteY0" fmla="*/ 0 h 1843465"/>
              <a:gd name="connsiteX1" fmla="*/ 617535 w 4574332"/>
              <a:gd name="connsiteY1" fmla="*/ 0 h 1843465"/>
              <a:gd name="connsiteX2" fmla="*/ 1143583 w 4574332"/>
              <a:gd name="connsiteY2" fmla="*/ 0 h 1843465"/>
              <a:gd name="connsiteX3" fmla="*/ 1623888 w 4574332"/>
              <a:gd name="connsiteY3" fmla="*/ 0 h 1843465"/>
              <a:gd name="connsiteX4" fmla="*/ 2287166 w 4574332"/>
              <a:gd name="connsiteY4" fmla="*/ 0 h 1843465"/>
              <a:gd name="connsiteX5" fmla="*/ 2858958 w 4574332"/>
              <a:gd name="connsiteY5" fmla="*/ 0 h 1843465"/>
              <a:gd name="connsiteX6" fmla="*/ 3339262 w 4574332"/>
              <a:gd name="connsiteY6" fmla="*/ 0 h 1843465"/>
              <a:gd name="connsiteX7" fmla="*/ 3773824 w 4574332"/>
              <a:gd name="connsiteY7" fmla="*/ 0 h 1843465"/>
              <a:gd name="connsiteX8" fmla="*/ 4574332 w 4574332"/>
              <a:gd name="connsiteY8" fmla="*/ 0 h 1843465"/>
              <a:gd name="connsiteX9" fmla="*/ 4574332 w 4574332"/>
              <a:gd name="connsiteY9" fmla="*/ 460866 h 1843465"/>
              <a:gd name="connsiteX10" fmla="*/ 4574332 w 4574332"/>
              <a:gd name="connsiteY10" fmla="*/ 921733 h 1843465"/>
              <a:gd name="connsiteX11" fmla="*/ 4574332 w 4574332"/>
              <a:gd name="connsiteY11" fmla="*/ 1419468 h 1843465"/>
              <a:gd name="connsiteX12" fmla="*/ 4574332 w 4574332"/>
              <a:gd name="connsiteY12" fmla="*/ 1843465 h 1843465"/>
              <a:gd name="connsiteX13" fmla="*/ 4094027 w 4574332"/>
              <a:gd name="connsiteY13" fmla="*/ 1843465 h 1843465"/>
              <a:gd name="connsiteX14" fmla="*/ 3522236 w 4574332"/>
              <a:gd name="connsiteY14" fmla="*/ 1843465 h 1843465"/>
              <a:gd name="connsiteX15" fmla="*/ 3087674 w 4574332"/>
              <a:gd name="connsiteY15" fmla="*/ 1843465 h 1843465"/>
              <a:gd name="connsiteX16" fmla="*/ 2424396 w 4574332"/>
              <a:gd name="connsiteY16" fmla="*/ 1843465 h 1843465"/>
              <a:gd name="connsiteX17" fmla="*/ 1898348 w 4574332"/>
              <a:gd name="connsiteY17" fmla="*/ 1843465 h 1843465"/>
              <a:gd name="connsiteX18" fmla="*/ 1463786 w 4574332"/>
              <a:gd name="connsiteY18" fmla="*/ 1843465 h 1843465"/>
              <a:gd name="connsiteX19" fmla="*/ 846251 w 4574332"/>
              <a:gd name="connsiteY19" fmla="*/ 1843465 h 1843465"/>
              <a:gd name="connsiteX20" fmla="*/ 0 w 4574332"/>
              <a:gd name="connsiteY20" fmla="*/ 1843465 h 1843465"/>
              <a:gd name="connsiteX21" fmla="*/ 0 w 4574332"/>
              <a:gd name="connsiteY21" fmla="*/ 1345729 h 1843465"/>
              <a:gd name="connsiteX22" fmla="*/ 0 w 4574332"/>
              <a:gd name="connsiteY22" fmla="*/ 903298 h 1843465"/>
              <a:gd name="connsiteX23" fmla="*/ 0 w 4574332"/>
              <a:gd name="connsiteY23" fmla="*/ 442432 h 1843465"/>
              <a:gd name="connsiteX24" fmla="*/ 0 w 4574332"/>
              <a:gd name="connsiteY24" fmla="*/ 0 h 1843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332" h="1843465" fill="none" extrusionOk="0">
                <a:moveTo>
                  <a:pt x="0" y="0"/>
                </a:moveTo>
                <a:cubicBezTo>
                  <a:pt x="152919" y="-18041"/>
                  <a:pt x="446463" y="60522"/>
                  <a:pt x="617535" y="0"/>
                </a:cubicBezTo>
                <a:cubicBezTo>
                  <a:pt x="788607" y="-60522"/>
                  <a:pt x="930374" y="34025"/>
                  <a:pt x="1143583" y="0"/>
                </a:cubicBezTo>
                <a:cubicBezTo>
                  <a:pt x="1356792" y="-34025"/>
                  <a:pt x="1450467" y="28364"/>
                  <a:pt x="1623888" y="0"/>
                </a:cubicBezTo>
                <a:cubicBezTo>
                  <a:pt x="1797310" y="-28364"/>
                  <a:pt x="1971971" y="53622"/>
                  <a:pt x="2287166" y="0"/>
                </a:cubicBezTo>
                <a:cubicBezTo>
                  <a:pt x="2602361" y="-53622"/>
                  <a:pt x="2677487" y="8688"/>
                  <a:pt x="2858958" y="0"/>
                </a:cubicBezTo>
                <a:cubicBezTo>
                  <a:pt x="3040429" y="-8688"/>
                  <a:pt x="3144961" y="9013"/>
                  <a:pt x="3339262" y="0"/>
                </a:cubicBezTo>
                <a:cubicBezTo>
                  <a:pt x="3533563" y="-9013"/>
                  <a:pt x="3586797" y="47716"/>
                  <a:pt x="3773824" y="0"/>
                </a:cubicBezTo>
                <a:cubicBezTo>
                  <a:pt x="3960851" y="-47716"/>
                  <a:pt x="4235943" y="37111"/>
                  <a:pt x="4574332" y="0"/>
                </a:cubicBezTo>
                <a:cubicBezTo>
                  <a:pt x="4618700" y="133627"/>
                  <a:pt x="4571162" y="287323"/>
                  <a:pt x="4574332" y="460866"/>
                </a:cubicBezTo>
                <a:cubicBezTo>
                  <a:pt x="4577502" y="634409"/>
                  <a:pt x="4545182" y="822214"/>
                  <a:pt x="4574332" y="921733"/>
                </a:cubicBezTo>
                <a:cubicBezTo>
                  <a:pt x="4603482" y="1021252"/>
                  <a:pt x="4533565" y="1184878"/>
                  <a:pt x="4574332" y="1419468"/>
                </a:cubicBezTo>
                <a:cubicBezTo>
                  <a:pt x="4615099" y="1654058"/>
                  <a:pt x="4551723" y="1690979"/>
                  <a:pt x="4574332" y="1843465"/>
                </a:cubicBezTo>
                <a:cubicBezTo>
                  <a:pt x="4448367" y="1866980"/>
                  <a:pt x="4282164" y="1831607"/>
                  <a:pt x="4094027" y="1843465"/>
                </a:cubicBezTo>
                <a:cubicBezTo>
                  <a:pt x="3905891" y="1855323"/>
                  <a:pt x="3726109" y="1786781"/>
                  <a:pt x="3522236" y="1843465"/>
                </a:cubicBezTo>
                <a:cubicBezTo>
                  <a:pt x="3318363" y="1900149"/>
                  <a:pt x="3244160" y="1800327"/>
                  <a:pt x="3087674" y="1843465"/>
                </a:cubicBezTo>
                <a:cubicBezTo>
                  <a:pt x="2931188" y="1886603"/>
                  <a:pt x="2701304" y="1826977"/>
                  <a:pt x="2424396" y="1843465"/>
                </a:cubicBezTo>
                <a:cubicBezTo>
                  <a:pt x="2147488" y="1859953"/>
                  <a:pt x="2116185" y="1818214"/>
                  <a:pt x="1898348" y="1843465"/>
                </a:cubicBezTo>
                <a:cubicBezTo>
                  <a:pt x="1680511" y="1868716"/>
                  <a:pt x="1551244" y="1800193"/>
                  <a:pt x="1463786" y="1843465"/>
                </a:cubicBezTo>
                <a:cubicBezTo>
                  <a:pt x="1376328" y="1886737"/>
                  <a:pt x="1093213" y="1776459"/>
                  <a:pt x="846251" y="1843465"/>
                </a:cubicBezTo>
                <a:cubicBezTo>
                  <a:pt x="599290" y="1910471"/>
                  <a:pt x="379036" y="1805428"/>
                  <a:pt x="0" y="1843465"/>
                </a:cubicBezTo>
                <a:cubicBezTo>
                  <a:pt x="-38815" y="1602950"/>
                  <a:pt x="40461" y="1529984"/>
                  <a:pt x="0" y="1345729"/>
                </a:cubicBezTo>
                <a:cubicBezTo>
                  <a:pt x="-40461" y="1161474"/>
                  <a:pt x="29621" y="1089424"/>
                  <a:pt x="0" y="903298"/>
                </a:cubicBezTo>
                <a:cubicBezTo>
                  <a:pt x="-29621" y="717172"/>
                  <a:pt x="31147" y="599054"/>
                  <a:pt x="0" y="442432"/>
                </a:cubicBezTo>
                <a:cubicBezTo>
                  <a:pt x="-31147" y="285810"/>
                  <a:pt x="12522" y="104411"/>
                  <a:pt x="0" y="0"/>
                </a:cubicBezTo>
                <a:close/>
              </a:path>
              <a:path w="4574332" h="1843465" stroke="0" extrusionOk="0">
                <a:moveTo>
                  <a:pt x="0" y="0"/>
                </a:moveTo>
                <a:cubicBezTo>
                  <a:pt x="124511" y="-12047"/>
                  <a:pt x="240639" y="40085"/>
                  <a:pt x="480305" y="0"/>
                </a:cubicBezTo>
                <a:cubicBezTo>
                  <a:pt x="719972" y="-40085"/>
                  <a:pt x="870193" y="16908"/>
                  <a:pt x="1006353" y="0"/>
                </a:cubicBezTo>
                <a:cubicBezTo>
                  <a:pt x="1142513" y="-16908"/>
                  <a:pt x="1407289" y="35799"/>
                  <a:pt x="1669631" y="0"/>
                </a:cubicBezTo>
                <a:cubicBezTo>
                  <a:pt x="1931973" y="-35799"/>
                  <a:pt x="2023324" y="47844"/>
                  <a:pt x="2332909" y="0"/>
                </a:cubicBezTo>
                <a:cubicBezTo>
                  <a:pt x="2642494" y="-47844"/>
                  <a:pt x="2713338" y="47240"/>
                  <a:pt x="2858958" y="0"/>
                </a:cubicBezTo>
                <a:cubicBezTo>
                  <a:pt x="3004578" y="-47240"/>
                  <a:pt x="3299859" y="62335"/>
                  <a:pt x="3430749" y="0"/>
                </a:cubicBezTo>
                <a:cubicBezTo>
                  <a:pt x="3561639" y="-62335"/>
                  <a:pt x="3745541" y="10615"/>
                  <a:pt x="3865311" y="0"/>
                </a:cubicBezTo>
                <a:cubicBezTo>
                  <a:pt x="3985081" y="-10615"/>
                  <a:pt x="4410315" y="55046"/>
                  <a:pt x="4574332" y="0"/>
                </a:cubicBezTo>
                <a:cubicBezTo>
                  <a:pt x="4609045" y="133063"/>
                  <a:pt x="4546752" y="247528"/>
                  <a:pt x="4574332" y="479301"/>
                </a:cubicBezTo>
                <a:cubicBezTo>
                  <a:pt x="4601912" y="711074"/>
                  <a:pt x="4548552" y="785111"/>
                  <a:pt x="4574332" y="884863"/>
                </a:cubicBezTo>
                <a:cubicBezTo>
                  <a:pt x="4600112" y="984615"/>
                  <a:pt x="4552497" y="1225936"/>
                  <a:pt x="4574332" y="1345729"/>
                </a:cubicBezTo>
                <a:cubicBezTo>
                  <a:pt x="4596167" y="1465522"/>
                  <a:pt x="4549954" y="1678994"/>
                  <a:pt x="4574332" y="1843465"/>
                </a:cubicBezTo>
                <a:cubicBezTo>
                  <a:pt x="4364933" y="1851081"/>
                  <a:pt x="4200536" y="1831777"/>
                  <a:pt x="4094027" y="1843465"/>
                </a:cubicBezTo>
                <a:cubicBezTo>
                  <a:pt x="3987518" y="1855153"/>
                  <a:pt x="3746204" y="1839642"/>
                  <a:pt x="3522236" y="1843465"/>
                </a:cubicBezTo>
                <a:cubicBezTo>
                  <a:pt x="3298268" y="1847288"/>
                  <a:pt x="3157498" y="1800363"/>
                  <a:pt x="3041931" y="1843465"/>
                </a:cubicBezTo>
                <a:cubicBezTo>
                  <a:pt x="2926364" y="1886567"/>
                  <a:pt x="2742268" y="1828471"/>
                  <a:pt x="2607369" y="1843465"/>
                </a:cubicBezTo>
                <a:cubicBezTo>
                  <a:pt x="2472470" y="1858459"/>
                  <a:pt x="2222160" y="1838427"/>
                  <a:pt x="2081321" y="1843465"/>
                </a:cubicBezTo>
                <a:cubicBezTo>
                  <a:pt x="1940482" y="1848503"/>
                  <a:pt x="1800731" y="1816294"/>
                  <a:pt x="1646760" y="1843465"/>
                </a:cubicBezTo>
                <a:cubicBezTo>
                  <a:pt x="1492789" y="1870636"/>
                  <a:pt x="1254733" y="1784017"/>
                  <a:pt x="1029225" y="1843465"/>
                </a:cubicBezTo>
                <a:cubicBezTo>
                  <a:pt x="803718" y="1902913"/>
                  <a:pt x="307827" y="1808422"/>
                  <a:pt x="0" y="1843465"/>
                </a:cubicBezTo>
                <a:cubicBezTo>
                  <a:pt x="-28055" y="1642171"/>
                  <a:pt x="37315" y="1587350"/>
                  <a:pt x="0" y="1437903"/>
                </a:cubicBezTo>
                <a:cubicBezTo>
                  <a:pt x="-37315" y="1288456"/>
                  <a:pt x="16582" y="1143608"/>
                  <a:pt x="0" y="977036"/>
                </a:cubicBezTo>
                <a:cubicBezTo>
                  <a:pt x="-16582" y="810464"/>
                  <a:pt x="28184" y="722850"/>
                  <a:pt x="0" y="534605"/>
                </a:cubicBezTo>
                <a:cubicBezTo>
                  <a:pt x="-28184" y="346360"/>
                  <a:pt x="60396" y="20315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Т.е. </a:t>
            </a: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созревают условия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приводящие 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постепенной переориентации с внешних оценок на внутренние. </a:t>
            </a:r>
            <a:endParaRPr lang="ru-RU" sz="2800" b="1" dirty="0"/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1585535"/>
            <a:ext cx="518457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собственной самооценки; </a:t>
            </a: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отношения к себе; </a:t>
            </a: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способностей познавать и осознавать свой внутренний мир и неповторимость. </a:t>
            </a: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Скачать картинки Самосознание, стоковые фото Самосознание в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1294489"/>
            <a:ext cx="2736303" cy="286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изкая самооце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5" y="4293097"/>
            <a:ext cx="383995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46000">
              <a:schemeClr val="accent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3"/>
            <a:ext cx="3312368" cy="170899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ОБОБЩИМ ОСОБЕННОСТИ СТАРШЕГО ПОДРОСТКА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787134" cy="453650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 которыми будут вынуждены работать педагоги и специалисты служб сопровождения школ: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рост интереса к своей внешности и переживания, связанные с этим;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эмоциональная нестабильность;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более критичное отношение к окружающим (родителям, педагогам, ровесникам и др.);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появление новых увлечений;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самоутверждение и профессиональное самоопределение;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интерес к противоположному полу;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изменение речевой культуры.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sz="2600" dirty="0"/>
          </a:p>
        </p:txBody>
      </p:sp>
      <p:pic>
        <p:nvPicPr>
          <p:cNvPr id="4098" name="Picture 2" descr="Портрет мальчика, 16 лет старого подростка с длинными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304" y="13698"/>
            <a:ext cx="1857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9"/>
          <a:stretch>
            <a:fillRect/>
          </a:stretch>
        </p:blipFill>
        <p:spPr bwMode="auto">
          <a:xfrm>
            <a:off x="5428679" y="78930"/>
            <a:ext cx="1819275" cy="1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старший подросток фото картинки, источник: ru.pinterest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054" y="78930"/>
            <a:ext cx="1752600" cy="1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5435"/>
            <a:ext cx="7183710" cy="615602"/>
          </a:xfrm>
        </p:spPr>
        <p:txBody>
          <a:bodyPr/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«самосознание личности»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81037"/>
            <a:ext cx="6192688" cy="3168352"/>
          </a:xfrm>
          <a:ln w="57150">
            <a:solidFill>
              <a:schemeClr val="accent1"/>
            </a:solidFill>
            <a:prstDash val="sysDash"/>
          </a:ln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единство, которое находит свое выражение в каждом из пяти следующих звеньев: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собственное и тело, объединяемые ценностным отношением к своему физическому и духовному Я;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притязание на признание;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половая идентификация;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психологическое время личности;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социальное пространство личности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5981" y="4005064"/>
            <a:ext cx="5148064" cy="2677656"/>
          </a:xfrm>
          <a:custGeom>
            <a:avLst/>
            <a:gdLst>
              <a:gd name="connsiteX0" fmla="*/ 0 w 5148064"/>
              <a:gd name="connsiteY0" fmla="*/ 0 h 2677656"/>
              <a:gd name="connsiteX1" fmla="*/ 5148064 w 5148064"/>
              <a:gd name="connsiteY1" fmla="*/ 0 h 2677656"/>
              <a:gd name="connsiteX2" fmla="*/ 5148064 w 5148064"/>
              <a:gd name="connsiteY2" fmla="*/ 2677656 h 2677656"/>
              <a:gd name="connsiteX3" fmla="*/ 0 w 5148064"/>
              <a:gd name="connsiteY3" fmla="*/ 2677656 h 2677656"/>
              <a:gd name="connsiteX4" fmla="*/ 0 w 5148064"/>
              <a:gd name="connsiteY4" fmla="*/ 0 h 267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8064" h="2677656" fill="none" extrusionOk="0">
                <a:moveTo>
                  <a:pt x="0" y="0"/>
                </a:moveTo>
                <a:cubicBezTo>
                  <a:pt x="746226" y="-142575"/>
                  <a:pt x="4408994" y="10467"/>
                  <a:pt x="5148064" y="0"/>
                </a:cubicBezTo>
                <a:cubicBezTo>
                  <a:pt x="5251640" y="1097743"/>
                  <a:pt x="5094731" y="1522463"/>
                  <a:pt x="5148064" y="2677656"/>
                </a:cubicBezTo>
                <a:cubicBezTo>
                  <a:pt x="3037164" y="2681170"/>
                  <a:pt x="2244720" y="2602625"/>
                  <a:pt x="0" y="2677656"/>
                </a:cubicBezTo>
                <a:cubicBezTo>
                  <a:pt x="-156462" y="2348009"/>
                  <a:pt x="56209" y="668953"/>
                  <a:pt x="0" y="0"/>
                </a:cubicBezTo>
                <a:close/>
              </a:path>
              <a:path w="5148064" h="2677656" stroke="0" extrusionOk="0">
                <a:moveTo>
                  <a:pt x="0" y="0"/>
                </a:moveTo>
                <a:cubicBezTo>
                  <a:pt x="694553" y="112186"/>
                  <a:pt x="2955650" y="18341"/>
                  <a:pt x="5148064" y="0"/>
                </a:cubicBezTo>
                <a:cubicBezTo>
                  <a:pt x="5284754" y="854120"/>
                  <a:pt x="5194738" y="1677491"/>
                  <a:pt x="5148064" y="2677656"/>
                </a:cubicBezTo>
                <a:cubicBezTo>
                  <a:pt x="3247371" y="2717228"/>
                  <a:pt x="1314025" y="2815434"/>
                  <a:pt x="0" y="2677656"/>
                </a:cubicBezTo>
                <a:cubicBezTo>
                  <a:pt x="-116572" y="2252548"/>
                  <a:pt x="139735" y="1236639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Подростки часто совершают поведенческие действия асоциального (аморального) характера не потому, что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они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«плохие», а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 давлением мнения ровесников, из-за чистого любопытства или подражания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/>
          </a:p>
        </p:txBody>
      </p:sp>
      <p:pic>
        <p:nvPicPr>
          <p:cNvPr id="5124" name="Picture 4" descr="Асоциальное поведение у подростков и меры его профилактики. – Муниципальное  автономное учреждение «Молодежный Центр»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" t="31100" r="17713" b="4850"/>
          <a:stretch>
            <a:fillRect/>
          </a:stretch>
        </p:blipFill>
        <p:spPr bwMode="auto">
          <a:xfrm>
            <a:off x="59955" y="4005064"/>
            <a:ext cx="3791965" cy="267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Антисоциальное поведение - примеры, виды, профилакт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833" y="548680"/>
            <a:ext cx="2381250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РОЛЬ ПРАВОВОЙ КУЛЬТУРЫ В ПРОФИЛАКТИКИ И КОРРЕКЦИИ ДЕВИАНТНОГО ПОВЕДЕНИЯ  ПОДРОСТКОВ И МОЛОДЁЖИ В УСЛОВИЯХ ТРАНСФОРМАЦИИ ОБЩЕСТВЕННЫХ ОТНОШЕНИЙ -  Академия МВД 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833" y="2261990"/>
            <a:ext cx="2411588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064896" cy="561662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детей с ОВЗ:</a:t>
            </a:r>
            <a:endParaRPr lang="ru-RU" sz="2400" b="1" u="sng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сенсорное недоразвитие (1-4 виды: слух, зрение); 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Интеллектуальные нарушения (Олигофрения и ЗПР);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ДЦП (двигательные нарушения);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ОНР (грубые нарушения речи);</a:t>
            </a: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 (коммуникативный дефект).</a:t>
            </a: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ОСНОВАНИЯ </a:t>
            </a:r>
            <a:r>
              <a:rPr lang="ru-RU" sz="2400" b="1" u="sng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нарушений поведения</a:t>
            </a:r>
            <a:r>
              <a:rPr lang="ru-RU" sz="24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u="sng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недостаточность из-за внутренней тревожности, агрессивности, конфликтности, ощущения неполноценности. 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Затруднения в самостоятельном принятии, осмыслении, сохранении и переработке информации, которая получена  от окружения, </a:t>
            </a:r>
            <a:endParaRPr lang="ru-RU" sz="24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эмоционально-личностного развития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дисгармония с социальной средой.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1162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подростков  с ОВЗ в аспекте формирования поведения. ОБЩИЕ ДЛЯ ВСЕХ 8 ВИДОВ.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94420"/>
            <a:ext cx="5688632" cy="573325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подростки с ОВЗ из-за повышенной внушаемости особенно </a:t>
            </a:r>
            <a:r>
              <a:rPr lang="ru-RU" sz="23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уязвимы перед физическим и сексуальным насилием</a:t>
            </a:r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которое может иметь место и дома, и в школах-интернатах</a:t>
            </a:r>
            <a:r>
              <a:rPr lang="ru-RU" sz="2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3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Многие дети с ОВЗ, вовлекаемые сверстниками в процесс употребления алкоголя, наркотических или токсичных веществ, идут на это </a:t>
            </a:r>
            <a:r>
              <a:rPr lang="ru-RU" sz="23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осознания сути </a:t>
            </a:r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происходящего, </a:t>
            </a:r>
            <a:r>
              <a:rPr lang="ru-RU" sz="23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некритично. </a:t>
            </a:r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не трудно «убедить», что легкие наркотики якобы не вызывают зависимости</a:t>
            </a:r>
            <a:r>
              <a:rPr lang="ru-RU" sz="2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3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с ОВЗ </a:t>
            </a:r>
            <a:r>
              <a:rPr lang="ru-RU" sz="23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способны адекватно планировать и прогнозировать будущее.</a:t>
            </a:r>
            <a:r>
              <a:rPr lang="ru-RU" sz="23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Они действуют под непосредственным влиянием внешних условий, без учёта вероятностного прогноза.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1162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подростков  с ОВЗ в аспекте формирования поведения. ОБЩИЕ ДЛЯ ВСЕХ 8 ВИДОВ.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Справляемся со злостью: психологическая помощь подросткам с ОВЗ | БФ  «Гольфстрим» | Дзе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059571"/>
            <a:ext cx="3275856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Не такие, как все. Насколько доступно образование для детей с ОВЗ? | АиФ  Ту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763" y="980728"/>
            <a:ext cx="318261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088775"/>
            <a:ext cx="5167486" cy="572460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fontAlgn="t">
              <a:spcBef>
                <a:spcPts val="750"/>
              </a:spcBef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Т.Е.  развитие асоциального поведения у детей с ОВЗ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опосредуют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такие психологические особенности, как: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психический инфантилизм;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нушаемость;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ригидность;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эгоцентризм;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неспособность к прогнозу последствий своих действий,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можно рассматривать в качестве их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дезадаптивных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копинг-ресурсов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способствуют формированию асоциального поведения.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t"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t">
              <a:buNone/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t"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1162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подростков  с ОВЗ в аспекте формирования поведения. ОБЩИЕ ДЛЯ ВСЕХ 8 ВИДОВ.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опинг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" y="1088775"/>
            <a:ext cx="3707904" cy="558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162" y="188640"/>
            <a:ext cx="7886700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подростков  с ОВЗ в аспекте формирования поведения с учетом видов отклонений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5256584" cy="443626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подростков с  умственным дефектом</a:t>
            </a:r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повышенная подражательность; 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внушаемость в отношении асоциальных форм поведения;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низкая критичность в общении с лицами, склонными к совершению противоправных действий;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аффективная возбудимость со склонностью к агрессии; 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страх установления стойких эмоциональных контактов; 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неприязненное отношение к педагогам. 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Profile for Психолог, психоаналитик Попова Т.М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85184"/>
            <a:ext cx="190500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3337" y="5594818"/>
            <a:ext cx="6407696" cy="13388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Попова Т.М. Теоретико-методологические проблемы изучения девиантного поведения подростков с нарушениями развития. Специальная педагогика и специальная психология: современные методологические подходы: коллективная монография. Москва, 2013: 130 - 14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].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1101" y="982070"/>
            <a:ext cx="3323387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подростков с ДЦП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характерна неадекватная оценка себя как субъекта профессиональной деятельности, фиксация на двигательном нарушении, высокий уровень тревожности и невротизма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2390" y="5333678"/>
            <a:ext cx="7183710" cy="1296144"/>
          </a:xfrm>
        </p:spPr>
        <p:txBody>
          <a:bodyPr/>
          <a:lstStyle/>
          <a:p>
            <a:r>
              <a:rPr lang="ru-RU" b="0" i="0" dirty="0">
                <a:solidFill>
                  <a:srgbClr val="474747"/>
                </a:solidFill>
                <a:effectLst/>
                <a:latin typeface="Google Sans"/>
              </a:rPr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84176" y="188640"/>
            <a:ext cx="5940152" cy="68761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подростков  с ОВЗ в аспекте формирования поведения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Развитие коммуникативных навыков у детей с РАС: оборудование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6" y="1416194"/>
            <a:ext cx="144594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ектор слепая девочка-инвалид с тростью мультяшный векторная иллюстрация изолирован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0" t="14978" r="30678" b="14978"/>
          <a:stretch>
            <a:fillRect/>
          </a:stretch>
        </p:blipFill>
        <p:spPr bwMode="auto">
          <a:xfrm>
            <a:off x="-20981" y="4210407"/>
            <a:ext cx="158417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/>
        </p:nvGraphicFramePr>
        <p:xfrm>
          <a:off x="1524000" y="876250"/>
          <a:ext cx="7262100" cy="586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610" y="207177"/>
            <a:ext cx="4303390" cy="47158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ПОДВЕДЁМ  ИТОГ: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610" y="764704"/>
            <a:ext cx="8695878" cy="6048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использовать особенности в аспекте формирования поведения подростков?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Задача: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единицы самосознания подростков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 такое?</a:t>
            </a:r>
            <a:endParaRPr lang="ru-RU" sz="26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Единица самосознания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личностный смысл, кото -</a:t>
            </a: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рый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формируется в процессе включения подростка в </a:t>
            </a: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направленную деятельность.</a:t>
            </a: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1800" b="1" i="1" dirty="0">
                <a:solidFill>
                  <a:srgbClr val="2A272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Столин В.В. Самосознание личности. - М.: Издательство </a:t>
            </a:r>
            <a:endParaRPr lang="ru-RU" sz="1800" b="1" i="1" dirty="0">
              <a:solidFill>
                <a:srgbClr val="2A272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i="1" dirty="0">
                <a:solidFill>
                  <a:srgbClr val="2A272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Московского Университета, 1983. - 284 с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.]. </a:t>
            </a: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личностный смысл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значимость,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человек старается понять, что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него лично означает то или иное событие, тот или иной человек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человека о том, каким он является в данный отрезок своей жизни, играет огромную роль в его жизнедеятельности: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мотивирует его активность;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детерминирует выбор ближайших целей и уровень притязаний;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определяет особенности его общения с людьми и выбор адаптивных механизмов и стратегий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формирует ценностные ориентации и т. д.</a:t>
            </a:r>
            <a:endParaRPr lang="ru-RU" sz="2400" dirty="0">
              <a:solidFill>
                <a:srgbClr val="2E74B5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толин Владимир Викторович - Психологическая газета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222" y="1124744"/>
            <a:ext cx="1495078" cy="202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200900" cy="64807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занятия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496944" cy="609329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Теория.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младшего подростка в аспекте формирования асоциального поведения. Психологические особенности среднего подростка в аспекте формирования асоциального поведения. Психологические особенности старшего подростка в аспекте формирования асоциального поведения. 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буллинга в школе. Система общепрофилактической и индивидуальной работы по профилактике буллинга в школе.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Практика.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в творческих группах по составлению плана общепрофилактической и индивидуальной работы по профилактике буллинга, с учетом выявленных психологических особенностей подростка.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637" y="1255853"/>
            <a:ext cx="6798734" cy="43204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Актуальность</a:t>
            </a:r>
            <a:r>
              <a:rPr lang="ru-RU" dirty="0"/>
              <a:t> </a:t>
            </a:r>
            <a:r>
              <a:rPr lang="ru-RU" b="1" dirty="0"/>
              <a:t>темы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60" cy="48245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Проблема психологического развития подростков  была актуальна вчера, актуальна сегодня и будет актуальна завтра. </a:t>
            </a:r>
            <a:endParaRPr lang="ru-RU" b="1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kumimoji="0" lang="ru-RU" altLang="ru-RU" b="1" i="0" u="sng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Зачем изучать психологию подростков?</a:t>
            </a:r>
            <a:endParaRPr kumimoji="0" lang="ru-RU" altLang="ru-RU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Поведение подростков влияет на учебный процесс, социализацию и психическое здоровье.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Современные вызовы: цифровизация, социальные сети, </a:t>
            </a:r>
            <a:r>
              <a:rPr kumimoji="0" lang="ru-RU" altLang="ru-RU" sz="3200" b="0" i="0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постпандемические</a:t>
            </a:r>
            <a:r>
              <a: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последствия и т.д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endParaRPr kumimoji="0" lang="ru-RU" altLang="ru-RU" b="1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kumimoji="0" lang="ru-RU" altLang="ru-RU" b="1" i="0" u="sng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темы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Понимание связи психологических особенностей и поведения для эффективной работы в школе.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32827"/>
            <a:ext cx="799288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особенности современного подростка школы в аспекте формирования поведения</a:t>
            </a:r>
            <a:endParaRPr lang="ru-RU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2818" y="-24460"/>
            <a:ext cx="6798734" cy="405201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психологические особенности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5364088" cy="6165304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Когнитивное развитие: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SzPts val="1000"/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Гипотетико-дедуктивное мышление (Пиаже);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SzPts val="1000"/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Склонность к риску из-за незрелости префронтальной коры.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Эмоциональная сфера: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SzPts val="1000"/>
              <a:buNone/>
              <a:tabLst>
                <a:tab pos="914400" algn="l"/>
              </a:tabLst>
            </a:pP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Гормональные изменения  импульсивность, перепады настроения.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Социальные потребности: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SzPts val="1000"/>
              <a:buNone/>
              <a:tabLst>
                <a:tab pos="914400" algn="l"/>
              </a:tabLst>
            </a:pP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Стремление к автономии  зависимость от мнения сверстников.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ru-RU"/>
          </a:p>
        </p:txBody>
      </p:sp>
      <p:pic>
        <p:nvPicPr>
          <p:cNvPr id="1030" name="Picture 6" descr="модные подростки: рисование в стиле минимализма Иллюстрация вектора -  иллюстрации насчитывающей нарисовано, одежда: 25518572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8"/>
          <a:stretch>
            <a:fillRect/>
          </a:stretch>
        </p:blipFill>
        <p:spPr bwMode="auto">
          <a:xfrm>
            <a:off x="5580112" y="1196752"/>
            <a:ext cx="3325938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: вправо 7"/>
          <p:cNvSpPr/>
          <p:nvPr/>
        </p:nvSpPr>
        <p:spPr>
          <a:xfrm>
            <a:off x="4066122" y="3555382"/>
            <a:ext cx="576063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нак ''плюс'' 8"/>
          <p:cNvSpPr/>
          <p:nvPr/>
        </p:nvSpPr>
        <p:spPr>
          <a:xfrm>
            <a:off x="4012733" y="5013176"/>
            <a:ext cx="576063" cy="36004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136904" cy="50405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цифровых технологий на психику подростков</a:t>
            </a:r>
            <a:b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4898505" cy="4853268"/>
          </a:xfrm>
          <a:solidFill>
            <a:schemeClr val="bg1"/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SzPts val="1000"/>
              <a:buNone/>
              <a:tabLst>
                <a:tab pos="457200" algn="l"/>
              </a:tabLst>
            </a:pPr>
            <a: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Цифровая социализация: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ts val="1000"/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самооценки через лайки и комментарии;</a:t>
            </a:r>
            <a:endParaRPr lang="ru-RU" sz="2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ts val="1000"/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Кибербуллинг как фактор тревожности.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SzPts val="1000"/>
              <a:buNone/>
              <a:tabLst>
                <a:tab pos="457200" algn="l"/>
              </a:tabLst>
            </a:pPr>
            <a: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Когнитивные последствия: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SzPts val="1000"/>
              <a:buNone/>
              <a:tabLst>
                <a:tab pos="914400" algn="l"/>
              </a:tabLst>
            </a:pP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Клиповое мышление  </a:t>
            </a:r>
            <a:endParaRPr lang="ru-RU" sz="2600" dirty="0">
              <a:solidFill>
                <a:srgbClr val="40404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SzPts val="1000"/>
              <a:buNone/>
              <a:tabLst>
                <a:tab pos="914400" algn="l"/>
              </a:tabLst>
            </a:pP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концентрации.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SzPts val="1000"/>
              <a:buNone/>
              <a:tabLst>
                <a:tab pos="457200" algn="l"/>
              </a:tabLst>
            </a:pPr>
            <a:r>
              <a:rPr lang="ru-RU" sz="24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Данные по России: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SzPts val="1000"/>
              <a:buNone/>
              <a:tabLst>
                <a:tab pos="914400" algn="l"/>
              </a:tabLst>
            </a:pP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89% подростков ежедневно используют соцсети (</a:t>
            </a:r>
            <a:r>
              <a:rPr lang="ru-RU" sz="2600" i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данные Росстата, 2023</a:t>
            </a:r>
            <a:r>
              <a:rPr lang="ru-RU" sz="26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: вправо 3"/>
          <p:cNvSpPr/>
          <p:nvPr/>
        </p:nvSpPr>
        <p:spPr>
          <a:xfrm>
            <a:off x="3419872" y="3551378"/>
            <a:ext cx="576063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Эксперт о зависимости детей и подростков от гаджетов и интерн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293096"/>
            <a:ext cx="4283968" cy="258480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лияние гаджетов на детей: вред для психики, здоровья и развит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68330"/>
            <a:ext cx="3960439" cy="2987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732231"/>
            <a:ext cx="352839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Не родители, а </a:t>
            </a:r>
            <a:r>
              <a:rPr lang="ru-RU" b="1" dirty="0" err="1"/>
              <a:t>крокодители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6480720" cy="648072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Современные средства информации, которые перешли в виртуальное пространство, формируют у подростков потребительское отношение к жизни. В результате мы получаем, как следует из исследований М.А. Холодной </a:t>
            </a:r>
            <a:r>
              <a:rPr lang="ru-RU" sz="2800" b="1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клиповость</a:t>
            </a:r>
            <a:r>
              <a:rPr lang="ru-RU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мозаичность мышления подростка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её мнению, клиповое мышление (мозаичное) характеризуется тягой к использованию образных стратегий восприятия и переработки информации, </a:t>
            </a:r>
            <a:r>
              <a:rPr lang="ru-RU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принятием решений, основываясь на интуиции, без анализа различных вариантов решения проблемы 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968" y="1252934"/>
            <a:ext cx="2368908" cy="26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62968" y="3876873"/>
            <a:ext cx="2339752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Холодная М.А. Когнитивные стили. О природе индивидуального ума. СПб., 2004, 384 с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374" y="188640"/>
            <a:ext cx="7886700" cy="61560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Социальные и культурные факторы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2232248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342900" lvl="0" indent="-342900"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Семья: </a:t>
            </a: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Гиперопека. Игнорирование → протестное поведение;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Школа: </a:t>
            </a: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Давление академической успеваемости → чаще дистресс;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3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Культура: </a:t>
            </a:r>
            <a:r>
              <a:rPr lang="ru-RU" sz="2800" dirty="0">
                <a:solidFill>
                  <a:srgbClr val="40404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западных трендов – противоречие с  традиционными ценностями.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Гиперопе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8280920" cy="365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1"/>
            <a:ext cx="8496944" cy="79208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Черникова Е.Г., </a:t>
            </a:r>
            <a:r>
              <a:rPr lang="ru-RU" sz="20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Пташко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Т.Г., Соколова Н.А.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Социально-психологические особенности современного подростка.  Вестник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Челябинского государственного педагогического университета. 2018, № 5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1196752"/>
            <a:ext cx="8424936" cy="469971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уже невозможно найти подростка, у которого не было бы телефона, подключенного к интернету, где наибольшей популярностью у них пользуются мессенджеры для общения и возможности просмотра видеоконтента.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Результат: 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подростки </a:t>
            </a:r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меньше ориентируются на выбор профессии, а больше на поиск обеспеченной жизни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Это подтверждается исследованиями ценностных ориентаций подростков. 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62,1% подростков 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качестве наиболее важных жизненных ценностей выбирают жизнь в свое удовольствие,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44,3% - жизнь без всяких обязательств перед кем-либо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22,6% - развлечение и отдых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524" y="6003789"/>
            <a:ext cx="85689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ДЕЛАТЬ?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«ЛУПИТЬ» РОДИТЕЛЕЙ НА СОБРАНИИ, КОТОРЫЕ СНАБЖАЮТ ДЕТЕЙ ТРАВМИРУЮЩИМ ИНСТРУМЕНТАРИЕМ.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14603</Words>
  <Application>WPS Presentation</Application>
  <PresentationFormat>Экран (4:3)</PresentationFormat>
  <Paragraphs>259</Paragraphs>
  <Slides>28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SimSun</vt:lpstr>
      <vt:lpstr>Wingdings</vt:lpstr>
      <vt:lpstr>Franklin Gothic Book</vt:lpstr>
      <vt:lpstr>Calibri</vt:lpstr>
      <vt:lpstr>Times New Roman</vt:lpstr>
      <vt:lpstr>Calibri</vt:lpstr>
      <vt:lpstr>Symbol</vt:lpstr>
      <vt:lpstr>Microsoft YaHei</vt:lpstr>
      <vt:lpstr>Arial Unicode MS</vt:lpstr>
      <vt:lpstr>Open Sans</vt:lpstr>
      <vt:lpstr>Segoe Print</vt:lpstr>
      <vt:lpstr>Google Sans</vt:lpstr>
      <vt:lpstr>Calibri Light</vt:lpstr>
      <vt:lpstr>Уголки</vt:lpstr>
      <vt:lpstr>Тема Office</vt:lpstr>
      <vt:lpstr>Государственное бюджетное учреждение Центр психолого-педагогической, медицинской и социальной помощи Пушкинского района Санкт-Петербурга</vt:lpstr>
      <vt:lpstr>PowerPoint 演示文稿</vt:lpstr>
      <vt:lpstr>Содержание занятия</vt:lpstr>
      <vt:lpstr>Актуальность темы</vt:lpstr>
      <vt:lpstr>Ключевые психологические особенности</vt:lpstr>
      <vt:lpstr>Влияние цифровых технологий на психику подростков </vt:lpstr>
      <vt:lpstr>PowerPoint 演示文稿</vt:lpstr>
      <vt:lpstr>Социальные и культурные факторы</vt:lpstr>
      <vt:lpstr>Черникова Е.Г., Пташко Т.Г., Соколова Н.А. Социально-психологические особенности современного подростка.  Вестник Челябинского государственного педагогического университета. 2018, № 5</vt:lpstr>
      <vt:lpstr>Особенности младшего подросткового возраста</vt:lpstr>
      <vt:lpstr>Особенности младшего подросткового возраста</vt:lpstr>
      <vt:lpstr>Особенности младшего подросткового возраста</vt:lpstr>
      <vt:lpstr>Особенности младшего подросткового возраста</vt:lpstr>
      <vt:lpstr>В воспитании поведения младшего подростка нужно учитывать следующие моменты:</vt:lpstr>
      <vt:lpstr>В воспитании поведения младшего подростка нужно учитывать следующие моменты:</vt:lpstr>
      <vt:lpstr>Психологические особенности современного подростка старшего школьного возраста (7-11 классы)</vt:lpstr>
      <vt:lpstr>Психологические особенности современного подростка старшего школьного возраста (7-11 классы)</vt:lpstr>
      <vt:lpstr>Психологические особенности современного подростка старшего школьного возраста (7-11 классы)</vt:lpstr>
      <vt:lpstr>Механизмы формирования проявлений асоциального поведения у подростков</vt:lpstr>
      <vt:lpstr>В старшем подростковом возрасте у обучающихся активно формируются компоненты самосознания, среди которых можно отметить такие как формирование: </vt:lpstr>
      <vt:lpstr>ОБОБЩИМ ОСОБЕННОСТИ СТАРШЕГО ПОДРОСТКА</vt:lpstr>
      <vt:lpstr>Понятие «самосознание личности»</vt:lpstr>
      <vt:lpstr>Психологические особенности подростков  с ОВЗ в аспекте формирования поведения. ОБЩИЕ ДЛЯ ВСЕХ 8 ВИДОВ.</vt:lpstr>
      <vt:lpstr>Психологические особенности подростков  с ОВЗ в аспекте формирования поведения. ОБЩИЕ ДЛЯ ВСЕХ 8 ВИДОВ.</vt:lpstr>
      <vt:lpstr>Психологические особенности подростков  с ОВЗ в аспекте формирования поведения. ОБЩИЕ ДЛЯ ВСЕХ 8 ВИДОВ.</vt:lpstr>
      <vt:lpstr>Психологические особенности подростков  с ОВЗ в аспекте формирования поведения с учетом видов отклонений</vt:lpstr>
      <vt:lpstr>Психологические особенности подростков  с ОВЗ в аспекте формирования поведения</vt:lpstr>
      <vt:lpstr>ПОДВЕДЁМ  ИТОГ: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Психологические особенности современных подростков</dc:title>
  <dc:creator>User</dc:creator>
  <cp:lastModifiedBy>Пользователь</cp:lastModifiedBy>
  <cp:revision>124</cp:revision>
  <dcterms:created xsi:type="dcterms:W3CDTF">2015-02-10T11:56:00Z</dcterms:created>
  <dcterms:modified xsi:type="dcterms:W3CDTF">2025-03-31T10:43:05Z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C4A327F42DFA4BA28FDE47C8C89231B1_12</vt:lpwstr>
  </property>
  <property fmtid="{D5CDD505-2E9C-101B-9397-08002B2CF9AE}" pid="3" name="KSOProductBuildVer">
    <vt:lpwstr>1049-12.2.0.20782</vt:lpwstr>
  </property>
</Properties>
</file>