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handoutMasterIdLst>
    <p:handoutMasterId r:id="rId21"/>
  </p:handoutMasterIdLst>
  <p:sldIdLst>
    <p:sldId id="256" r:id="rId3"/>
    <p:sldId id="257" r:id="rId4"/>
    <p:sldId id="260" r:id="rId5"/>
    <p:sldId id="258" r:id="rId6"/>
    <p:sldId id="259" r:id="rId7"/>
    <p:sldId id="261" r:id="rId8"/>
    <p:sldId id="266" r:id="rId9"/>
    <p:sldId id="267" r:id="rId10"/>
    <p:sldId id="262" r:id="rId11"/>
    <p:sldId id="263" r:id="rId12"/>
    <p:sldId id="265" r:id="rId13"/>
    <p:sldId id="264" r:id="rId14"/>
    <p:sldId id="268" r:id="rId15"/>
    <p:sldId id="269" r:id="rId16"/>
    <p:sldId id="270" r:id="rId17"/>
    <p:sldId id="271" r:id="rId18"/>
    <p:sldId id="273" r:id="rId19"/>
    <p:sldId id="272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914063-EB75-4A58-A072-7916A9FCA701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96FAC2-3452-4F10-80B6-38FE9B9BA02C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313038"/>
            <a:ext cx="8911687" cy="1507524"/>
          </a:xfrm>
        </p:spPr>
        <p:txBody>
          <a:bodyPr>
            <a:normAutofit fontScale="90000"/>
          </a:bodyPr>
          <a:lstStyle/>
          <a:p>
            <a:pPr algn="r"/>
            <a:br>
              <a:rPr lang="ru-RU" sz="3600" dirty="0">
                <a:latin typeface="Book Antiqua" panose="02040602050305030304" pitchFamily="18" charset="0"/>
              </a:rPr>
            </a:br>
            <a:r>
              <a:rPr lang="ru-RU" sz="3600" dirty="0" smtClean="0">
                <a:latin typeface="Book Antiqua" panose="02040602050305030304" pitchFamily="18" charset="0"/>
              </a:rPr>
              <a:t>Детский и подростковый </a:t>
            </a:r>
            <a:r>
              <a:rPr lang="ru-RU" sz="3600" dirty="0" err="1" smtClean="0">
                <a:latin typeface="Book Antiqua" panose="02040602050305030304" pitchFamily="18" charset="0"/>
              </a:rPr>
              <a:t>буллинг</a:t>
            </a:r>
            <a:r>
              <a:rPr lang="ru-RU" sz="3600" dirty="0" smtClean="0">
                <a:latin typeface="Book Antiqua" panose="02040602050305030304" pitchFamily="18" charset="0"/>
              </a:rPr>
              <a:t>, как фактор суицидального поведения</a:t>
            </a:r>
            <a:endParaRPr lang="ru-RU" sz="3600" dirty="0">
              <a:latin typeface="Book Antiqua" panose="0204060205030503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>
            <a:off x="1515762" y="1972703"/>
            <a:ext cx="1285103" cy="576262"/>
          </a:xfrm>
        </p:spPr>
        <p:txBody>
          <a:bodyPr>
            <a:normAutofit/>
          </a:bodyPr>
          <a:lstStyle/>
          <a:p>
            <a:pPr algn="r"/>
            <a:endParaRPr lang="ru-RU" sz="2400" b="1" dirty="0">
              <a:latin typeface="Book Antiqua" panose="0204060205030503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601731" y="2067697"/>
            <a:ext cx="5903900" cy="1293341"/>
          </a:xfrm>
        </p:spPr>
        <p:txBody>
          <a:bodyPr/>
          <a:lstStyle/>
          <a:p>
            <a:pPr algn="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Заведующий 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структурным подразделением противоправного 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отклоняющегося поведения среди детей и подростков, социальный педагог ГБУ ЦППМСП Пушкинского района </a:t>
            </a:r>
            <a:r>
              <a:rPr lang="ru-RU" sz="1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Корочкина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Ольга Владимировна</a:t>
            </a:r>
            <a:endParaRPr lang="ru-RU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28.03.2025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Пользователь\Desktop\1674044089_gas-kvas-com-p-risunki-na-temu-bulling-v-shkole-3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382487" y="1798856"/>
            <a:ext cx="4049470" cy="2946139"/>
          </a:xfrm>
          <a:prstGeom prst="rect">
            <a:avLst/>
          </a:prstGeom>
          <a:noFill/>
        </p:spPr>
      </p:pic>
      <p:pic>
        <p:nvPicPr>
          <p:cNvPr id="4" name="Picture 2" descr="C:\Users\Пользователь\Desktop\1674058048_gas-kvas-com-p-risunok-na-temu-bulling-2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807677" y="3615728"/>
            <a:ext cx="4530810" cy="29745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21672"/>
            <a:ext cx="8911687" cy="748145"/>
          </a:xfrm>
        </p:spPr>
        <p:txBody>
          <a:bodyPr>
            <a:normAutofit/>
          </a:bodyPr>
          <a:lstStyle/>
          <a:p>
            <a:pPr algn="r"/>
            <a:r>
              <a:rPr lang="ru-RU" dirty="0">
                <a:latin typeface="Book Antiqua" panose="02040602050305030304" pitchFamily="18" charset="0"/>
              </a:rPr>
              <a:t>Признаки школьной травли: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6582" y="969818"/>
            <a:ext cx="9818254" cy="5708074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Book Antiqua" panose="02040602050305030304" pitchFamily="18" charset="0"/>
              </a:rPr>
              <a:t>Ребенок постоянно находится в подавленном настроении;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Стал получать плохие отметки, замечания;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Ищет предлог, чтобы не идти в школу;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По дороге в школу и домой выбирает обходные маршруты;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Приходит с испорченной или в грязной одежде, порванными учебниками и тетрадями;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То и дело </a:t>
            </a:r>
            <a:r>
              <a:rPr lang="en-US" sz="2400" dirty="0">
                <a:latin typeface="Book Antiqua" panose="02040602050305030304" pitchFamily="18" charset="0"/>
              </a:rPr>
              <a:t>“</a:t>
            </a:r>
            <a:r>
              <a:rPr lang="ru-RU" sz="2400" dirty="0">
                <a:latin typeface="Book Antiqua" panose="02040602050305030304" pitchFamily="18" charset="0"/>
              </a:rPr>
              <a:t>теряет</a:t>
            </a:r>
            <a:r>
              <a:rPr lang="en-US" sz="2400" dirty="0">
                <a:latin typeface="Book Antiqua" panose="02040602050305030304" pitchFamily="18" charset="0"/>
              </a:rPr>
              <a:t>”</a:t>
            </a:r>
            <a:r>
              <a:rPr lang="ru-RU" sz="2400" dirty="0">
                <a:latin typeface="Book Antiqua" panose="02040602050305030304" pitchFamily="18" charset="0"/>
              </a:rPr>
              <a:t> вещи и карманные деньги;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Не выходит играть во двор;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Часто приходит с синяками и ссадинами;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Не встречается с одноклассниками, не приглашает их домой и не ходит в гости;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Стал замкнут, вспыльчив.</a:t>
            </a:r>
            <a:endParaRPr lang="ru-RU" sz="2400" dirty="0">
              <a:latin typeface="Book Antiqua" panose="02040602050305030304" pitchFamily="18" charset="0"/>
            </a:endParaRPr>
          </a:p>
          <a:p>
            <a:endParaRPr lang="ru-RU" sz="2200" dirty="0">
              <a:latin typeface="Book Antiqua" panose="02040602050305030304" pitchFamily="18" charset="0"/>
            </a:endParaRPr>
          </a:p>
          <a:p>
            <a:endParaRPr lang="ru-RU" sz="2400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49381"/>
            <a:ext cx="8911687" cy="1006763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>
                <a:latin typeface="Book Antiqua" panose="02040602050305030304" pitchFamily="18" charset="0"/>
              </a:rPr>
              <a:t>Признаки, </a:t>
            </a:r>
            <a:br>
              <a:rPr lang="ru-RU" dirty="0">
                <a:latin typeface="Book Antiqua" panose="02040602050305030304" pitchFamily="18" charset="0"/>
              </a:rPr>
            </a:br>
            <a:r>
              <a:rPr lang="ru-RU" dirty="0">
                <a:latin typeface="Book Antiqua" panose="02040602050305030304" pitchFamily="18" charset="0"/>
              </a:rPr>
              <a:t>по которым можно распознать </a:t>
            </a:r>
            <a:r>
              <a:rPr lang="ru-RU" dirty="0" err="1">
                <a:latin typeface="Book Antiqua" panose="02040602050305030304" pitchFamily="18" charset="0"/>
              </a:rPr>
              <a:t>буллинг</a:t>
            </a:r>
            <a:r>
              <a:rPr lang="ru-RU" dirty="0">
                <a:latin typeface="Book Antiqua" panose="02040602050305030304" pitchFamily="18" charset="0"/>
              </a:rPr>
              <a:t>: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6582" y="1496290"/>
            <a:ext cx="9818254" cy="5181601"/>
          </a:xfrm>
        </p:spPr>
        <p:txBody>
          <a:bodyPr>
            <a:normAutofit lnSpcReduction="10000"/>
          </a:bodyPr>
          <a:lstStyle/>
          <a:p>
            <a:r>
              <a:rPr lang="ru-RU" sz="2400" dirty="0">
                <a:latin typeface="Book Antiqua" panose="02040602050305030304" pitchFamily="18" charset="0"/>
              </a:rPr>
              <a:t>Кого-то зажимают в углу помещения;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Когда взрослый подходит к группке детей, они: замолкают, разбегаются, резко меняют деятельность (могут обнять </a:t>
            </a:r>
            <a:r>
              <a:rPr lang="en-US" sz="2400" dirty="0">
                <a:latin typeface="Book Antiqua" panose="02040602050305030304" pitchFamily="18" charset="0"/>
              </a:rPr>
              <a:t>“</a:t>
            </a:r>
            <a:r>
              <a:rPr lang="ru-RU" sz="2400" dirty="0">
                <a:latin typeface="Book Antiqua" panose="02040602050305030304" pitchFamily="18" charset="0"/>
              </a:rPr>
              <a:t>жертву</a:t>
            </a:r>
            <a:r>
              <a:rPr lang="en-US" sz="2400" dirty="0">
                <a:latin typeface="Book Antiqua" panose="02040602050305030304" pitchFamily="18" charset="0"/>
              </a:rPr>
              <a:t>”</a:t>
            </a:r>
            <a:r>
              <a:rPr lang="ru-RU" sz="2400" dirty="0">
                <a:latin typeface="Book Antiqua" panose="02040602050305030304" pitchFamily="18" charset="0"/>
              </a:rPr>
              <a:t>, как будто все в порядке);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Один из учеников не выбирается другими (в изоляции);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Весь класс смеется над одним и тем же учеником;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Очень обидные прозвища;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По лицу одного из учеников: бледный, красный, (в пятнах) в слезах, испуган, дрожит, признаки насилия на теле/лице;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Младшие школьники боятся зайти в туалет;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Школьники после уроков не расходятся, кого то ждут около школы</a:t>
            </a:r>
            <a:r>
              <a:rPr lang="ru-RU" sz="2200" dirty="0">
                <a:latin typeface="Book Antiqua" panose="02040602050305030304" pitchFamily="18" charset="0"/>
              </a:rPr>
              <a:t>. </a:t>
            </a:r>
            <a:endParaRPr lang="ru-RU" sz="2200" dirty="0">
              <a:latin typeface="Book Antiqua" panose="02040602050305030304" pitchFamily="18" charset="0"/>
            </a:endParaRPr>
          </a:p>
          <a:p>
            <a:endParaRPr lang="ru-RU" sz="2400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77090"/>
            <a:ext cx="8911687" cy="563419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>
                <a:latin typeface="Book Antiqua" panose="02040602050305030304" pitchFamily="18" charset="0"/>
              </a:rPr>
              <a:t>Последствия для жертвы травли могут быть: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6582" y="969818"/>
            <a:ext cx="9818254" cy="5708074"/>
          </a:xfrm>
        </p:spPr>
        <p:txBody>
          <a:bodyPr>
            <a:normAutofit lnSpcReduction="10000"/>
          </a:bodyPr>
          <a:lstStyle/>
          <a:p>
            <a:r>
              <a:rPr lang="ru-RU" sz="2200" dirty="0">
                <a:latin typeface="Book Antiqua" panose="02040602050305030304" pitchFamily="18" charset="0"/>
              </a:rPr>
              <a:t>Трудности в учебе, невозможность сосредоточиться из-за постоянного стресса;</a:t>
            </a:r>
            <a:endParaRPr lang="ru-RU" sz="2200" dirty="0">
              <a:latin typeface="Book Antiqua" panose="02040602050305030304" pitchFamily="18" charset="0"/>
            </a:endParaRPr>
          </a:p>
          <a:p>
            <a:r>
              <a:rPr lang="ru-RU" sz="2200" dirty="0">
                <a:latin typeface="Book Antiqua" panose="02040602050305030304" pitchFamily="18" charset="0"/>
              </a:rPr>
              <a:t>Многочисленные пропуски занятий, потому что идти в школу страшно и находиться там мучительно;</a:t>
            </a:r>
            <a:endParaRPr lang="ru-RU" sz="2200" dirty="0">
              <a:latin typeface="Book Antiqua" panose="02040602050305030304" pitchFamily="18" charset="0"/>
            </a:endParaRPr>
          </a:p>
          <a:p>
            <a:r>
              <a:rPr lang="ru-RU" sz="2200" dirty="0">
                <a:latin typeface="Book Antiqua" panose="02040602050305030304" pitchFamily="18" charset="0"/>
              </a:rPr>
              <a:t>Устойчиво сниженная самооценка, неверие в свои силы, искаженный образ себя как </a:t>
            </a:r>
            <a:r>
              <a:rPr lang="en-US" sz="2200" dirty="0">
                <a:latin typeface="Book Antiqua" panose="02040602050305030304" pitchFamily="18" charset="0"/>
              </a:rPr>
              <a:t>“</a:t>
            </a:r>
            <a:r>
              <a:rPr lang="ru-RU" sz="2200" i="1" dirty="0">
                <a:latin typeface="Book Antiqua" panose="02040602050305030304" pitchFamily="18" charset="0"/>
              </a:rPr>
              <a:t>ущербного</a:t>
            </a:r>
            <a:r>
              <a:rPr lang="en-US" sz="2200" dirty="0">
                <a:latin typeface="Book Antiqua" panose="02040602050305030304" pitchFamily="18" charset="0"/>
              </a:rPr>
              <a:t>”</a:t>
            </a:r>
            <a:r>
              <a:rPr lang="ru-RU" sz="2200" dirty="0">
                <a:latin typeface="Book Antiqua" panose="02040602050305030304" pitchFamily="18" charset="0"/>
              </a:rPr>
              <a:t>, не такого как надо;</a:t>
            </a:r>
            <a:endParaRPr lang="ru-RU" sz="2200" dirty="0">
              <a:latin typeface="Book Antiqua" panose="02040602050305030304" pitchFamily="18" charset="0"/>
            </a:endParaRPr>
          </a:p>
          <a:p>
            <a:r>
              <a:rPr lang="ru-RU" sz="2200" dirty="0">
                <a:latin typeface="Book Antiqua" panose="02040602050305030304" pitchFamily="18" charset="0"/>
              </a:rPr>
              <a:t>Тревожные расстройства, в </a:t>
            </a:r>
            <a:r>
              <a:rPr lang="ru-RU" sz="2200" dirty="0" err="1">
                <a:latin typeface="Book Antiqua" panose="02040602050305030304" pitchFamily="18" charset="0"/>
              </a:rPr>
              <a:t>т.ч</a:t>
            </a:r>
            <a:r>
              <a:rPr lang="ru-RU" sz="2200" dirty="0">
                <a:latin typeface="Book Antiqua" panose="02040602050305030304" pitchFamily="18" charset="0"/>
              </a:rPr>
              <a:t>. стойкие и тяжелые формы;</a:t>
            </a:r>
            <a:endParaRPr lang="ru-RU" sz="2200" dirty="0">
              <a:latin typeface="Book Antiqua" panose="02040602050305030304" pitchFamily="18" charset="0"/>
            </a:endParaRPr>
          </a:p>
          <a:p>
            <a:r>
              <a:rPr lang="ru-RU" sz="2200" dirty="0">
                <a:latin typeface="Book Antiqua" panose="02040602050305030304" pitchFamily="18" charset="0"/>
              </a:rPr>
              <a:t>Депрессивные расстройства, в </a:t>
            </a:r>
            <a:r>
              <a:rPr lang="ru-RU" sz="2200" dirty="0" err="1">
                <a:latin typeface="Book Antiqua" panose="02040602050305030304" pitchFamily="18" charset="0"/>
              </a:rPr>
              <a:t>т.ч</a:t>
            </a:r>
            <a:r>
              <a:rPr lang="ru-RU" sz="2200" dirty="0">
                <a:latin typeface="Book Antiqua" panose="02040602050305030304" pitchFamily="18" charset="0"/>
              </a:rPr>
              <a:t>. стойкие и тяжелые формы;</a:t>
            </a:r>
            <a:endParaRPr lang="ru-RU" sz="2200" dirty="0">
              <a:latin typeface="Book Antiqua" panose="02040602050305030304" pitchFamily="18" charset="0"/>
            </a:endParaRPr>
          </a:p>
          <a:p>
            <a:r>
              <a:rPr lang="ru-RU" sz="2200" dirty="0">
                <a:latin typeface="Book Antiqua" panose="02040602050305030304" pitchFamily="18" charset="0"/>
              </a:rPr>
              <a:t>Социальные неврозы, сложности с общением, с завязыванием и поддержанием социальных связей, которые будут оставаться долгие годы после школы;</a:t>
            </a:r>
            <a:endParaRPr lang="ru-RU" sz="2200" dirty="0">
              <a:latin typeface="Book Antiqua" panose="02040602050305030304" pitchFamily="18" charset="0"/>
            </a:endParaRPr>
          </a:p>
          <a:p>
            <a:r>
              <a:rPr lang="ru-RU" sz="2200" dirty="0">
                <a:latin typeface="Book Antiqua" panose="02040602050305030304" pitchFamily="18" charset="0"/>
              </a:rPr>
              <a:t>Психосоматические (обусловленные стрессом) заболевания, которые так же могут быть длительными и устойчивыми к лечению;</a:t>
            </a:r>
            <a:endParaRPr lang="ru-RU" sz="2200" dirty="0">
              <a:latin typeface="Book Antiqua" panose="02040602050305030304" pitchFamily="18" charset="0"/>
            </a:endParaRPr>
          </a:p>
          <a:p>
            <a:r>
              <a:rPr lang="ru-RU" sz="2200" dirty="0">
                <a:latin typeface="Book Antiqua" panose="02040602050305030304" pitchFamily="18" charset="0"/>
              </a:rPr>
              <a:t>Суицидальные мысли и попытки, которые отмечаются у жертв травли в 5 раз чаще, чем у остальных школьников.</a:t>
            </a:r>
            <a:endParaRPr lang="ru-RU" sz="2200" dirty="0">
              <a:latin typeface="Book Antiqua" panose="02040602050305030304" pitchFamily="18" charset="0"/>
            </a:endParaRPr>
          </a:p>
          <a:p>
            <a:endParaRPr lang="ru-RU" sz="2200" dirty="0">
              <a:latin typeface="Book Antiqua" panose="02040602050305030304" pitchFamily="18" charset="0"/>
            </a:endParaRPr>
          </a:p>
          <a:p>
            <a:endParaRPr lang="ru-RU" sz="2400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048171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в деятельности педагога – психолога и социального педагога в образовательных учреждениях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28800" y="1812323"/>
            <a:ext cx="9675812" cy="4431957"/>
          </a:xfrm>
        </p:spPr>
        <p:txBody>
          <a:bodyPr>
            <a:normAutofit/>
          </a:bodyPr>
          <a:lstStyle/>
          <a:p>
            <a:pPr algn="just">
              <a:spcBef>
                <a:spcPct val="0"/>
              </a:spcBef>
              <a:buBlip>
                <a:blip r:embed="rId1"/>
              </a:buBlip>
              <a:tabLst>
                <a:tab pos="228600" algn="l"/>
              </a:tabLst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Участвуем в осуществлении образовательной, воспитательной работы, направленной на обеспечение всестороннего индивидуального развития учеников, сохранение их полноценного психического здоровья.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buFont typeface="Arial" panose="020B0604020202020204" pitchFamily="34" charset="0"/>
              <a:buBlip>
                <a:blip r:embed="rId1"/>
              </a:buBlip>
              <a:tabLst>
                <a:tab pos="228600" algn="l"/>
              </a:tabLst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Выявляем  одаренность, раскрываем способности, таланты детей группы риска.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buFont typeface="Arial" panose="020B0604020202020204" pitchFamily="34" charset="0"/>
              <a:buBlip>
                <a:blip r:embed="rId1"/>
              </a:buBlip>
              <a:tabLst>
                <a:tab pos="228600" algn="l"/>
              </a:tabLst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Заботимся о профессиональном самоопределении молодежи, помогаем в выборе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профобразовательного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учреждения;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buFont typeface="Arial" panose="020B0604020202020204" pitchFamily="34" charset="0"/>
              <a:buBlip>
                <a:blip r:embed="rId1"/>
              </a:buBlip>
              <a:tabLst>
                <a:tab pos="228600" algn="l"/>
              </a:tabLst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Утверждаем уважение к принципам общечеловеческой морали: правды, справедливости, гуманизма, доброты.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buFont typeface="Arial" panose="020B0604020202020204" pitchFamily="34" charset="0"/>
              <a:buBlip>
                <a:blip r:embed="rId1"/>
              </a:buBlip>
              <a:tabLst>
                <a:tab pos="228600" algn="l"/>
              </a:tabLst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Осуществляем первичную профилактику  правонарушений,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девиантного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поведения детей, в том числе алкоголизма, наркомании, курения, ранних половых отношений. Пропагандируем здоровый образ жизни. Привлекаем детей, родителей и общественность к организации и проведению педагогических мероприятий, акций. Организуем социально значимую деятельность детей в социуме.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buFont typeface="Arial" panose="020B0604020202020204" pitchFamily="34" charset="0"/>
              <a:buBlip>
                <a:blip r:embed="rId1"/>
              </a:buBlip>
              <a:tabLst>
                <a:tab pos="228600" algn="l"/>
              </a:tabLst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Способствуем социализации, социальной адаптации детей, подростков, молодежи.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370704"/>
            <a:ext cx="8911687" cy="138395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органов и учреждений, направленных на профилактику безнадзорности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(регламент ст.4 ФЗ № 120)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54659" y="2133599"/>
            <a:ext cx="9749953" cy="4028303"/>
          </a:xfrm>
        </p:spPr>
        <p:txBody>
          <a:bodyPr/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Комиссии по делам несовершеннолетних (КДН и ЗП);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социальной защиты населения (ОСЗН);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государственной власти Российской Федерации, осуществляющие государственное управление в сфере образования;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государственной власти Российской Федерации, осуществляющие государственное управление в сфере здравоохранения;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опеки и попечительства;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внутренних дел – в частности отделы по делам несовершеннолетних;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службы занятости;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 уголовно-исполнительной системы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воспитательной службой школы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(Совет профилактики)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6995" y="2133600"/>
            <a:ext cx="9807617" cy="3777622"/>
          </a:xfrm>
        </p:spPr>
        <p:txBody>
          <a:bodyPr>
            <a:normAutofit fontScale="85000" lnSpcReduction="20000"/>
          </a:bodyPr>
          <a:lstStyle/>
          <a:p>
            <a:pPr>
              <a:buNone/>
              <a:defRPr/>
            </a:pPr>
            <a:r>
              <a:rPr lang="ru-RU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от социального педагога</a:t>
            </a:r>
            <a:endParaRPr lang="ru-RU" sz="21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Оформить согласие от  родителя </a:t>
            </a:r>
            <a:endParaRPr lang="ru-RU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Ознакомить с порядком записи на консультацию (в случае согласия)</a:t>
            </a:r>
            <a:endParaRPr lang="ru-RU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Подчеркнуть, что без беседы родителя с психологом, работа с ребенком проводится не может.</a:t>
            </a:r>
            <a:endParaRPr lang="ru-RU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Ознакомить психолога с конечной датой записи</a:t>
            </a:r>
            <a:endParaRPr lang="ru-RU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  <a:defRPr/>
            </a:pPr>
            <a:endParaRPr lang="ru-RU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  <a:defRPr/>
            </a:pPr>
            <a:r>
              <a:rPr lang="ru-RU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от педагога-психолога </a:t>
            </a:r>
            <a:endParaRPr lang="ru-RU" sz="21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Уведомление, если родитель не позвонил (докладная записка)</a:t>
            </a:r>
            <a:endParaRPr lang="ru-RU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Уведомление (устное, что работа началась)</a:t>
            </a:r>
            <a:endParaRPr lang="ru-RU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мероприятий</a:t>
            </a:r>
            <a:endParaRPr lang="ru-RU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 о проделанной работе</a:t>
            </a:r>
            <a:endParaRPr lang="ru-RU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работе с семьей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28800" y="1515762"/>
            <a:ext cx="9675812" cy="4868562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и зафиксировать у ребёнка наличие проблемы;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Сообщить родителям о проблеме и выяснить, какие меры предприняты для её разрешения;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Предложить помощь, которой располагает ОУ;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выявлении недостаточности принимаемых мер предложить дополнительные рекомендации по разрешению конкретных проблем (консультации специалистов, ТПМПК);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выполняемость рекомендаций;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положительной динамики – продолжать оказание поддержки семье;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нежелании родителей заниматься решением проблемы повторно разъяснить необходимость этого и сообщить об их ответственности за физическое и психологическое состояние ребёнка;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неэффективности данных мер сообщить информацию в органы опеки, КДН и ЗП.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Формы памяток для подростков</a:t>
            </a:r>
            <a:endParaRPr lang="ru-RU" dirty="0"/>
          </a:p>
        </p:txBody>
      </p:sp>
      <p:pic>
        <p:nvPicPr>
          <p:cNvPr id="2050" name="Picture 2" descr="C:\Users\Пользователь\Desktop\1000101202.jp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1235677" y="1951898"/>
            <a:ext cx="3385750" cy="3995473"/>
          </a:xfrm>
          <a:prstGeom prst="rect">
            <a:avLst/>
          </a:prstGeom>
          <a:noFill/>
        </p:spPr>
      </p:pic>
      <p:pic>
        <p:nvPicPr>
          <p:cNvPr id="1026" name="Picture 2" descr="C:\Users\Пользователь\Desktop\343648_html_e3d7f153780a6813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44067" y="1904876"/>
            <a:ext cx="5264873" cy="4084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481" y="2323070"/>
            <a:ext cx="7002162" cy="42672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Успехов в работе!!!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397164"/>
            <a:ext cx="8911687" cy="1200727"/>
          </a:xfrm>
        </p:spPr>
        <p:txBody>
          <a:bodyPr/>
          <a:lstStyle/>
          <a:p>
            <a:pPr algn="r"/>
            <a:r>
              <a:rPr lang="ru-RU" dirty="0">
                <a:latin typeface="Book Antiqua" panose="02040602050305030304" pitchFamily="18" charset="0"/>
              </a:rPr>
              <a:t>Травля. </a:t>
            </a:r>
            <a:r>
              <a:rPr lang="ru-RU" dirty="0" err="1">
                <a:latin typeface="Book Antiqua" panose="02040602050305030304" pitchFamily="18" charset="0"/>
              </a:rPr>
              <a:t>Буллинг</a:t>
            </a:r>
            <a:r>
              <a:rPr lang="ru-RU" dirty="0">
                <a:latin typeface="Book Antiqua" panose="02040602050305030304" pitchFamily="18" charset="0"/>
              </a:rPr>
              <a:t>. </a:t>
            </a:r>
            <a:br>
              <a:rPr lang="ru-RU" dirty="0">
                <a:latin typeface="Book Antiqua" panose="02040602050305030304" pitchFamily="18" charset="0"/>
              </a:rPr>
            </a:br>
            <a:r>
              <a:rPr lang="ru-RU">
                <a:latin typeface="Book Antiqua" panose="02040602050305030304" pitchFamily="18" charset="0"/>
              </a:rPr>
              <a:t>Некоторые </a:t>
            </a:r>
            <a:r>
              <a:rPr lang="ru-RU" dirty="0">
                <a:latin typeface="Book Antiqua" panose="02040602050305030304" pitchFamily="18" charset="0"/>
              </a:rPr>
              <a:t>заметки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257965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Book Antiqua" panose="02040602050305030304" pitchFamily="18" charset="0"/>
              </a:rPr>
              <a:t>Такова потребность возраста. Детям надо быть в стае, надо осознавать себя через противопоставление другим, надо полностью ощущать принадлежность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Почему некоторые детские коллективы оказываются беззащитны перед групповой иерархией, вшитой от природы, а другие-то нет, живут по-человечески? По убеждению некоторых психологов, что до подросткового возраста это полностью зависит от взрослых. </a:t>
            </a:r>
            <a:r>
              <a:rPr lang="ru-RU" sz="2400" b="1" i="1" dirty="0">
                <a:latin typeface="Book Antiqua" panose="02040602050305030304" pitchFamily="18" charset="0"/>
              </a:rPr>
              <a:t>Если есть авторитетный взрослый, который насилия не приемлет, ее не будет</a:t>
            </a:r>
            <a:r>
              <a:rPr lang="ru-RU" dirty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120073"/>
            <a:ext cx="9183439" cy="692727"/>
          </a:xfrm>
        </p:spPr>
        <p:txBody>
          <a:bodyPr/>
          <a:lstStyle/>
          <a:p>
            <a:pPr algn="r"/>
            <a:r>
              <a:rPr lang="ru-RU" dirty="0">
                <a:latin typeface="Book Antiqua" panose="02040602050305030304" pitchFamily="18" charset="0"/>
              </a:rPr>
              <a:t>Играем? – нет!!!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0182" y="683492"/>
            <a:ext cx="10270837" cy="6003636"/>
          </a:xfrm>
        </p:spPr>
        <p:txBody>
          <a:bodyPr>
            <a:normAutofit lnSpcReduction="10000"/>
          </a:bodyPr>
          <a:lstStyle/>
          <a:p>
            <a:r>
              <a:rPr lang="ru-RU" sz="2400" dirty="0">
                <a:latin typeface="Book Antiqua" panose="02040602050305030304" pitchFamily="18" charset="0"/>
              </a:rPr>
              <a:t>когда кого-то постоянно обижают, дразнят, оскорбляют, 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когда с кем-то не здороваются, отказываются сидеть и стоять рядом, 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когда отнимают, портят, прячут чьи-то вещи,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когда кого-то толкают, бьют, унижают, угрожают – это называется </a:t>
            </a:r>
            <a:r>
              <a:rPr lang="ru-RU" sz="2400" b="1" i="1" dirty="0">
                <a:latin typeface="Book Antiqua" panose="02040602050305030304" pitchFamily="18" charset="0"/>
              </a:rPr>
              <a:t>травля.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Хотя некоторые предпочитают говорить: </a:t>
            </a:r>
            <a:endParaRPr lang="ru-RU" sz="2400" dirty="0">
              <a:latin typeface="Book Antiqua" panose="02040602050305030304" pitchFamily="18" charset="0"/>
            </a:endParaRPr>
          </a:p>
          <a:p>
            <a:pPr marL="457200" lvl="1" indent="0">
              <a:spcBef>
                <a:spcPts val="300"/>
              </a:spcBef>
              <a:buNone/>
            </a:pPr>
            <a:r>
              <a:rPr lang="ru-RU" sz="2200" i="1" dirty="0">
                <a:latin typeface="Book Antiqua" panose="02040602050305030304" pitchFamily="18" charset="0"/>
              </a:rPr>
              <a:t>Мы просто его </a:t>
            </a:r>
            <a:r>
              <a:rPr lang="ru-RU" sz="2200" b="1" i="1" dirty="0">
                <a:latin typeface="Book Antiqua" panose="02040602050305030304" pitchFamily="18" charset="0"/>
              </a:rPr>
              <a:t>не любим</a:t>
            </a:r>
            <a:r>
              <a:rPr lang="ru-RU" sz="2200" i="1" dirty="0">
                <a:latin typeface="Book Antiqua" panose="02040602050305030304" pitchFamily="18" charset="0"/>
              </a:rPr>
              <a:t>, мы просто ее </a:t>
            </a:r>
            <a:r>
              <a:rPr lang="ru-RU" sz="2200" b="1" i="1" dirty="0">
                <a:latin typeface="Book Antiqua" panose="02040602050305030304" pitchFamily="18" charset="0"/>
              </a:rPr>
              <a:t>дразним</a:t>
            </a:r>
            <a:r>
              <a:rPr lang="ru-RU" sz="2200" i="1" dirty="0">
                <a:latin typeface="Book Antiqua" panose="02040602050305030304" pitchFamily="18" charset="0"/>
              </a:rPr>
              <a:t>, мы шутим, это же шутка, </a:t>
            </a:r>
            <a:r>
              <a:rPr lang="ru-RU" sz="2200" b="1" i="1" dirty="0">
                <a:latin typeface="Book Antiqua" panose="02040602050305030304" pitchFamily="18" charset="0"/>
              </a:rPr>
              <a:t>мы так играем</a:t>
            </a:r>
            <a:r>
              <a:rPr lang="ru-RU" sz="2400" dirty="0">
                <a:latin typeface="Book Antiqua" panose="02040602050305030304" pitchFamily="18" charset="0"/>
              </a:rPr>
              <a:t>.</a:t>
            </a:r>
            <a:endParaRPr lang="ru-RU" sz="2400" dirty="0">
              <a:latin typeface="Book Antiqua" panose="02040602050305030304" pitchFamily="18" charset="0"/>
            </a:endParaRPr>
          </a:p>
          <a:p>
            <a:pPr>
              <a:spcBef>
                <a:spcPts val="1500"/>
              </a:spcBef>
            </a:pPr>
            <a:r>
              <a:rPr lang="ru-RU" sz="2400" dirty="0">
                <a:latin typeface="Book Antiqua" panose="02040602050305030304" pitchFamily="18" charset="0"/>
              </a:rPr>
              <a:t>Существует </a:t>
            </a:r>
            <a:r>
              <a:rPr lang="ru-RU" sz="2400" b="1" dirty="0">
                <a:latin typeface="Book Antiqua" panose="02040602050305030304" pitchFamily="18" charset="0"/>
              </a:rPr>
              <a:t>разница</a:t>
            </a:r>
            <a:r>
              <a:rPr lang="ru-RU" sz="2400" dirty="0">
                <a:latin typeface="Book Antiqua" panose="02040602050305030304" pitchFamily="18" charset="0"/>
              </a:rPr>
              <a:t> между игрой и травлей:</a:t>
            </a:r>
            <a:endParaRPr lang="ru-RU" sz="2400" dirty="0">
              <a:latin typeface="Book Antiqua" panose="02040602050305030304" pitchFamily="18" charset="0"/>
            </a:endParaRPr>
          </a:p>
          <a:p>
            <a:pPr lvl="2">
              <a:spcBef>
                <a:spcPts val="300"/>
              </a:spcBef>
            </a:pPr>
            <a:r>
              <a:rPr lang="ru-RU" sz="2200" dirty="0">
                <a:latin typeface="Book Antiqua" panose="02040602050305030304" pitchFamily="18" charset="0"/>
              </a:rPr>
              <a:t>в игре весело должно быть всем, </a:t>
            </a:r>
            <a:endParaRPr lang="ru-RU" sz="2200" dirty="0">
              <a:latin typeface="Book Antiqua" panose="02040602050305030304" pitchFamily="18" charset="0"/>
            </a:endParaRPr>
          </a:p>
          <a:p>
            <a:pPr lvl="2">
              <a:spcBef>
                <a:spcPts val="300"/>
              </a:spcBef>
            </a:pPr>
            <a:r>
              <a:rPr lang="ru-RU" sz="2200" dirty="0">
                <a:latin typeface="Book Antiqua" panose="02040602050305030304" pitchFamily="18" charset="0"/>
              </a:rPr>
              <a:t>В игру все вступают добровольно,</a:t>
            </a:r>
            <a:endParaRPr lang="ru-RU" sz="2200" dirty="0">
              <a:latin typeface="Book Antiqua" panose="02040602050305030304" pitchFamily="18" charset="0"/>
            </a:endParaRPr>
          </a:p>
          <a:p>
            <a:pPr lvl="2">
              <a:spcBef>
                <a:spcPts val="300"/>
              </a:spcBef>
            </a:pPr>
            <a:r>
              <a:rPr lang="ru-RU" sz="2200" dirty="0">
                <a:latin typeface="Book Antiqua" panose="02040602050305030304" pitchFamily="18" charset="0"/>
              </a:rPr>
              <a:t>В игре роли меняются: сейчас ты вода, потом я</a:t>
            </a:r>
            <a:endParaRPr lang="ru-RU" sz="22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Играя, дети получают удовольствие. При травле – </a:t>
            </a:r>
            <a:r>
              <a:rPr lang="en-US" sz="2400" dirty="0">
                <a:latin typeface="Book Antiqua" panose="02040602050305030304" pitchFamily="18" charset="0"/>
              </a:rPr>
              <a:t>‘</a:t>
            </a:r>
            <a:r>
              <a:rPr lang="ru-RU" sz="2400" i="1" dirty="0">
                <a:latin typeface="Book Antiqua" panose="02040602050305030304" pitchFamily="18" charset="0"/>
              </a:rPr>
              <a:t>удовольствие</a:t>
            </a:r>
            <a:r>
              <a:rPr lang="en-US" sz="2400" dirty="0">
                <a:latin typeface="Book Antiqua" panose="02040602050305030304" pitchFamily="18" charset="0"/>
              </a:rPr>
              <a:t>’ </a:t>
            </a:r>
            <a:r>
              <a:rPr lang="ru-RU" sz="2400" dirty="0">
                <a:latin typeface="Book Antiqua" panose="02040602050305030304" pitchFamily="18" charset="0"/>
              </a:rPr>
              <a:t>в издевательстве над человеком, веселье по поводу его бессилия, его злости, как он мечется порой сдерживая слезы. </a:t>
            </a:r>
            <a:endParaRPr lang="ru-RU" sz="2400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397164"/>
            <a:ext cx="8911687" cy="858981"/>
          </a:xfrm>
        </p:spPr>
        <p:txBody>
          <a:bodyPr/>
          <a:lstStyle/>
          <a:p>
            <a:pPr algn="r"/>
            <a:r>
              <a:rPr lang="ru-RU" dirty="0">
                <a:latin typeface="Book Antiqua" panose="02040602050305030304" pitchFamily="18" charset="0"/>
              </a:rPr>
              <a:t>Типичные ошибки взрослых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339273"/>
            <a:ext cx="9205624" cy="5052291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Book Antiqua" panose="02040602050305030304" pitchFamily="18" charset="0"/>
              </a:rPr>
              <a:t>Ждать, что само пройдет;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Оправдывать, объясняя;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Путать травлю и непопулярность;</a:t>
            </a:r>
            <a:endParaRPr lang="ru-RU" sz="2400" dirty="0">
              <a:latin typeface="Book Antiqua" panose="02040602050305030304" pitchFamily="18" charset="0"/>
            </a:endParaRPr>
          </a:p>
          <a:p>
            <a:pPr marL="0" indent="0">
              <a:spcBef>
                <a:spcPts val="300"/>
              </a:spcBef>
              <a:buNone/>
            </a:pPr>
            <a:r>
              <a:rPr lang="ru-RU" sz="2400" dirty="0">
                <a:latin typeface="Book Antiqua" panose="02040602050305030304" pitchFamily="18" charset="0"/>
              </a:rPr>
              <a:t>		</a:t>
            </a:r>
            <a:r>
              <a:rPr lang="ru-RU" sz="2200" i="1" dirty="0">
                <a:latin typeface="Book Antiqua" panose="02040602050305030304" pitchFamily="18" charset="0"/>
              </a:rPr>
              <a:t>В грязной атмосфере насилия не пробьются ростки</a:t>
            </a:r>
            <a:endParaRPr lang="ru-RU" sz="2200" i="1" dirty="0">
              <a:latin typeface="Book Antiqua" panose="0204060205030503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200" i="1" dirty="0">
                <a:latin typeface="Book Antiqua" panose="02040602050305030304" pitchFamily="18" charset="0"/>
              </a:rPr>
              <a:t> 		интереса и уважения. Сначала надо провести дезинфекцию</a:t>
            </a:r>
            <a:r>
              <a:rPr lang="ru-RU" sz="2200" dirty="0">
                <a:latin typeface="Book Antiqua" panose="02040602050305030304" pitchFamily="18" charset="0"/>
              </a:rPr>
              <a:t>.</a:t>
            </a:r>
            <a:endParaRPr lang="ru-RU" sz="22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Считать травлю проблемой жертвы;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Считать травлю проблемой личностей, а не группы;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Давить на жалость;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Принимать правила игры.</a:t>
            </a:r>
            <a:endParaRPr lang="ru-RU" sz="2400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193964"/>
            <a:ext cx="8911687" cy="738909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>
                <a:latin typeface="Book Antiqua" panose="02040602050305030304" pitchFamily="18" charset="0"/>
              </a:rPr>
              <a:t>Что можно сделать</a:t>
            </a:r>
            <a:br>
              <a:rPr lang="ru-RU" dirty="0">
                <a:latin typeface="Book Antiqua" panose="02040602050305030304" pitchFamily="18" charset="0"/>
              </a:rPr>
            </a:br>
            <a:r>
              <a:rPr lang="ru-RU" dirty="0">
                <a:latin typeface="Book Antiqua" panose="02040602050305030304" pitchFamily="18" charset="0"/>
              </a:rPr>
              <a:t> 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5127" y="932873"/>
            <a:ext cx="9855200" cy="56896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2600" b="1" dirty="0">
                <a:latin typeface="Book Antiqua" panose="02040602050305030304" pitchFamily="18" charset="0"/>
              </a:rPr>
              <a:t>Нет задачи изменить причины, есть задача изменить ПОВЕДЕНИЕ конкретной </a:t>
            </a:r>
            <a:r>
              <a:rPr lang="ru-RU" sz="2600" b="1">
                <a:latin typeface="Book Antiqua" panose="02040602050305030304" pitchFamily="18" charset="0"/>
              </a:rPr>
              <a:t>группы детей.</a:t>
            </a:r>
            <a:endParaRPr lang="ru-RU" sz="2600" b="1" dirty="0">
              <a:latin typeface="Book Antiqua" panose="02040602050305030304" pitchFamily="18" charset="0"/>
            </a:endParaRPr>
          </a:p>
          <a:p>
            <a:r>
              <a:rPr lang="ru-RU" sz="2600" dirty="0">
                <a:latin typeface="Book Antiqua" panose="02040602050305030304" pitchFamily="18" charset="0"/>
              </a:rPr>
              <a:t>Назвать явление;.</a:t>
            </a:r>
            <a:endParaRPr lang="ru-RU" sz="2600" dirty="0">
              <a:latin typeface="Book Antiqua" panose="02040602050305030304" pitchFamily="18" charset="0"/>
            </a:endParaRPr>
          </a:p>
          <a:p>
            <a:pPr marL="539750" indent="0">
              <a:spcBef>
                <a:spcPts val="600"/>
              </a:spcBef>
              <a:buNone/>
            </a:pPr>
            <a:r>
              <a:rPr lang="ru-RU" sz="2400" b="1" i="1" dirty="0">
                <a:latin typeface="Book Antiqua" panose="02040602050305030304" pitchFamily="18" charset="0"/>
              </a:rPr>
              <a:t>Травля</a:t>
            </a:r>
            <a:r>
              <a:rPr lang="ru-RU" sz="2400" i="1" dirty="0">
                <a:latin typeface="Book Antiqua" panose="02040602050305030304" pitchFamily="18" charset="0"/>
              </a:rPr>
              <a:t> — это насилие. Насилие может быть как физическим, так и психологическим. Если группа детей постоянно обзывает и дразнит одного — это травля. Если группа детей постоянно высмеивает одного — это травля. Травля — это когда несколько детей постоянно обижают одного</a:t>
            </a:r>
            <a:r>
              <a:rPr lang="ru-RU" sz="2400" dirty="0">
                <a:latin typeface="Book Antiqua" panose="02040602050305030304" pitchFamily="18" charset="0"/>
              </a:rPr>
              <a:t>.</a:t>
            </a:r>
            <a:r>
              <a:rPr lang="ru-RU" sz="2200" dirty="0">
                <a:latin typeface="Book Antiqua" panose="02040602050305030304" pitchFamily="18" charset="0"/>
              </a:rPr>
              <a:t> </a:t>
            </a:r>
            <a:endParaRPr lang="ru-RU" sz="2200" dirty="0">
              <a:latin typeface="Book Antiqua" panose="02040602050305030304" pitchFamily="18" charset="0"/>
            </a:endParaRPr>
          </a:p>
          <a:p>
            <a:r>
              <a:rPr lang="ru-RU" sz="2600" dirty="0">
                <a:latin typeface="Book Antiqua" panose="02040602050305030304" pitchFamily="18" charset="0"/>
              </a:rPr>
              <a:t>Дать однозначную оценку – </a:t>
            </a:r>
            <a:r>
              <a:rPr lang="ru-RU" sz="2600" i="1" dirty="0">
                <a:latin typeface="Book Antiqua" panose="02040602050305030304" pitchFamily="18" charset="0"/>
              </a:rPr>
              <a:t>все – учителя, ученики, родители – будут узнавать </a:t>
            </a:r>
            <a:r>
              <a:rPr lang="ru-RU" sz="2600" i="1" dirty="0" err="1">
                <a:latin typeface="Book Antiqua" panose="02040602050305030304" pitchFamily="18" charset="0"/>
              </a:rPr>
              <a:t>буллинг</a:t>
            </a:r>
            <a:r>
              <a:rPr lang="ru-RU" sz="2600" i="1" dirty="0">
                <a:latin typeface="Book Antiqua" panose="02040602050305030304" pitchFamily="18" charset="0"/>
              </a:rPr>
              <a:t> </a:t>
            </a:r>
            <a:r>
              <a:rPr lang="ru-RU" sz="2600" dirty="0">
                <a:latin typeface="Book Antiqua" panose="02040602050305030304" pitchFamily="18" charset="0"/>
              </a:rPr>
              <a:t>«в лицо» и точно знать, что делать, встретившись с ним;</a:t>
            </a:r>
            <a:endParaRPr lang="ru-RU" sz="2600" dirty="0">
              <a:latin typeface="Book Antiqua" panose="02040602050305030304" pitchFamily="18" charset="0"/>
            </a:endParaRPr>
          </a:p>
          <a:p>
            <a:r>
              <a:rPr lang="ru-RU" sz="2600" dirty="0">
                <a:latin typeface="Book Antiqua" panose="02040602050305030304" pitchFamily="18" charset="0"/>
              </a:rPr>
              <a:t>Обозначить травлю как проблему группы;</a:t>
            </a:r>
            <a:endParaRPr lang="ru-RU" sz="2600" dirty="0">
              <a:latin typeface="Book Antiqua" panose="02040602050305030304" pitchFamily="18" charset="0"/>
            </a:endParaRPr>
          </a:p>
          <a:p>
            <a:pPr marL="360045" indent="0">
              <a:spcBef>
                <a:spcPts val="600"/>
              </a:spcBef>
              <a:buNone/>
            </a:pPr>
            <a:r>
              <a:rPr lang="ru-RU" sz="2400" i="1" dirty="0">
                <a:latin typeface="Book Antiqua" panose="02040602050305030304" pitchFamily="18" charset="0"/>
              </a:rPr>
              <a:t>Травля – развращающий опыт для </a:t>
            </a:r>
            <a:r>
              <a:rPr lang="ru-RU" sz="2400" b="1" i="1" dirty="0">
                <a:latin typeface="Book Antiqua" panose="02040602050305030304" pitchFamily="18" charset="0"/>
              </a:rPr>
              <a:t>зачинщиков</a:t>
            </a:r>
            <a:r>
              <a:rPr lang="ru-RU" sz="2400" i="1" dirty="0">
                <a:latin typeface="Book Antiqua" panose="02040602050305030304" pitchFamily="18" charset="0"/>
              </a:rPr>
              <a:t>. В будущем у них меньше способов на самореализацию естественными, приемлемыми способами.</a:t>
            </a:r>
            <a:endParaRPr lang="ru-RU" sz="2400" i="1" dirty="0">
              <a:latin typeface="Book Antiqua" panose="02040602050305030304" pitchFamily="18" charset="0"/>
            </a:endParaRPr>
          </a:p>
          <a:p>
            <a:pPr marL="360045" indent="0">
              <a:spcBef>
                <a:spcPts val="600"/>
              </a:spcBef>
              <a:buNone/>
            </a:pPr>
            <a:r>
              <a:rPr lang="ru-RU" sz="2400" i="1" dirty="0">
                <a:latin typeface="Book Antiqua" panose="02040602050305030304" pitchFamily="18" charset="0"/>
              </a:rPr>
              <a:t>Травля – </a:t>
            </a:r>
            <a:r>
              <a:rPr lang="ru-RU" sz="2400" i="1" dirty="0" err="1">
                <a:latin typeface="Book Antiqua" panose="02040602050305030304" pitchFamily="18" charset="0"/>
              </a:rPr>
              <a:t>травматичный</a:t>
            </a:r>
            <a:r>
              <a:rPr lang="ru-RU" sz="2400" i="1" dirty="0">
                <a:latin typeface="Book Antiqua" panose="02040602050305030304" pitchFamily="18" charset="0"/>
              </a:rPr>
              <a:t> опыт для </a:t>
            </a:r>
            <a:r>
              <a:rPr lang="ru-RU" sz="2400" b="1" i="1" dirty="0">
                <a:latin typeface="Book Antiqua" panose="02040602050305030304" pitchFamily="18" charset="0"/>
              </a:rPr>
              <a:t>свидетелей</a:t>
            </a:r>
            <a:r>
              <a:rPr lang="ru-RU" sz="2400" i="1" dirty="0">
                <a:latin typeface="Book Antiqua" panose="02040602050305030304" pitchFamily="18" charset="0"/>
              </a:rPr>
              <a:t>. Они испытывают внутренний конфликт, поскольку уже чувствуют, что происходящее аморально, но еще не имеют сил осознать что именно не так, и найти выход из ситуации.  Кроме того у них есть страх стать жертвой самим, поэтому они могут </a:t>
            </a:r>
            <a:r>
              <a:rPr lang="en-US" sz="2400" i="1" dirty="0">
                <a:latin typeface="Book Antiqua" panose="02040602050305030304" pitchFamily="18" charset="0"/>
              </a:rPr>
              <a:t>‘</a:t>
            </a:r>
            <a:r>
              <a:rPr lang="ru-RU" sz="2400" i="1" dirty="0">
                <a:latin typeface="Book Antiqua" panose="02040602050305030304" pitchFamily="18" charset="0"/>
              </a:rPr>
              <a:t>подыгрывать</a:t>
            </a:r>
            <a:r>
              <a:rPr lang="en-US" sz="2400" i="1" dirty="0">
                <a:latin typeface="Book Antiqua" panose="02040602050305030304" pitchFamily="18" charset="0"/>
              </a:rPr>
              <a:t>’</a:t>
            </a:r>
            <a:r>
              <a:rPr lang="ru-RU" sz="2400" i="1" dirty="0">
                <a:latin typeface="Book Antiqua" panose="02040602050305030304" pitchFamily="18" charset="0"/>
              </a:rPr>
              <a:t> агрессору</a:t>
            </a:r>
            <a:r>
              <a:rPr lang="ru-RU" sz="2400" dirty="0">
                <a:latin typeface="Book Antiqua" panose="02040602050305030304" pitchFamily="18" charset="0"/>
              </a:rPr>
              <a:t>.</a:t>
            </a:r>
            <a:endParaRPr lang="ru-RU" sz="2400" dirty="0">
              <a:latin typeface="Book Antiqua" panose="02040602050305030304" pitchFamily="18" charset="0"/>
            </a:endParaRPr>
          </a:p>
          <a:p>
            <a:pPr lvl="0">
              <a:buClr>
                <a:srgbClr val="A53010"/>
              </a:buClr>
            </a:pPr>
            <a:r>
              <a:rPr lang="ru-RU" sz="2400" dirty="0">
                <a:latin typeface="Book Antiqua" panose="02040602050305030304" pitchFamily="18" charset="0"/>
              </a:rPr>
              <a:t>	Учителям «взять в союзники» родителей, а не </a:t>
            </a:r>
            <a:r>
              <a:rPr lang="ru-RU" sz="2400" dirty="0" err="1">
                <a:latin typeface="Book Antiqua" panose="02040602050305030304" pitchFamily="18" charset="0"/>
              </a:rPr>
              <a:t>конфронтировать</a:t>
            </a:r>
            <a:r>
              <a:rPr lang="ru-RU" sz="2400" dirty="0">
                <a:latin typeface="Book Antiqua" panose="02040602050305030304" pitchFamily="18" charset="0"/>
              </a:rPr>
              <a:t> с ними. </a:t>
            </a:r>
            <a:r>
              <a:rPr lang="ru-RU" sz="2400" i="1" dirty="0">
                <a:latin typeface="Book Antiqua" panose="02040602050305030304" pitchFamily="18" charset="0"/>
              </a:rPr>
              <a:t>Взрослым – учителям и родителям </a:t>
            </a:r>
            <a:r>
              <a:rPr lang="ru-RU" sz="2600" i="1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</a:rPr>
              <a:t>объединиться против </a:t>
            </a:r>
            <a:r>
              <a:rPr lang="ru-RU" sz="2600" i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</a:rPr>
              <a:t>буллинга</a:t>
            </a:r>
            <a:r>
              <a:rPr lang="ru-RU" sz="2600" i="1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</a:rPr>
              <a:t> (</a:t>
            </a:r>
            <a:r>
              <a:rPr lang="ru-RU" sz="2600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</a:rPr>
              <a:t>действовать</a:t>
            </a:r>
            <a:r>
              <a:rPr lang="ru-RU" sz="2600" i="1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</a:rPr>
              <a:t> </a:t>
            </a:r>
            <a:r>
              <a:rPr lang="ru-RU" sz="2600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</a:rPr>
              <a:t>вместе</a:t>
            </a:r>
            <a:r>
              <a:rPr lang="ru-RU" sz="2600" i="1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</a:rPr>
              <a:t>, а не против друг друга);</a:t>
            </a:r>
            <a:endParaRPr lang="ru-RU" sz="2600" i="1" dirty="0">
              <a:solidFill>
                <a:prstClr val="black">
                  <a:lumMod val="75000"/>
                  <a:lumOff val="25000"/>
                </a:prstClr>
              </a:solidFill>
              <a:latin typeface="Book Antiqua" panose="02040602050305030304" pitchFamily="18" charset="0"/>
            </a:endParaRPr>
          </a:p>
          <a:p>
            <a:pPr marL="360045" indent="0">
              <a:spcBef>
                <a:spcPts val="600"/>
              </a:spcBef>
              <a:buNone/>
            </a:pPr>
            <a:endParaRPr lang="ru-RU" sz="2400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397164"/>
            <a:ext cx="8911687" cy="858981"/>
          </a:xfrm>
        </p:spPr>
        <p:txBody>
          <a:bodyPr/>
          <a:lstStyle/>
          <a:p>
            <a:pPr algn="r"/>
            <a:r>
              <a:rPr lang="ru-RU" dirty="0">
                <a:latin typeface="Book Antiqua" panose="02040602050305030304" pitchFamily="18" charset="0"/>
              </a:rPr>
              <a:t>Что можно сделать 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9636" y="1080655"/>
            <a:ext cx="9855200" cy="5541818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Book Antiqua" panose="02040602050305030304" pitchFamily="18" charset="0"/>
              </a:rPr>
              <a:t>Влиять на культуру всей школы: </a:t>
            </a:r>
            <a:r>
              <a:rPr lang="ru-RU" sz="2400" i="1" dirty="0">
                <a:latin typeface="Book Antiqua" panose="02040602050305030304" pitchFamily="18" charset="0"/>
              </a:rPr>
              <a:t>активизировать моральное чувство и сформулировать выбор – </a:t>
            </a:r>
            <a:r>
              <a:rPr lang="ru-RU" sz="2400" b="1" i="1" dirty="0">
                <a:latin typeface="Book Antiqua" panose="02040602050305030304" pitchFamily="18" charset="0"/>
              </a:rPr>
              <a:t>мы выбираем уважение человеческого достоинства для всех</a:t>
            </a:r>
            <a:r>
              <a:rPr lang="ru-RU" sz="2400" i="1" dirty="0">
                <a:latin typeface="Book Antiqua" panose="02040602050305030304" pitchFamily="18" charset="0"/>
              </a:rPr>
              <a:t>;</a:t>
            </a:r>
            <a:endParaRPr lang="ru-RU" sz="2400" i="1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Системная работа с детьми: 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Главный принцип: учителя и родители должны объяснять детям различия между дружбой и </a:t>
            </a:r>
            <a:r>
              <a:rPr lang="ru-RU" sz="2400" dirty="0" err="1">
                <a:latin typeface="Book Antiqua" panose="02040602050305030304" pitchFamily="18" charset="0"/>
              </a:rPr>
              <a:t>буллингом</a:t>
            </a:r>
            <a:r>
              <a:rPr lang="ru-RU" sz="2400" dirty="0">
                <a:latin typeface="Book Antiqua" panose="02040602050305030304" pitchFamily="18" charset="0"/>
              </a:rPr>
              <a:t>, где границы человечности и как важно их не переходить, что такое </a:t>
            </a:r>
            <a:r>
              <a:rPr lang="ru-RU" sz="2400" dirty="0" err="1">
                <a:latin typeface="Book Antiqua" panose="02040602050305030304" pitchFamily="18" charset="0"/>
              </a:rPr>
              <a:t>взаимоуважительные</a:t>
            </a:r>
            <a:r>
              <a:rPr lang="ru-RU" sz="2400" dirty="0">
                <a:latin typeface="Book Antiqua" panose="02040602050305030304" pitchFamily="18" charset="0"/>
              </a:rPr>
              <a:t> отношения;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«Сплочённость неравнодушных»: сформулировать позитивные правила в группе и заключить контракт;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Мониторинг и поддержка позитивных изменений;</a:t>
            </a:r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Гармонизировать иерархию.</a:t>
            </a:r>
            <a:endParaRPr lang="ru-RU" sz="2400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0728" y="286328"/>
            <a:ext cx="10889672" cy="803563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>
                <a:latin typeface="Book Antiqua" panose="02040602050305030304" pitchFamily="18" charset="0"/>
              </a:rPr>
              <a:t>ОБ ОБРАЗОВАНИИ В РОССИЙСКОЙ ФЕДЕРАЦИИ  </a:t>
            </a:r>
            <a:br>
              <a:rPr lang="ru-RU" sz="1800" b="1" dirty="0">
                <a:latin typeface="Book Antiqua" panose="02040602050305030304" pitchFamily="18" charset="0"/>
              </a:rPr>
            </a:br>
            <a:r>
              <a:rPr lang="ru-RU" sz="2000" dirty="0">
                <a:latin typeface="Book Antiqua" panose="02040602050305030304" pitchFamily="18" charset="0"/>
              </a:rPr>
              <a:t>Федеральный закон от 29 декабря 2012 г. № 273-ФЗ</a:t>
            </a:r>
            <a:r>
              <a:rPr lang="ru-RU" dirty="0">
                <a:latin typeface="Book Antiqua" panose="02040602050305030304" pitchFamily="18" charset="0"/>
              </a:rPr>
              <a:t>​ 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0728" y="1330035"/>
            <a:ext cx="10797308" cy="52924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Book Antiqua" panose="02040602050305030304" pitchFamily="18" charset="0"/>
              </a:rPr>
              <a:t>Статья 2</a:t>
            </a:r>
            <a:r>
              <a:rPr lang="ru-RU" dirty="0">
                <a:latin typeface="Book Antiqua" panose="02040602050305030304" pitchFamily="18" charset="0"/>
              </a:rPr>
              <a:t>. Основные понятия, используемые в настоящем ФЗ​</a:t>
            </a:r>
            <a:endParaRPr lang="ru-RU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Book Antiqua" panose="02040602050305030304" pitchFamily="18" charset="0"/>
              </a:rPr>
              <a:t>1) </a:t>
            </a:r>
            <a:r>
              <a:rPr lang="ru-RU" b="1" dirty="0">
                <a:latin typeface="Book Antiqua" panose="02040602050305030304" pitchFamily="18" charset="0"/>
              </a:rPr>
              <a:t>образование - единый целенаправленный процесс воспитания и обучения…​</a:t>
            </a:r>
            <a:endParaRPr lang="ru-RU" b="1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Book Antiqua" panose="02040602050305030304" pitchFamily="18" charset="0"/>
              </a:rPr>
              <a:t>2) </a:t>
            </a:r>
            <a:r>
              <a:rPr lang="ru-RU" b="1" dirty="0">
                <a:latin typeface="Book Antiqua" panose="02040602050305030304" pitchFamily="18" charset="0"/>
              </a:rPr>
              <a:t>воспитание</a:t>
            </a:r>
            <a:r>
              <a:rPr lang="ru-RU" dirty="0">
                <a:latin typeface="Book Antiqua" panose="02040602050305030304" pitchFamily="18" charset="0"/>
              </a:rPr>
              <a:t> - деятельность, направленная на развитие личности, </a:t>
            </a:r>
            <a:r>
              <a:rPr lang="ru-RU" b="1" dirty="0">
                <a:latin typeface="Book Antiqua" panose="02040602050305030304" pitchFamily="18" charset="0"/>
              </a:rPr>
              <a:t>создание условий  </a:t>
            </a:r>
            <a:r>
              <a:rPr lang="ru-RU" dirty="0">
                <a:latin typeface="Book Antiqua" panose="02040602050305030304" pitchFamily="18" charset="0"/>
              </a:rPr>
              <a:t>для самоопределения и социализации обучающегося на основе социокультурных, духовно-нравственных ценностей и </a:t>
            </a:r>
            <a:r>
              <a:rPr lang="ru-RU" b="1" dirty="0">
                <a:latin typeface="Book Antiqua" panose="02040602050305030304" pitchFamily="18" charset="0"/>
              </a:rPr>
              <a:t>принятых в обществе правил и норм поведения в интересах человека, семьи, общества и государства</a:t>
            </a:r>
            <a:r>
              <a:rPr lang="ru-RU" dirty="0">
                <a:latin typeface="Book Antiqua" panose="02040602050305030304" pitchFamily="18" charset="0"/>
              </a:rPr>
              <a:t>;​</a:t>
            </a:r>
            <a:endParaRPr lang="ru-RU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Book Antiqua" panose="02040602050305030304" pitchFamily="18" charset="0"/>
              </a:rPr>
              <a:t>Статья 28. 3</a:t>
            </a:r>
            <a:r>
              <a:rPr lang="ru-RU" dirty="0">
                <a:latin typeface="Book Antiqua" panose="02040602050305030304" pitchFamily="18" charset="0"/>
              </a:rPr>
              <a:t>. </a:t>
            </a:r>
            <a:r>
              <a:rPr lang="ru-RU" b="1" dirty="0">
                <a:latin typeface="Book Antiqua" panose="02040602050305030304" pitchFamily="18" charset="0"/>
              </a:rPr>
              <a:t>К компетенции образовательной организации </a:t>
            </a:r>
            <a:r>
              <a:rPr lang="ru-RU" dirty="0">
                <a:latin typeface="Book Antiqua" panose="02040602050305030304" pitchFamily="18" charset="0"/>
              </a:rPr>
              <a:t>в установленной сфере деятельности относятся:​</a:t>
            </a:r>
            <a:endParaRPr lang="ru-RU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Book Antiqua" panose="02040602050305030304" pitchFamily="18" charset="0"/>
              </a:rPr>
              <a:t>1) </a:t>
            </a:r>
            <a:r>
              <a:rPr lang="ru-RU" b="1" dirty="0">
                <a:latin typeface="Book Antiqua" panose="02040602050305030304" pitchFamily="18" charset="0"/>
              </a:rPr>
              <a:t>разработка и принятие правил внутреннего распорядка обучающихся, </a:t>
            </a:r>
            <a:r>
              <a:rPr lang="ru-RU" dirty="0">
                <a:latin typeface="Book Antiqua" panose="02040602050305030304" pitchFamily="18" charset="0"/>
              </a:rPr>
              <a:t>правил внутреннего трудового распорядка, иных локальных нормативных актов;​</a:t>
            </a:r>
            <a:endParaRPr lang="ru-RU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Book Antiqua" panose="02040602050305030304" pitchFamily="18" charset="0"/>
              </a:rPr>
              <a:t>Статья 41</a:t>
            </a:r>
            <a:r>
              <a:rPr lang="ru-RU" dirty="0">
                <a:latin typeface="Book Antiqua" panose="02040602050305030304" pitchFamily="18" charset="0"/>
              </a:rPr>
              <a:t>. Охрана здоровья обучающихся включает в себя:​</a:t>
            </a:r>
            <a:endParaRPr lang="ru-RU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Book Antiqua" panose="02040602050305030304" pitchFamily="18" charset="0"/>
              </a:rPr>
              <a:t>8) </a:t>
            </a:r>
            <a:r>
              <a:rPr lang="ru-RU" b="1" dirty="0">
                <a:latin typeface="Book Antiqua" panose="02040602050305030304" pitchFamily="18" charset="0"/>
              </a:rPr>
              <a:t>обеспечение безопасности обучающихся </a:t>
            </a:r>
            <a:r>
              <a:rPr lang="ru-RU" dirty="0">
                <a:latin typeface="Book Antiqua" panose="02040602050305030304" pitchFamily="18" charset="0"/>
              </a:rPr>
              <a:t>во время пребывания в организации, осуществляющей образовательную деятельность​	</a:t>
            </a:r>
            <a:endParaRPr lang="ru-RU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Book Antiqua" panose="02040602050305030304" pitchFamily="18" charset="0"/>
              </a:rPr>
              <a:t>…</a:t>
            </a:r>
            <a:endParaRPr lang="ru-RU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0728" y="286328"/>
            <a:ext cx="10889672" cy="803563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>
                <a:latin typeface="Book Antiqua" panose="02040602050305030304" pitchFamily="18" charset="0"/>
              </a:rPr>
              <a:t>ОБ ОБРАЗОВАНИИ В РОССИЙСКОЙ ФЕДЕРАЦИИ  </a:t>
            </a:r>
            <a:br>
              <a:rPr lang="ru-RU" sz="1800" b="1" dirty="0">
                <a:latin typeface="Book Antiqua" panose="02040602050305030304" pitchFamily="18" charset="0"/>
              </a:rPr>
            </a:br>
            <a:r>
              <a:rPr lang="ru-RU" sz="2000" dirty="0">
                <a:latin typeface="Book Antiqua" panose="02040602050305030304" pitchFamily="18" charset="0"/>
              </a:rPr>
              <a:t>Федеральный закон от 29 декабря 2012 г. № 273-ФЗ</a:t>
            </a:r>
            <a:r>
              <a:rPr lang="ru-RU" dirty="0">
                <a:latin typeface="Book Antiqua" panose="02040602050305030304" pitchFamily="18" charset="0"/>
              </a:rPr>
              <a:t>​ 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0727" y="1089891"/>
            <a:ext cx="10797309" cy="553258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latin typeface="Book Antiqua" panose="02040602050305030304" pitchFamily="18" charset="0"/>
              </a:rPr>
              <a:t>…</a:t>
            </a:r>
            <a:endParaRPr lang="ru-RU" b="1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Book Antiqua" panose="02040602050305030304" pitchFamily="18" charset="0"/>
              </a:rPr>
              <a:t>Статья 43</a:t>
            </a:r>
            <a:r>
              <a:rPr lang="ru-RU" dirty="0">
                <a:latin typeface="Book Antiqua" panose="02040602050305030304" pitchFamily="18" charset="0"/>
              </a:rPr>
              <a:t>. Обязанности и ответственность обучающихся​</a:t>
            </a:r>
            <a:endParaRPr lang="ru-RU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Book Antiqua" panose="02040602050305030304" pitchFamily="18" charset="0"/>
              </a:rPr>
              <a:t>3. </a:t>
            </a:r>
            <a:r>
              <a:rPr lang="ru-RU" b="1" dirty="0">
                <a:latin typeface="Book Antiqua" panose="02040602050305030304" pitchFamily="18" charset="0"/>
              </a:rPr>
              <a:t>Дисциплина </a:t>
            </a:r>
            <a:r>
              <a:rPr lang="ru-RU" dirty="0">
                <a:latin typeface="Book Antiqua" panose="02040602050305030304" pitchFamily="18" charset="0"/>
              </a:rPr>
              <a:t>в организации, осуществляющей образовательную деятельность, поддерживается </a:t>
            </a:r>
            <a:r>
              <a:rPr lang="ru-RU" b="1" dirty="0">
                <a:latin typeface="Book Antiqua" panose="02040602050305030304" pitchFamily="18" charset="0"/>
              </a:rPr>
              <a:t>на основе уважения человеческого достоинства </a:t>
            </a:r>
            <a:r>
              <a:rPr lang="ru-RU" dirty="0">
                <a:latin typeface="Book Antiqua" panose="02040602050305030304" pitchFamily="18" charset="0"/>
              </a:rPr>
              <a:t>обучающихся, педагогических работников. </a:t>
            </a:r>
            <a:r>
              <a:rPr lang="ru-RU" b="1" dirty="0">
                <a:latin typeface="Book Antiqua" panose="02040602050305030304" pitchFamily="18" charset="0"/>
              </a:rPr>
              <a:t>Применение физического и (или) психического насилия по отношению к обучающимся не допускается.​</a:t>
            </a:r>
            <a:endParaRPr lang="ru-RU" b="1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Book Antiqua" panose="02040602050305030304" pitchFamily="18" charset="0"/>
              </a:rPr>
              <a:t>4. </a:t>
            </a:r>
            <a:r>
              <a:rPr lang="ru-RU" b="1" dirty="0">
                <a:latin typeface="Book Antiqua" panose="02040602050305030304" pitchFamily="18" charset="0"/>
              </a:rPr>
              <a:t>За неисполнение или нарушение устава организации, </a:t>
            </a:r>
            <a:r>
              <a:rPr lang="ru-RU" dirty="0">
                <a:latin typeface="Book Antiqua" panose="02040602050305030304" pitchFamily="18" charset="0"/>
              </a:rPr>
              <a:t>осуществляющей образовательную деятельность, правил внутреннего распорядка, правил проживания в общежитиях и интернатах и иных локальных нормативных актов по вопросам организации и осуществления образовательной деятельности к обучающимся могут быть применены </a:t>
            </a:r>
            <a:r>
              <a:rPr lang="ru-RU" b="1" dirty="0">
                <a:latin typeface="Book Antiqua" panose="02040602050305030304" pitchFamily="18" charset="0"/>
              </a:rPr>
              <a:t>меры дисциплинарного </a:t>
            </a:r>
            <a:r>
              <a:rPr lang="ru-RU" dirty="0">
                <a:latin typeface="Book Antiqua" panose="02040602050305030304" pitchFamily="18" charset="0"/>
              </a:rPr>
              <a:t>взыскания - </a:t>
            </a:r>
            <a:r>
              <a:rPr lang="ru-RU" b="1" dirty="0">
                <a:latin typeface="Book Antiqua" panose="02040602050305030304" pitchFamily="18" charset="0"/>
              </a:rPr>
              <a:t>замечание, выговор, отчисление из организации, </a:t>
            </a:r>
            <a:r>
              <a:rPr lang="ru-RU" dirty="0">
                <a:latin typeface="Book Antiqua" panose="02040602050305030304" pitchFamily="18" charset="0"/>
              </a:rPr>
              <a:t>осуществляющей образовательную деятельность.​</a:t>
            </a:r>
            <a:endParaRPr lang="ru-RU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Book Antiqua" panose="02040602050305030304" pitchFamily="18" charset="0"/>
              </a:rPr>
              <a:t>Статья 44</a:t>
            </a:r>
            <a:r>
              <a:rPr lang="ru-RU" dirty="0">
                <a:latin typeface="Book Antiqua" panose="02040602050305030304" pitchFamily="18" charset="0"/>
              </a:rPr>
              <a:t>. </a:t>
            </a:r>
            <a:r>
              <a:rPr lang="ru-RU" b="1" dirty="0">
                <a:latin typeface="Book Antiqua" panose="02040602050305030304" pitchFamily="18" charset="0"/>
              </a:rPr>
              <a:t>Родители </a:t>
            </a:r>
            <a:r>
              <a:rPr lang="ru-RU" dirty="0">
                <a:latin typeface="Book Antiqua" panose="02040602050305030304" pitchFamily="18" charset="0"/>
              </a:rPr>
              <a:t>(законные представители) </a:t>
            </a:r>
            <a:r>
              <a:rPr lang="ru-RU" b="1" dirty="0">
                <a:latin typeface="Book Antiqua" panose="02040602050305030304" pitchFamily="18" charset="0"/>
              </a:rPr>
              <a:t>обязаны заложить основы </a:t>
            </a:r>
            <a:r>
              <a:rPr lang="ru-RU" dirty="0">
                <a:latin typeface="Book Antiqua" panose="02040602050305030304" pitchFamily="18" charset="0"/>
              </a:rPr>
              <a:t>физического, </a:t>
            </a:r>
            <a:r>
              <a:rPr lang="ru-RU" b="1" dirty="0">
                <a:latin typeface="Book Antiqua" panose="02040602050305030304" pitchFamily="18" charset="0"/>
              </a:rPr>
              <a:t>нравственного</a:t>
            </a:r>
            <a:r>
              <a:rPr lang="ru-RU" dirty="0">
                <a:latin typeface="Book Antiqua" panose="02040602050305030304" pitchFamily="18" charset="0"/>
              </a:rPr>
              <a:t> и интеллектуального </a:t>
            </a:r>
            <a:r>
              <a:rPr lang="ru-RU" b="1" dirty="0">
                <a:latin typeface="Book Antiqua" panose="02040602050305030304" pitchFamily="18" charset="0"/>
              </a:rPr>
              <a:t>развития личности ребенка.​</a:t>
            </a:r>
            <a:endParaRPr lang="ru-RU" b="1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Book Antiqua" panose="02040602050305030304" pitchFamily="18" charset="0"/>
              </a:rPr>
              <a:t>2) соблюдать правила внутреннего распорядка организации, осуществляющей образовательную деятельность…​</a:t>
            </a:r>
            <a:endParaRPr lang="ru-RU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Book Antiqua" panose="02040602050305030304" pitchFamily="18" charset="0"/>
              </a:rPr>
              <a:t>3) уважать честь и достоинство обучающихся и работников организации, осуществляющей образовательную деятельность.</a:t>
            </a:r>
            <a:r>
              <a:rPr lang="ru-RU" b="1" dirty="0">
                <a:latin typeface="Book Antiqua" panose="02040602050305030304" pitchFamily="18" charset="0"/>
              </a:rPr>
              <a:t>​</a:t>
            </a:r>
            <a:endParaRPr lang="ru-RU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67849" y="1336430"/>
            <a:ext cx="5408515" cy="4381161"/>
          </a:xfrm>
        </p:spPr>
        <p:txBody>
          <a:bodyPr>
            <a:normAutofit/>
          </a:bodyPr>
          <a:lstStyle/>
          <a:p>
            <a:r>
              <a:rPr lang="ru-RU" sz="3200" b="1" i="1" dirty="0">
                <a:latin typeface="Book Antiqua" panose="02040602050305030304" pitchFamily="18" charset="0"/>
              </a:rPr>
              <a:t>Модальности</a:t>
            </a:r>
            <a:r>
              <a:rPr lang="ru-RU" sz="3200" b="1" dirty="0">
                <a:latin typeface="Book Antiqua" panose="02040602050305030304" pitchFamily="18" charset="0"/>
              </a:rPr>
              <a:t> </a:t>
            </a:r>
            <a:r>
              <a:rPr lang="ru-RU" sz="3200" b="1" dirty="0" err="1">
                <a:latin typeface="Book Antiqua" panose="02040602050305030304" pitchFamily="18" charset="0"/>
              </a:rPr>
              <a:t>буллинга</a:t>
            </a:r>
            <a:r>
              <a:rPr lang="ru-RU" sz="3200" dirty="0">
                <a:latin typeface="Book Antiqua" panose="02040602050305030304" pitchFamily="18" charset="0"/>
              </a:rPr>
              <a:t>:</a:t>
            </a:r>
            <a:br>
              <a:rPr lang="ru-RU" sz="3200" dirty="0">
                <a:latin typeface="Book Antiqua" panose="02040602050305030304" pitchFamily="18" charset="0"/>
              </a:rPr>
            </a:br>
            <a:r>
              <a:rPr lang="ru-RU" sz="3200" dirty="0">
                <a:latin typeface="Book Antiqua" panose="02040602050305030304" pitchFamily="18" charset="0"/>
              </a:rPr>
              <a:t>	•</a:t>
            </a:r>
            <a:r>
              <a:rPr lang="ru-RU" sz="2800" dirty="0">
                <a:latin typeface="Book Antiqua" panose="02040602050305030304" pitchFamily="18" charset="0"/>
              </a:rPr>
              <a:t>вербальный</a:t>
            </a:r>
            <a:br>
              <a:rPr lang="ru-RU" sz="2800" dirty="0">
                <a:latin typeface="Book Antiqua" panose="02040602050305030304" pitchFamily="18" charset="0"/>
              </a:rPr>
            </a:br>
            <a:r>
              <a:rPr lang="ru-RU" sz="2800" dirty="0">
                <a:latin typeface="Book Antiqua" panose="02040602050305030304" pitchFamily="18" charset="0"/>
              </a:rPr>
              <a:t>	•социальный</a:t>
            </a:r>
            <a:br>
              <a:rPr lang="ru-RU" sz="2800" dirty="0">
                <a:latin typeface="Book Antiqua" panose="02040602050305030304" pitchFamily="18" charset="0"/>
              </a:rPr>
            </a:br>
            <a:r>
              <a:rPr lang="ru-RU" sz="2800" dirty="0">
                <a:latin typeface="Book Antiqua" panose="02040602050305030304" pitchFamily="18" charset="0"/>
              </a:rPr>
              <a:t>	•физический</a:t>
            </a:r>
            <a:br>
              <a:rPr lang="ru-RU" sz="2800" dirty="0">
                <a:latin typeface="Book Antiqua" panose="02040602050305030304" pitchFamily="18" charset="0"/>
              </a:rPr>
            </a:br>
            <a:r>
              <a:rPr lang="ru-RU" sz="2800" dirty="0">
                <a:latin typeface="Book Antiqua" panose="02040602050305030304" pitchFamily="18" charset="0"/>
              </a:rPr>
              <a:t>	•</a:t>
            </a:r>
            <a:r>
              <a:rPr lang="ru-RU" sz="2800" dirty="0" err="1">
                <a:latin typeface="Book Antiqua" panose="02040602050305030304" pitchFamily="18" charset="0"/>
              </a:rPr>
              <a:t>кибербуллинг</a:t>
            </a:r>
            <a:br>
              <a:rPr lang="ru-RU" sz="3200" dirty="0">
                <a:latin typeface="Book Antiqua" panose="02040602050305030304" pitchFamily="18" charset="0"/>
              </a:rPr>
            </a:br>
            <a:br>
              <a:rPr lang="ru-RU" sz="3200" dirty="0">
                <a:latin typeface="Book Antiqua" panose="02040602050305030304" pitchFamily="18" charset="0"/>
              </a:rPr>
            </a:br>
            <a:endParaRPr lang="ru-RU" sz="3200" dirty="0">
              <a:latin typeface="Book Antiqua" panose="0204060205030503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44073" y="588314"/>
            <a:ext cx="4160627" cy="5877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10431</Words>
  <Application>WPS Presentation</Application>
  <PresentationFormat>Произвольный</PresentationFormat>
  <Paragraphs>172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SimSun</vt:lpstr>
      <vt:lpstr>Wingdings</vt:lpstr>
      <vt:lpstr>Wingdings 3</vt:lpstr>
      <vt:lpstr>Arial</vt:lpstr>
      <vt:lpstr>Book Antiqua</vt:lpstr>
      <vt:lpstr>Times New Roman</vt:lpstr>
      <vt:lpstr>Microsoft YaHei</vt:lpstr>
      <vt:lpstr>Arial Unicode MS</vt:lpstr>
      <vt:lpstr>Century Gothic</vt:lpstr>
      <vt:lpstr>Calibri</vt:lpstr>
      <vt:lpstr>Легкий дым</vt:lpstr>
      <vt:lpstr> Детский и подростковый буллинг, как фактор суицидального поведения</vt:lpstr>
      <vt:lpstr>Травля. Буллинг.  Некоторые заметки</vt:lpstr>
      <vt:lpstr>Играем? – нет!!!</vt:lpstr>
      <vt:lpstr>Типичные ошибки взрослых</vt:lpstr>
      <vt:lpstr>Что можно сделать  </vt:lpstr>
      <vt:lpstr>Что можно сделать </vt:lpstr>
      <vt:lpstr>ОБ ОБРАЗОВАНИИ В РОССИЙСКОЙ ФЕДЕРАЦИИ   Федеральный закон от 29 декабря 2012 г. № 273-ФЗ​ </vt:lpstr>
      <vt:lpstr>ОБ ОБРАЗОВАНИИ В РОССИЙСКОЙ ФЕДЕРАЦИИ   Федеральный закон от 29 декабря 2012 г. № 273-ФЗ​ </vt:lpstr>
      <vt:lpstr>Модальности буллинга: 	•вербальный 	•социальный 	•физический 	•кибербуллинг  </vt:lpstr>
      <vt:lpstr>Признаки школьной травли:</vt:lpstr>
      <vt:lpstr>Признаки,  по которым можно распознать буллинг:</vt:lpstr>
      <vt:lpstr>Последствия для жертвы травли могут быть:</vt:lpstr>
      <vt:lpstr>Общее в деятельности педагога – психолога и социального педагога в образовательных учреждениях</vt:lpstr>
      <vt:lpstr>Структура органов и учреждений, направленных на профилактику безнадзорности  (регламент ст.4 ФЗ № 120)</vt:lpstr>
      <vt:lpstr>Работа с воспитательной службой школы  (Совет профилактики)</vt:lpstr>
      <vt:lpstr>Рекомендации по работе с семьей</vt:lpstr>
      <vt:lpstr>Формы памяток для подростков</vt:lpstr>
      <vt:lpstr> Успехов в работе!!!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Пользователь</cp:lastModifiedBy>
  <cp:revision>46</cp:revision>
  <dcterms:created xsi:type="dcterms:W3CDTF">2021-02-19T07:24:00Z</dcterms:created>
  <dcterms:modified xsi:type="dcterms:W3CDTF">2025-03-28T05:33:18Z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58E79D5495CB45AD92300E01A44554EE_12</vt:lpwstr>
  </property>
  <property fmtid="{D5CDD505-2E9C-101B-9397-08002B2CF9AE}" pid="3" name="KSOProductBuildVer">
    <vt:lpwstr>1049-12.2.0.20782</vt:lpwstr>
  </property>
</Properties>
</file>