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0"/>
  </p:handoutMasterIdLst>
  <p:sldIdLst>
    <p:sldId id="256" r:id="rId2"/>
    <p:sldId id="269" r:id="rId3"/>
    <p:sldId id="257" r:id="rId4"/>
    <p:sldId id="270" r:id="rId5"/>
    <p:sldId id="271" r:id="rId6"/>
    <p:sldId id="258" r:id="rId7"/>
    <p:sldId id="272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38B9B0-2DF1-476C-AAFD-7FDC53EE0EE7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D8EEA7-2F8D-4A14-BB14-CFB007002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multimix-academy.com/wp-content/uploads/2016/01/productivi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429000"/>
            <a:ext cx="3142412" cy="2448272"/>
          </a:xfrm>
          <a:prstGeom prst="flowChartSummingJunction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42919"/>
            <a:ext cx="7317456" cy="1214445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Bookman Old Style" pitchFamily="18" charset="0"/>
              </a:rPr>
              <a:t/>
            </a:r>
            <a:br>
              <a:rPr lang="ru-RU" sz="2800" b="1" dirty="0" smtClean="0">
                <a:latin typeface="Bookman Old Style" pitchFamily="18" charset="0"/>
              </a:rPr>
            </a:br>
            <a:r>
              <a:rPr lang="ru-RU" sz="2800" b="1" dirty="0" smtClean="0">
                <a:latin typeface="Bookman Old Style" pitchFamily="18" charset="0"/>
              </a:rPr>
              <a:t>«СОЦИАЛЬНЫЙ ПЕДАГОГ В ОБРАЗОВАТЕЛЬНОМ УЧРЕЖДЕНИИ»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2143116"/>
            <a:ext cx="4941762" cy="1285884"/>
          </a:xfrm>
        </p:spPr>
        <p:txBody>
          <a:bodyPr>
            <a:normAutofit fontScale="55000" lnSpcReduction="20000"/>
          </a:bodyPr>
          <a:lstStyle/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Занятие №1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«Организация деятельности социального педагога в образовательном учреждении»</a:t>
            </a:r>
          </a:p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827584" y="0"/>
            <a:ext cx="7704856" cy="1412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3786191"/>
            <a:ext cx="48577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Заведующий структурным подразделением профилактики </a:t>
            </a:r>
          </a:p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отклоняющегося и противоправного поведения среди детей и подростков,  руководитель РМО социальных педагогов, </a:t>
            </a:r>
          </a:p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ГБУ   ЦППМСП</a:t>
            </a:r>
          </a:p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Пушкинского района Санкт-Петербурга</a:t>
            </a:r>
          </a:p>
          <a:p>
            <a:pPr algn="r"/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Корочкина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О.В</a:t>
            </a:r>
          </a:p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25.10.2024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if-kartinki.ru/fony/fon_14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Упражнение «Роли социального педагога»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75856" y="3212976"/>
            <a:ext cx="244827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Социальный педагог</a:t>
            </a:r>
            <a:endParaRPr lang="ru-RU" sz="2400" b="1" dirty="0"/>
          </a:p>
        </p:txBody>
      </p:sp>
      <p:sp>
        <p:nvSpPr>
          <p:cNvPr id="5" name="Овал 4"/>
          <p:cNvSpPr/>
          <p:nvPr/>
        </p:nvSpPr>
        <p:spPr>
          <a:xfrm>
            <a:off x="2555776" y="1700808"/>
            <a:ext cx="1728192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друг</a:t>
            </a:r>
            <a:endParaRPr lang="ru-RU" sz="2000" b="1" dirty="0"/>
          </a:p>
        </p:txBody>
      </p:sp>
      <p:sp>
        <p:nvSpPr>
          <p:cNvPr id="8" name="Овал 7"/>
          <p:cNvSpPr/>
          <p:nvPr/>
        </p:nvSpPr>
        <p:spPr>
          <a:xfrm>
            <a:off x="6588224" y="2276872"/>
            <a:ext cx="1728192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адвокат</a:t>
            </a:r>
            <a:endParaRPr lang="ru-RU" sz="2000" b="1" dirty="0"/>
          </a:p>
        </p:txBody>
      </p:sp>
      <p:sp>
        <p:nvSpPr>
          <p:cNvPr id="9" name="Овал 8"/>
          <p:cNvSpPr/>
          <p:nvPr/>
        </p:nvSpPr>
        <p:spPr>
          <a:xfrm>
            <a:off x="6660232" y="4149080"/>
            <a:ext cx="1728192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наставник</a:t>
            </a:r>
            <a:endParaRPr lang="ru-RU" b="1" dirty="0"/>
          </a:p>
        </p:txBody>
      </p:sp>
      <p:sp>
        <p:nvSpPr>
          <p:cNvPr id="10" name="Овал 9"/>
          <p:cNvSpPr/>
          <p:nvPr/>
        </p:nvSpPr>
        <p:spPr>
          <a:xfrm>
            <a:off x="467544" y="1412776"/>
            <a:ext cx="1872208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помощник</a:t>
            </a:r>
            <a:endParaRPr lang="ru-RU" b="1" dirty="0"/>
          </a:p>
        </p:txBody>
      </p:sp>
      <p:sp>
        <p:nvSpPr>
          <p:cNvPr id="11" name="Овал 10"/>
          <p:cNvSpPr/>
          <p:nvPr/>
        </p:nvSpPr>
        <p:spPr>
          <a:xfrm>
            <a:off x="1691680" y="5229200"/>
            <a:ext cx="1728192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эксперт</a:t>
            </a:r>
            <a:endParaRPr lang="ru-RU" sz="2000" b="1" dirty="0"/>
          </a:p>
        </p:txBody>
      </p:sp>
      <p:sp>
        <p:nvSpPr>
          <p:cNvPr id="12" name="Овал 11"/>
          <p:cNvSpPr/>
          <p:nvPr/>
        </p:nvSpPr>
        <p:spPr>
          <a:xfrm>
            <a:off x="683568" y="3429000"/>
            <a:ext cx="2376264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общественный деятель</a:t>
            </a:r>
            <a:endParaRPr lang="ru-RU" b="1" dirty="0"/>
          </a:p>
        </p:txBody>
      </p:sp>
      <p:sp>
        <p:nvSpPr>
          <p:cNvPr id="13" name="Овал 12"/>
          <p:cNvSpPr/>
          <p:nvPr/>
        </p:nvSpPr>
        <p:spPr>
          <a:xfrm>
            <a:off x="4211960" y="5013176"/>
            <a:ext cx="1872208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посредник</a:t>
            </a:r>
            <a:endParaRPr lang="ru-RU" b="1" dirty="0"/>
          </a:p>
        </p:txBody>
      </p:sp>
      <p:sp>
        <p:nvSpPr>
          <p:cNvPr id="14" name="Овал 13"/>
          <p:cNvSpPr/>
          <p:nvPr/>
        </p:nvSpPr>
        <p:spPr>
          <a:xfrm>
            <a:off x="4644008" y="1196752"/>
            <a:ext cx="2016224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советчик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D:\Users\Администратор\Desktop\99709472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780645"/>
            <a:ext cx="4666840" cy="18630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920880" cy="1800200"/>
          </a:xfrm>
        </p:spPr>
        <p:txBody>
          <a:bodyPr>
            <a:noAutofit/>
          </a:bodyPr>
          <a:lstStyle/>
          <a:p>
            <a:r>
              <a:rPr lang="ru-RU" sz="2100" b="1" i="1" dirty="0" smtClean="0">
                <a:latin typeface="Times New Roman" pitchFamily="18" charset="0"/>
                <a:cs typeface="Times New Roman" pitchFamily="18" charset="0"/>
              </a:rPr>
              <a:t>Социальный педагог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– </a:t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это сотрудник образовательного учреждения, который создает оптимальные условия для всестороннего и благоприятного развития личности обучающихся (социального, духовно-нравственного, профессионального, физического)</a:t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23528" y="1844824"/>
            <a:ext cx="8352928" cy="2952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Социальное развитие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умение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взаимодействовать</a:t>
            </a:r>
            <a:r>
              <a:rPr kumimoji="0" lang="ru-RU" sz="20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 окружающими, навыки общения, культура и традиции общества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000" b="1" i="1" baseline="0" dirty="0" smtClean="0">
                <a:latin typeface="Times New Roman" pitchFamily="18" charset="0"/>
                <a:cs typeface="Times New Roman" pitchFamily="18" charset="0"/>
              </a:rPr>
              <a:t>Духовно-нравственное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развитие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привитие нравственных чувств (долга, морали, совести) и общечеловеческих ценностей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Профессиональное развитие</a:t>
            </a:r>
            <a:r>
              <a:rPr kumimoji="0" lang="ru-RU" sz="2000" b="1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– знакомство с миром профессий и формирование интереса к трудовой деятельности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000" b="1" i="1" baseline="0" dirty="0" smtClean="0">
                <a:latin typeface="Times New Roman" pitchFamily="18" charset="0"/>
                <a:cs typeface="Times New Roman" pitchFamily="18" charset="0"/>
              </a:rPr>
              <a:t>Физическое развитие</a:t>
            </a:r>
            <a:r>
              <a:rPr lang="ru-RU" sz="2000" i="1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aseline="0" dirty="0" smtClean="0">
                <a:latin typeface="Times New Roman" pitchFamily="18" charset="0"/>
                <a:cs typeface="Times New Roman" pitchFamily="18" charset="0"/>
              </a:rPr>
              <a:t>– формирование навыков здорового образа жизни, профилактика вредных привычек</a:t>
            </a: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7650" name="AutoShape 2" descr="https://arhivurokov.ru/videouroki/html/2018/02/10/v_5a7eaba5c46b1/99709472_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D:\Users\Администратор\Desktop\samorazviti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0"/>
            <a:ext cx="8784976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Основная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задача деятельности </a:t>
            </a:r>
          </a:p>
          <a:p>
            <a:pPr algn="ctr">
              <a:buNone/>
            </a:pP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социального педагога </a:t>
            </a:r>
          </a:p>
          <a:p>
            <a:pPr algn="ctr">
              <a:buNone/>
            </a:pP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заключается в оказании помощи обучающемуся в его развитии, воспитании, образовании, профессиональном становлении, интеграции в общество, иными словами – </a:t>
            </a:r>
          </a:p>
          <a:p>
            <a:pPr algn="ctr">
              <a:buNone/>
            </a:pP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помощи в социализации</a:t>
            </a: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 descr="https://obzor.press/assets/uploads/7_bigstock_Join_Our_Team_2864663_w800_h6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www.oum.ru/images/anton/categories/samorazvitie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Users\Администратор\Desktop\art-malchik-portfel-ptic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941568" cy="868958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деятельности социального педагога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95736" y="836712"/>
            <a:ext cx="6768752" cy="46085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i="1" dirty="0" smtClean="0">
                <a:solidFill>
                  <a:srgbClr val="FF0000"/>
                </a:solidFill>
              </a:rPr>
              <a:t>    </a:t>
            </a:r>
            <a:r>
              <a:rPr lang="ru-RU" sz="2900" b="1" u="sng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создание условий</a:t>
            </a:r>
            <a:r>
              <a:rPr lang="ru-RU" sz="2900" b="1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2900" b="1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для психологического комфорта и безопасности ребенка, удовлетворение его потребностей с помощью социальных, правовых, психологических, медицинских, педагогических механизмов предупреждения и преодоления негативных явлений в семье, школе, ближайшем окружении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052" name="AutoShape 4" descr="https://img1.badfon.ru/original/1024x768/6/b1/art-malchik-portfel-ptic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 descr="D:\Documents and Settings\Admin\Рабочий стол\Чернобай Е.А\логотип сглаженные угл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1987" y="0"/>
            <a:ext cx="862013" cy="862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D:\Users\Администратор\Desktop\desktopwallpapers.org.ua-6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39" name="Picture 3" descr="D:\Users\Администратор\Desktop\blanki_zayavleni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124744"/>
            <a:ext cx="1358112" cy="1085132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 noGrp="1"/>
          </p:cNvSpPr>
          <p:nvPr>
            <p:ph idx="1"/>
          </p:nvPr>
        </p:nvSpPr>
        <p:spPr>
          <a:xfrm>
            <a:off x="467544" y="188640"/>
            <a:ext cx="8229600" cy="10081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Социальный педагог активно взаимодействует со всеми участниками образовательного процесса</a:t>
            </a:r>
          </a:p>
        </p:txBody>
      </p:sp>
      <p:sp>
        <p:nvSpPr>
          <p:cNvPr id="7" name="Овал 6"/>
          <p:cNvSpPr/>
          <p:nvPr/>
        </p:nvSpPr>
        <p:spPr>
          <a:xfrm>
            <a:off x="323528" y="2204864"/>
            <a:ext cx="2448272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Педагог-психолог</a:t>
            </a:r>
          </a:p>
          <a:p>
            <a:pPr algn="ctr"/>
            <a:r>
              <a:rPr lang="ru-RU" b="1" dirty="0" smtClean="0"/>
              <a:t>(практический психолог)</a:t>
            </a:r>
          </a:p>
        </p:txBody>
      </p:sp>
      <p:sp>
        <p:nvSpPr>
          <p:cNvPr id="8" name="Овал 7"/>
          <p:cNvSpPr/>
          <p:nvPr/>
        </p:nvSpPr>
        <p:spPr>
          <a:xfrm>
            <a:off x="6156176" y="2060848"/>
            <a:ext cx="2448272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Медицинский работник</a:t>
            </a:r>
          </a:p>
        </p:txBody>
      </p:sp>
      <p:sp>
        <p:nvSpPr>
          <p:cNvPr id="9" name="Овал 8"/>
          <p:cNvSpPr/>
          <p:nvPr/>
        </p:nvSpPr>
        <p:spPr>
          <a:xfrm>
            <a:off x="3131840" y="3212976"/>
            <a:ext cx="2448272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СОЦИАЛЬНЫЙ ПЕДАГОГ</a:t>
            </a:r>
          </a:p>
        </p:txBody>
      </p:sp>
      <p:sp>
        <p:nvSpPr>
          <p:cNvPr id="10" name="Овал 9"/>
          <p:cNvSpPr/>
          <p:nvPr/>
        </p:nvSpPr>
        <p:spPr>
          <a:xfrm>
            <a:off x="2915816" y="1196752"/>
            <a:ext cx="2880320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Администрация школы</a:t>
            </a:r>
          </a:p>
          <a:p>
            <a:pPr algn="ctr"/>
            <a:r>
              <a:rPr lang="ru-RU" b="1" dirty="0" smtClean="0"/>
              <a:t>(директор, заместитель директора по ВР)</a:t>
            </a:r>
          </a:p>
        </p:txBody>
      </p:sp>
      <p:sp>
        <p:nvSpPr>
          <p:cNvPr id="11" name="Овал 10"/>
          <p:cNvSpPr/>
          <p:nvPr/>
        </p:nvSpPr>
        <p:spPr>
          <a:xfrm>
            <a:off x="5868144" y="4365104"/>
            <a:ext cx="2448272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Родители</a:t>
            </a:r>
          </a:p>
          <a:p>
            <a:pPr algn="ctr"/>
            <a:r>
              <a:rPr lang="ru-RU" b="1" dirty="0" smtClean="0"/>
              <a:t>(законные представители)</a:t>
            </a:r>
          </a:p>
        </p:txBody>
      </p:sp>
      <p:sp>
        <p:nvSpPr>
          <p:cNvPr id="12" name="Овал 11"/>
          <p:cNvSpPr/>
          <p:nvPr/>
        </p:nvSpPr>
        <p:spPr>
          <a:xfrm>
            <a:off x="467544" y="4293096"/>
            <a:ext cx="2448272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Обучающиеся</a:t>
            </a:r>
          </a:p>
        </p:txBody>
      </p:sp>
      <p:sp>
        <p:nvSpPr>
          <p:cNvPr id="13" name="Овал 12"/>
          <p:cNvSpPr/>
          <p:nvPr/>
        </p:nvSpPr>
        <p:spPr>
          <a:xfrm>
            <a:off x="3000364" y="4714884"/>
            <a:ext cx="2857520" cy="21431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Учителя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5508104" y="3140968"/>
            <a:ext cx="72008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364088" y="4437112"/>
            <a:ext cx="50405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4355976" y="2924944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2699792" y="3284984"/>
            <a:ext cx="57606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2771800" y="4365104"/>
            <a:ext cx="432048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355976" y="4725144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38" name="AutoShape 2" descr="https://ppds9.edumsko.ru/uploads/3000/2008/section/123190/blanki_zayavlenij.jpg?150840285979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1" name="AutoShape 5" descr="https://wiki.mininuniver.ru/images/d/d3/%D0%9E%D1%82%D1%87%D0%B5%D1%82%D1%8B5263%D0%B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D:\Users\Администратор\Desktop\Отчеты5263г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5076359"/>
            <a:ext cx="1728192" cy="1781641"/>
          </a:xfrm>
          <a:prstGeom prst="rect">
            <a:avLst/>
          </a:prstGeom>
          <a:noFill/>
        </p:spPr>
      </p:pic>
      <p:pic>
        <p:nvPicPr>
          <p:cNvPr id="14343" name="Picture 7" descr="D:\Users\Администратор\Desktop\zvitnis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1124744"/>
            <a:ext cx="1980678" cy="14348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своей профессиональной деятельности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социальный педагог обязан: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руководствоваться нормативно-правовыми актами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соблюдать педагогическую этику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постоянно повышать свой профессиональный уровень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ащищать интересы обучающихся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 descr="https://proverk.ru/wp-content/uploads/2017/05/1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D:\Users\Администратор\Desktop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212976"/>
            <a:ext cx="5256584" cy="33656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patt.karelia.ru/resources/i11056-image-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8674" y="2492896"/>
            <a:ext cx="3265326" cy="4149080"/>
          </a:xfrm>
          <a:prstGeom prst="rect">
            <a:avLst/>
          </a:prstGeom>
          <a:noFill/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539552" y="188640"/>
            <a:ext cx="8208912" cy="2376264"/>
          </a:xfrm>
          <a:prstGeom prst="wedgeRoundRect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Занятие № 2 (ноябрь, 2024) </a:t>
            </a:r>
            <a:endParaRPr lang="ru-RU" sz="32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3214686"/>
            <a:ext cx="49292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975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Перечень  документации социального педагога образовательного учреждения, которая должна быть в наличии :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1993</TotalTime>
  <Words>248</Words>
  <Application>Microsoft Office PowerPoint</Application>
  <PresentationFormat>Экран (4:3)</PresentationFormat>
  <Paragraphs>50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 «СОЦИАЛЬНЫЙ ПЕДАГОГ В ОБРАЗОВАТЕЛЬНОМ УЧРЕЖДЕНИИ»</vt:lpstr>
      <vt:lpstr>Упражнение «Роли социального педагога»</vt:lpstr>
      <vt:lpstr>Социальный педагог –  это сотрудник образовательного учреждения, который создает оптимальные условия для всестороннего и благоприятного развития личности обучающихся (социального, духовно-нравственного, профессионального, физического)  </vt:lpstr>
      <vt:lpstr>Слайд 4</vt:lpstr>
      <vt:lpstr>Цель деятельности социального педагога</vt:lpstr>
      <vt:lpstr>Слайд 6</vt:lpstr>
      <vt:lpstr> В своей профессиональной деятельности  социальный педагог обязан: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ПУТЬ К УСПЕХУ</dc:title>
  <dc:creator>admin</dc:creator>
  <cp:lastModifiedBy>Пользователь Windows</cp:lastModifiedBy>
  <cp:revision>245</cp:revision>
  <dcterms:created xsi:type="dcterms:W3CDTF">2018-08-23T10:14:33Z</dcterms:created>
  <dcterms:modified xsi:type="dcterms:W3CDTF">2024-10-27T23:25:01Z</dcterms:modified>
</cp:coreProperties>
</file>