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98" r:id="rId3"/>
    <p:sldId id="257" r:id="rId4"/>
    <p:sldId id="256" r:id="rId5"/>
    <p:sldId id="258" r:id="rId6"/>
    <p:sldId id="259" r:id="rId7"/>
    <p:sldId id="260" r:id="rId8"/>
    <p:sldId id="263" r:id="rId9"/>
    <p:sldId id="264" r:id="rId10"/>
    <p:sldId id="261" r:id="rId11"/>
    <p:sldId id="262" r:id="rId12"/>
    <p:sldId id="277" r:id="rId13"/>
    <p:sldId id="279" r:id="rId14"/>
    <p:sldId id="281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1" r:id="rId23"/>
    <p:sldId id="292" r:id="rId24"/>
    <p:sldId id="293" r:id="rId25"/>
    <p:sldId id="294" r:id="rId26"/>
    <p:sldId id="295" r:id="rId27"/>
    <p:sldId id="265" r:id="rId28"/>
    <p:sldId id="266" r:id="rId29"/>
    <p:sldId id="268" r:id="rId30"/>
    <p:sldId id="269" r:id="rId31"/>
    <p:sldId id="270" r:id="rId32"/>
    <p:sldId id="271" r:id="rId33"/>
    <p:sldId id="280" r:id="rId34"/>
    <p:sldId id="282" r:id="rId35"/>
    <p:sldId id="272" r:id="rId36"/>
    <p:sldId id="273" r:id="rId37"/>
    <p:sldId id="274" r:id="rId38"/>
    <p:sldId id="296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FC8491-FBF0-400D-9412-35EAFE0E6E2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288CAC-2D60-49C8-9F81-7C302A61ADB1}">
      <dgm:prSet/>
      <dgm:spPr/>
      <dgm:t>
        <a:bodyPr/>
        <a:lstStyle/>
        <a:p>
          <a:pPr rtl="0"/>
          <a:r>
            <a:rPr lang="ru-RU" b="1" u="sng" smtClean="0"/>
            <a:t>Семинар по теме</a:t>
          </a:r>
          <a:r>
            <a:rPr lang="ru-RU" b="1" smtClean="0"/>
            <a:t>:</a:t>
          </a:r>
          <a:endParaRPr lang="ru-RU"/>
        </a:p>
      </dgm:t>
    </dgm:pt>
    <dgm:pt modelId="{62C9C137-666F-4082-9537-4C2C42572596}" type="parTrans" cxnId="{4E30DC2A-EB6F-4AD5-9FCB-5D2F2112B487}">
      <dgm:prSet/>
      <dgm:spPr/>
      <dgm:t>
        <a:bodyPr/>
        <a:lstStyle/>
        <a:p>
          <a:endParaRPr lang="ru-RU"/>
        </a:p>
      </dgm:t>
    </dgm:pt>
    <dgm:pt modelId="{7C1B8787-7DC1-4B4C-B90D-B71FE0B6B0B6}" type="sibTrans" cxnId="{4E30DC2A-EB6F-4AD5-9FCB-5D2F2112B487}">
      <dgm:prSet/>
      <dgm:spPr/>
      <dgm:t>
        <a:bodyPr/>
        <a:lstStyle/>
        <a:p>
          <a:endParaRPr lang="ru-RU"/>
        </a:p>
      </dgm:t>
    </dgm:pt>
    <dgm:pt modelId="{EA393A0A-E3B2-4E5D-9389-B7321AD65B2D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</a:t>
          </a:r>
          <a:r>
            <a:rPr lang="ru-RU" sz="3200" b="1" i="1" dirty="0" smtClean="0"/>
            <a:t>Социальному педагогу об</a:t>
          </a:r>
          <a:r>
            <a:rPr lang="ru-RU" sz="3200" dirty="0" smtClean="0"/>
            <a:t> </a:t>
          </a:r>
          <a:r>
            <a:rPr lang="ru-RU" sz="3200" b="1" i="1" dirty="0" smtClean="0"/>
            <a:t>условиях, факторах, причинах и способах социальной адаптации подростков с асоциальным поведением</a:t>
          </a:r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33874D-FFC8-491D-8488-ED09E55B9423}" type="parTrans" cxnId="{0D8B5A40-4FE9-4F7F-A385-64361EAE05D3}">
      <dgm:prSet/>
      <dgm:spPr/>
      <dgm:t>
        <a:bodyPr/>
        <a:lstStyle/>
        <a:p>
          <a:endParaRPr lang="ru-RU"/>
        </a:p>
      </dgm:t>
    </dgm:pt>
    <dgm:pt modelId="{C8818987-F940-4877-860D-BCAE1C3356C9}" type="sibTrans" cxnId="{0D8B5A40-4FE9-4F7F-A385-64361EAE05D3}">
      <dgm:prSet/>
      <dgm:spPr/>
      <dgm:t>
        <a:bodyPr/>
        <a:lstStyle/>
        <a:p>
          <a:endParaRPr lang="ru-RU"/>
        </a:p>
      </dgm:t>
    </dgm:pt>
    <dgm:pt modelId="{9AED8B1F-8EF4-4A33-9E0F-DA72C737BFB5}" type="pres">
      <dgm:prSet presAssocID="{24FC8491-FBF0-400D-9412-35EAFE0E6E2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165F27-2F26-4644-AF64-A24386B39DCB}" type="pres">
      <dgm:prSet presAssocID="{24FC8491-FBF0-400D-9412-35EAFE0E6E2E}" presName="arrow" presStyleLbl="bgShp" presStyleIdx="0" presStyleCnt="1"/>
      <dgm:spPr/>
    </dgm:pt>
    <dgm:pt modelId="{D04A421C-15D7-48E5-B2C1-9E308DE29EB9}" type="pres">
      <dgm:prSet presAssocID="{24FC8491-FBF0-400D-9412-35EAFE0E6E2E}" presName="linearProcess" presStyleCnt="0"/>
      <dgm:spPr/>
    </dgm:pt>
    <dgm:pt modelId="{3378F0DB-2477-4770-A464-BDDDFC48BFD2}" type="pres">
      <dgm:prSet presAssocID="{DE288CAC-2D60-49C8-9F81-7C302A61ADB1}" presName="textNode" presStyleLbl="node1" presStyleIdx="0" presStyleCnt="2" custScaleX="57960" custLinFactNeighborX="82276" custLinFactNeighborY="-81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F19076-431B-429D-9FD0-4099C3FEB0FE}" type="pres">
      <dgm:prSet presAssocID="{7C1B8787-7DC1-4B4C-B90D-B71FE0B6B0B6}" presName="sibTrans" presStyleCnt="0"/>
      <dgm:spPr/>
    </dgm:pt>
    <dgm:pt modelId="{3D59306D-7D73-4A27-A0C6-94E934462490}" type="pres">
      <dgm:prSet presAssocID="{EA393A0A-E3B2-4E5D-9389-B7321AD65B2D}" presName="textNode" presStyleLbl="node1" presStyleIdx="1" presStyleCnt="2" custScaleX="149154" custScaleY="250000" custLinFactNeighborX="6458" custLinFactNeighborY="-30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8B5A40-4FE9-4F7F-A385-64361EAE05D3}" srcId="{24FC8491-FBF0-400D-9412-35EAFE0E6E2E}" destId="{EA393A0A-E3B2-4E5D-9389-B7321AD65B2D}" srcOrd="1" destOrd="0" parTransId="{A733874D-FFC8-491D-8488-ED09E55B9423}" sibTransId="{C8818987-F940-4877-860D-BCAE1C3356C9}"/>
    <dgm:cxn modelId="{4152FFFA-DE86-48A8-AC87-C4BB3FC8BD2A}" type="presOf" srcId="{EA393A0A-E3B2-4E5D-9389-B7321AD65B2D}" destId="{3D59306D-7D73-4A27-A0C6-94E934462490}" srcOrd="0" destOrd="0" presId="urn:microsoft.com/office/officeart/2005/8/layout/hProcess9"/>
    <dgm:cxn modelId="{4E30DC2A-EB6F-4AD5-9FCB-5D2F2112B487}" srcId="{24FC8491-FBF0-400D-9412-35EAFE0E6E2E}" destId="{DE288CAC-2D60-49C8-9F81-7C302A61ADB1}" srcOrd="0" destOrd="0" parTransId="{62C9C137-666F-4082-9537-4C2C42572596}" sibTransId="{7C1B8787-7DC1-4B4C-B90D-B71FE0B6B0B6}"/>
    <dgm:cxn modelId="{FC05C0C7-E9B0-4970-96F1-B8D99CF6608C}" type="presOf" srcId="{24FC8491-FBF0-400D-9412-35EAFE0E6E2E}" destId="{9AED8B1F-8EF4-4A33-9E0F-DA72C737BFB5}" srcOrd="0" destOrd="0" presId="urn:microsoft.com/office/officeart/2005/8/layout/hProcess9"/>
    <dgm:cxn modelId="{1715432C-141A-469A-9D00-EF5AEFD27213}" type="presOf" srcId="{DE288CAC-2D60-49C8-9F81-7C302A61ADB1}" destId="{3378F0DB-2477-4770-A464-BDDDFC48BFD2}" srcOrd="0" destOrd="0" presId="urn:microsoft.com/office/officeart/2005/8/layout/hProcess9"/>
    <dgm:cxn modelId="{D4D99A17-689C-4E14-AA1A-8E9299DD5A3D}" type="presParOf" srcId="{9AED8B1F-8EF4-4A33-9E0F-DA72C737BFB5}" destId="{40165F27-2F26-4644-AF64-A24386B39DCB}" srcOrd="0" destOrd="0" presId="urn:microsoft.com/office/officeart/2005/8/layout/hProcess9"/>
    <dgm:cxn modelId="{5A85F293-8A3B-4265-B435-1E53300C9DF2}" type="presParOf" srcId="{9AED8B1F-8EF4-4A33-9E0F-DA72C737BFB5}" destId="{D04A421C-15D7-48E5-B2C1-9E308DE29EB9}" srcOrd="1" destOrd="0" presId="urn:microsoft.com/office/officeart/2005/8/layout/hProcess9"/>
    <dgm:cxn modelId="{34DACF11-BC85-4B99-853C-4E74F22DDB7B}" type="presParOf" srcId="{D04A421C-15D7-48E5-B2C1-9E308DE29EB9}" destId="{3378F0DB-2477-4770-A464-BDDDFC48BFD2}" srcOrd="0" destOrd="0" presId="urn:microsoft.com/office/officeart/2005/8/layout/hProcess9"/>
    <dgm:cxn modelId="{19DC8636-02D1-4151-88C8-FA2B53D359AE}" type="presParOf" srcId="{D04A421C-15D7-48E5-B2C1-9E308DE29EB9}" destId="{8FF19076-431B-429D-9FD0-4099C3FEB0FE}" srcOrd="1" destOrd="0" presId="urn:microsoft.com/office/officeart/2005/8/layout/hProcess9"/>
    <dgm:cxn modelId="{56EDCAE0-05E6-44E4-8403-679AF2B93879}" type="presParOf" srcId="{D04A421C-15D7-48E5-B2C1-9E308DE29EB9}" destId="{3D59306D-7D73-4A27-A0C6-94E93446249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ECCB85-FF8A-42D2-90BA-B5D116500AA6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BBF6AA-5133-4EF7-95AC-4191D9BFBE77}">
      <dgm:prSet phldrT="[Текст]" phldr="1"/>
      <dgm:spPr/>
      <dgm:t>
        <a:bodyPr/>
        <a:lstStyle/>
        <a:p>
          <a:endParaRPr lang="ru-RU" dirty="0"/>
        </a:p>
      </dgm:t>
    </dgm:pt>
    <dgm:pt modelId="{AC460EAE-D11E-4995-867F-0E4EA6BE6105}" type="parTrans" cxnId="{64B44070-516F-4996-8E66-B6A92B02212D}">
      <dgm:prSet/>
      <dgm:spPr/>
      <dgm:t>
        <a:bodyPr/>
        <a:lstStyle/>
        <a:p>
          <a:endParaRPr lang="ru-RU"/>
        </a:p>
      </dgm:t>
    </dgm:pt>
    <dgm:pt modelId="{EA8BE1F4-6F60-4296-9DE3-396A242BBF15}" type="sibTrans" cxnId="{64B44070-516F-4996-8E66-B6A92B02212D}">
      <dgm:prSet/>
      <dgm:spPr/>
      <dgm:t>
        <a:bodyPr/>
        <a:lstStyle/>
        <a:p>
          <a:endParaRPr lang="ru-RU"/>
        </a:p>
      </dgm:t>
    </dgm:pt>
    <dgm:pt modelId="{78F2BF97-58B6-4E81-A8E5-B1D87D04DCC4}">
      <dgm:prSet phldrT="[Текст]" custT="1"/>
      <dgm:spPr/>
      <dgm:t>
        <a:bodyPr/>
        <a:lstStyle/>
        <a:p>
          <a:pPr algn="ctr"/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СОЦИУМ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DF6C61-05FF-47C7-A6CF-916016156EC5}" type="parTrans" cxnId="{3B6E2C01-C205-4642-B15F-162733E3C016}">
      <dgm:prSet/>
      <dgm:spPr/>
      <dgm:t>
        <a:bodyPr/>
        <a:lstStyle/>
        <a:p>
          <a:endParaRPr lang="ru-RU"/>
        </a:p>
      </dgm:t>
    </dgm:pt>
    <dgm:pt modelId="{60A941CA-3D75-4A25-AFBE-A9953362CCED}" type="sibTrans" cxnId="{3B6E2C01-C205-4642-B15F-162733E3C016}">
      <dgm:prSet/>
      <dgm:spPr/>
      <dgm:t>
        <a:bodyPr/>
        <a:lstStyle/>
        <a:p>
          <a:endParaRPr lang="ru-RU"/>
        </a:p>
      </dgm:t>
    </dgm:pt>
    <dgm:pt modelId="{69D99425-DD49-4070-8A63-C47515C9834F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обычаи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36ED07-99BA-4913-B5D4-637547EA12F5}" type="parTrans" cxnId="{455EB0E1-70BE-44AF-9E0C-B839A7F2B5B3}">
      <dgm:prSet/>
      <dgm:spPr/>
      <dgm:t>
        <a:bodyPr/>
        <a:lstStyle/>
        <a:p>
          <a:endParaRPr lang="ru-RU"/>
        </a:p>
      </dgm:t>
    </dgm:pt>
    <dgm:pt modelId="{2C03CD23-320C-448E-BEFB-FB6052CE3252}" type="sibTrans" cxnId="{455EB0E1-70BE-44AF-9E0C-B839A7F2B5B3}">
      <dgm:prSet/>
      <dgm:spPr/>
      <dgm:t>
        <a:bodyPr/>
        <a:lstStyle/>
        <a:p>
          <a:endParaRPr lang="ru-RU"/>
        </a:p>
      </dgm:t>
    </dgm:pt>
    <dgm:pt modelId="{403B46E0-AC30-4970-A26E-DDDCE0AF1F91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Желания , потребности, стремления, выбор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7223FD-8A09-4A4D-BBB7-AC47C16D9286}" type="parTrans" cxnId="{79034E85-C4C6-4D7D-95DC-65C1CC2B2B8D}">
      <dgm:prSet/>
      <dgm:spPr/>
      <dgm:t>
        <a:bodyPr/>
        <a:lstStyle/>
        <a:p>
          <a:endParaRPr lang="ru-RU"/>
        </a:p>
      </dgm:t>
    </dgm:pt>
    <dgm:pt modelId="{628DCF94-0AF5-41CB-BE5E-8C30C858D3DB}" type="sibTrans" cxnId="{79034E85-C4C6-4D7D-95DC-65C1CC2B2B8D}">
      <dgm:prSet/>
      <dgm:spPr/>
      <dgm:t>
        <a:bodyPr/>
        <a:lstStyle/>
        <a:p>
          <a:endParaRPr lang="ru-RU"/>
        </a:p>
      </dgm:t>
    </dgm:pt>
    <dgm:pt modelId="{405295C8-19EB-4431-B4F2-A05D7A94ADA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нормы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C803A5-3E2C-4BF7-B25F-748FB19B706B}" type="parTrans" cxnId="{02CB3629-A93E-49A8-ABDE-625C800398DC}">
      <dgm:prSet/>
      <dgm:spPr/>
      <dgm:t>
        <a:bodyPr/>
        <a:lstStyle/>
        <a:p>
          <a:endParaRPr lang="ru-RU"/>
        </a:p>
      </dgm:t>
    </dgm:pt>
    <dgm:pt modelId="{E1DB7CE1-0C55-49C8-A030-C2DBCAB07785}" type="sibTrans" cxnId="{02CB3629-A93E-49A8-ABDE-625C800398DC}">
      <dgm:prSet/>
      <dgm:spPr/>
      <dgm:t>
        <a:bodyPr/>
        <a:lstStyle/>
        <a:p>
          <a:endParaRPr lang="ru-RU"/>
        </a:p>
      </dgm:t>
    </dgm:pt>
    <dgm:pt modelId="{A43B3B43-8C80-4278-A8E9-1B331489AFFB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требования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F9B987-98C0-4D30-8730-8815B980B30F}" type="parTrans" cxnId="{49F53D04-EEF0-4EA0-B1FF-D9FA84D2E4D5}">
      <dgm:prSet/>
      <dgm:spPr/>
      <dgm:t>
        <a:bodyPr/>
        <a:lstStyle/>
        <a:p>
          <a:endParaRPr lang="ru-RU"/>
        </a:p>
      </dgm:t>
    </dgm:pt>
    <dgm:pt modelId="{C9070D08-7E5A-451A-9AD1-DAD2CB5644F7}" type="sibTrans" cxnId="{49F53D04-EEF0-4EA0-B1FF-D9FA84D2E4D5}">
      <dgm:prSet/>
      <dgm:spPr/>
      <dgm:t>
        <a:bodyPr/>
        <a:lstStyle/>
        <a:p>
          <a:endParaRPr lang="ru-RU"/>
        </a:p>
      </dgm:t>
    </dgm:pt>
    <dgm:pt modelId="{53D9D827-7620-4A7D-8266-4A3C334491D6}">
      <dgm:prSet custT="1"/>
      <dgm:spPr/>
      <dgm:t>
        <a:bodyPr/>
        <a:lstStyle/>
        <a:p>
          <a:r>
            <a:rPr lang="ru-RU" sz="16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ограничения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A81AF-E29F-42B1-8FFD-E9B2CA328CD7}" type="parTrans" cxnId="{B62A53D6-B938-4EFD-A5BD-81CA13131664}">
      <dgm:prSet/>
      <dgm:spPr/>
      <dgm:t>
        <a:bodyPr/>
        <a:lstStyle/>
        <a:p>
          <a:endParaRPr lang="ru-RU"/>
        </a:p>
      </dgm:t>
    </dgm:pt>
    <dgm:pt modelId="{14D405C0-A84D-4A5C-AFB0-2BAC6117EAFA}" type="sibTrans" cxnId="{B62A53D6-B938-4EFD-A5BD-81CA13131664}">
      <dgm:prSet/>
      <dgm:spPr/>
      <dgm:t>
        <a:bodyPr/>
        <a:lstStyle/>
        <a:p>
          <a:endParaRPr lang="ru-RU"/>
        </a:p>
      </dgm:t>
    </dgm:pt>
    <dgm:pt modelId="{ED773F21-8AE1-447E-A040-C5FF67F91B8C}" type="pres">
      <dgm:prSet presAssocID="{B4ECCB85-FF8A-42D2-90BA-B5D116500AA6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0B11AD66-ADC3-4D57-94F5-F4F415A8BFB8}" type="pres">
      <dgm:prSet presAssocID="{0DBBF6AA-5133-4EF7-95AC-4191D9BFBE77}" presName="withChildren" presStyleCnt="0"/>
      <dgm:spPr/>
    </dgm:pt>
    <dgm:pt modelId="{6D7150A6-CF83-4EE7-B715-F3854F405BA0}" type="pres">
      <dgm:prSet presAssocID="{0DBBF6AA-5133-4EF7-95AC-4191D9BFBE77}" presName="bigCircle" presStyleLbl="vennNode1" presStyleIdx="0" presStyleCnt="7" custAng="16200000" custLinFactNeighborX="87353" custLinFactNeighborY="6043"/>
      <dgm:spPr/>
    </dgm:pt>
    <dgm:pt modelId="{53EE18F7-46A3-404A-9FFC-A086957165E4}" type="pres">
      <dgm:prSet presAssocID="{0DBBF6AA-5133-4EF7-95AC-4191D9BFBE77}" presName="medCircle" presStyleLbl="vennNode1" presStyleIdx="1" presStyleCnt="7" custScaleX="233967" custScaleY="207070" custLinFactX="200000" custLinFactNeighborX="277338" custLinFactNeighborY="42135"/>
      <dgm:spPr/>
      <dgm:t>
        <a:bodyPr/>
        <a:lstStyle/>
        <a:p>
          <a:endParaRPr lang="ru-RU"/>
        </a:p>
      </dgm:t>
    </dgm:pt>
    <dgm:pt modelId="{9F6DE196-8C8F-4939-9B02-82F5D497160A}" type="pres">
      <dgm:prSet presAssocID="{0DBBF6AA-5133-4EF7-95AC-4191D9BFBE77}" presName="txLvl1" presStyleLbl="revTx" presStyleIdx="0" presStyleCnt="7" custScaleY="29247" custLinFactY="200000" custLinFactNeighborX="-15909" custLinFactNeighborY="244358"/>
      <dgm:spPr/>
      <dgm:t>
        <a:bodyPr/>
        <a:lstStyle/>
        <a:p>
          <a:endParaRPr lang="ru-RU"/>
        </a:p>
      </dgm:t>
    </dgm:pt>
    <dgm:pt modelId="{A982EB55-328F-46CB-9868-F2655FBE6ACD}" type="pres">
      <dgm:prSet presAssocID="{0DBBF6AA-5133-4EF7-95AC-4191D9BFBE77}" presName="lin" presStyleCnt="0"/>
      <dgm:spPr/>
    </dgm:pt>
    <dgm:pt modelId="{74D0B03F-0BF9-48F0-B8C3-CD41EDB8A27C}" type="pres">
      <dgm:prSet presAssocID="{78F2BF97-58B6-4E81-A8E5-B1D87D04DCC4}" presName="txLvl2" presStyleLbl="revTx" presStyleIdx="1" presStyleCnt="7" custScaleY="204917" custLinFactY="260801" custLinFactNeighborX="83556" custLinFactNeighborY="300000"/>
      <dgm:spPr/>
      <dgm:t>
        <a:bodyPr/>
        <a:lstStyle/>
        <a:p>
          <a:endParaRPr lang="ru-RU"/>
        </a:p>
      </dgm:t>
    </dgm:pt>
    <dgm:pt modelId="{83318419-5B89-4CED-9289-FE578524EDB2}" type="pres">
      <dgm:prSet presAssocID="{60A941CA-3D75-4A25-AFBE-A9953362CCED}" presName="smCircle" presStyleLbl="vennNode1" presStyleIdx="2" presStyleCnt="7"/>
      <dgm:spPr/>
    </dgm:pt>
    <dgm:pt modelId="{457D3B78-BCF0-4AF0-8C89-505C7E8AA933}" type="pres">
      <dgm:prSet presAssocID="{69D99425-DD49-4070-8A63-C47515C9834F}" presName="txLvl2" presStyleLbl="revTx" presStyleIdx="2" presStyleCnt="7" custScaleX="96646" custScaleY="152995" custLinFactY="-250921" custLinFactNeighborX="73328" custLinFactNeighborY="-300000"/>
      <dgm:spPr/>
      <dgm:t>
        <a:bodyPr/>
        <a:lstStyle/>
        <a:p>
          <a:endParaRPr lang="ru-RU"/>
        </a:p>
      </dgm:t>
    </dgm:pt>
    <dgm:pt modelId="{DADC0DB2-71E1-4ADE-B834-DA350DF24147}" type="pres">
      <dgm:prSet presAssocID="{0DBBF6AA-5133-4EF7-95AC-4191D9BFBE77}" presName="overlap" presStyleCnt="0"/>
      <dgm:spPr/>
    </dgm:pt>
    <dgm:pt modelId="{0235E7ED-915C-4C26-8049-72E0924B8D4E}" type="pres">
      <dgm:prSet presAssocID="{403B46E0-AC30-4970-A26E-DDDCE0AF1F91}" presName="withChildren" presStyleCnt="0"/>
      <dgm:spPr/>
    </dgm:pt>
    <dgm:pt modelId="{36706051-AF93-4001-BA34-7BA7A6BA7394}" type="pres">
      <dgm:prSet presAssocID="{403B46E0-AC30-4970-A26E-DDDCE0AF1F91}" presName="bigCircle" presStyleLbl="vennNode1" presStyleIdx="3" presStyleCnt="7" custScaleX="40340" custScaleY="32935" custLinFactNeighborX="63677" custLinFactNeighborY="-55176"/>
      <dgm:spPr/>
    </dgm:pt>
    <dgm:pt modelId="{E9BB530D-FF4B-42C9-A035-296D6485254A}" type="pres">
      <dgm:prSet presAssocID="{403B46E0-AC30-4970-A26E-DDDCE0AF1F91}" presName="medCircle" presStyleLbl="vennNode1" presStyleIdx="4" presStyleCnt="7" custLinFactX="500000" custLinFactY="-5741" custLinFactNeighborX="533707" custLinFactNeighborY="-100000"/>
      <dgm:spPr/>
    </dgm:pt>
    <dgm:pt modelId="{D815B260-D429-4831-A083-A3556ABBDD68}" type="pres">
      <dgm:prSet presAssocID="{403B46E0-AC30-4970-A26E-DDDCE0AF1F91}" presName="txLvl1" presStyleLbl="revTx" presStyleIdx="3" presStyleCnt="7" custScaleX="90814" custScaleY="97823" custLinFactY="100000" custLinFactNeighborX="-64410" custLinFactNeighborY="119106"/>
      <dgm:spPr/>
      <dgm:t>
        <a:bodyPr/>
        <a:lstStyle/>
        <a:p>
          <a:endParaRPr lang="ru-RU"/>
        </a:p>
      </dgm:t>
    </dgm:pt>
    <dgm:pt modelId="{E709F760-301E-4CF6-AC2F-51DA96F16AD4}" type="pres">
      <dgm:prSet presAssocID="{403B46E0-AC30-4970-A26E-DDDCE0AF1F91}" presName="lin" presStyleCnt="0"/>
      <dgm:spPr/>
    </dgm:pt>
    <dgm:pt modelId="{2B8B466D-988F-474F-BE6D-717F7A30074D}" type="pres">
      <dgm:prSet presAssocID="{405295C8-19EB-4431-B4F2-A05D7A94ADA0}" presName="txLvl2" presStyleLbl="revTx" presStyleIdx="4" presStyleCnt="7" custAng="20243089" custScaleX="88686" custScaleY="88446" custLinFactY="-377890" custLinFactNeighborX="44364" custLinFactNeighborY="-400000"/>
      <dgm:spPr/>
      <dgm:t>
        <a:bodyPr/>
        <a:lstStyle/>
        <a:p>
          <a:endParaRPr lang="ru-RU"/>
        </a:p>
      </dgm:t>
    </dgm:pt>
    <dgm:pt modelId="{54DBB61B-B247-4F99-A3F8-FD657687D0DE}" type="pres">
      <dgm:prSet presAssocID="{A43B3B43-8C80-4278-A8E9-1B331489AFFB}" presName="noChildren" presStyleCnt="0"/>
      <dgm:spPr/>
    </dgm:pt>
    <dgm:pt modelId="{369579CB-5434-4DCD-8162-3806629FD726}" type="pres">
      <dgm:prSet presAssocID="{A43B3B43-8C80-4278-A8E9-1B331489AFFB}" presName="gap" presStyleCnt="0"/>
      <dgm:spPr/>
    </dgm:pt>
    <dgm:pt modelId="{3300C1E9-91DF-428B-B473-0D04B234195F}" type="pres">
      <dgm:prSet presAssocID="{A43B3B43-8C80-4278-A8E9-1B331489AFFB}" presName="medCircle2" presStyleLbl="vennNode1" presStyleIdx="5" presStyleCnt="7" custScaleX="290298" custScaleY="148383" custLinFactX="300000" custLinFactY="-153846" custLinFactNeighborX="328970" custLinFactNeighborY="-200000"/>
      <dgm:spPr/>
    </dgm:pt>
    <dgm:pt modelId="{0682A600-E70E-4154-8065-0E9F8B1DFAAF}" type="pres">
      <dgm:prSet presAssocID="{A43B3B43-8C80-4278-A8E9-1B331489AFFB}" presName="txLvlOnly1" presStyleLbl="revTx" presStyleIdx="5" presStyleCnt="7" custAng="11421017" custFlipVert="1" custScaleX="40825" custScaleY="61501" custLinFactY="-200000" custLinFactNeighborX="35849" custLinFactNeighborY="-256047"/>
      <dgm:spPr/>
      <dgm:t>
        <a:bodyPr/>
        <a:lstStyle/>
        <a:p>
          <a:endParaRPr lang="ru-RU"/>
        </a:p>
      </dgm:t>
    </dgm:pt>
    <dgm:pt modelId="{D8EC5974-C1A8-480E-B36A-6B3F49EEA5AC}" type="pres">
      <dgm:prSet presAssocID="{53D9D827-7620-4A7D-8266-4A3C334491D6}" presName="noChildren" presStyleCnt="0"/>
      <dgm:spPr/>
    </dgm:pt>
    <dgm:pt modelId="{F3245FB2-ACA5-49C6-9E84-F25688751A70}" type="pres">
      <dgm:prSet presAssocID="{53D9D827-7620-4A7D-8266-4A3C334491D6}" presName="gap" presStyleCnt="0"/>
      <dgm:spPr/>
    </dgm:pt>
    <dgm:pt modelId="{AA222252-64E5-421B-843F-73138BFB65E6}" type="pres">
      <dgm:prSet presAssocID="{53D9D827-7620-4A7D-8266-4A3C334491D6}" presName="medCircle2" presStyleLbl="vennNode1" presStyleIdx="6" presStyleCnt="7" custLinFactX="413376" custLinFactY="-437951" custLinFactNeighborX="500000" custLinFactNeighborY="-500000"/>
      <dgm:spPr/>
    </dgm:pt>
    <dgm:pt modelId="{F6D0C938-DBFA-461B-872A-8B24CA0FC1E4}" type="pres">
      <dgm:prSet presAssocID="{53D9D827-7620-4A7D-8266-4A3C334491D6}" presName="txLvlOnly1" presStyleLbl="revTx" presStyleIdx="6" presStyleCnt="7" custScaleX="53542" custScaleY="64232" custLinFactY="-200000" custLinFactNeighborX="79455" custLinFactNeighborY="-268602"/>
      <dgm:spPr/>
      <dgm:t>
        <a:bodyPr/>
        <a:lstStyle/>
        <a:p>
          <a:endParaRPr lang="ru-RU"/>
        </a:p>
      </dgm:t>
    </dgm:pt>
  </dgm:ptLst>
  <dgm:cxnLst>
    <dgm:cxn modelId="{49F53D04-EEF0-4EA0-B1FF-D9FA84D2E4D5}" srcId="{B4ECCB85-FF8A-42D2-90BA-B5D116500AA6}" destId="{A43B3B43-8C80-4278-A8E9-1B331489AFFB}" srcOrd="2" destOrd="0" parTransId="{20F9B987-98C0-4D30-8730-8815B980B30F}" sibTransId="{C9070D08-7E5A-451A-9AD1-DAD2CB5644F7}"/>
    <dgm:cxn modelId="{F51752C9-DD45-4436-AED0-F6D7846F3031}" type="presOf" srcId="{405295C8-19EB-4431-B4F2-A05D7A94ADA0}" destId="{2B8B466D-988F-474F-BE6D-717F7A30074D}" srcOrd="0" destOrd="0" presId="urn:microsoft.com/office/officeart/2008/layout/VerticalCircleList"/>
    <dgm:cxn modelId="{3B6E2C01-C205-4642-B15F-162733E3C016}" srcId="{0DBBF6AA-5133-4EF7-95AC-4191D9BFBE77}" destId="{78F2BF97-58B6-4E81-A8E5-B1D87D04DCC4}" srcOrd="0" destOrd="0" parTransId="{3BDF6C61-05FF-47C7-A6CF-916016156EC5}" sibTransId="{60A941CA-3D75-4A25-AFBE-A9953362CCED}"/>
    <dgm:cxn modelId="{98F353F9-891B-4897-8ABE-AF40FD49E625}" type="presOf" srcId="{0DBBF6AA-5133-4EF7-95AC-4191D9BFBE77}" destId="{9F6DE196-8C8F-4939-9B02-82F5D497160A}" srcOrd="0" destOrd="0" presId="urn:microsoft.com/office/officeart/2008/layout/VerticalCircleList"/>
    <dgm:cxn modelId="{1D9B3DC1-64EC-4637-9AF0-00A2CD4F816B}" type="presOf" srcId="{78F2BF97-58B6-4E81-A8E5-B1D87D04DCC4}" destId="{74D0B03F-0BF9-48F0-B8C3-CD41EDB8A27C}" srcOrd="0" destOrd="0" presId="urn:microsoft.com/office/officeart/2008/layout/VerticalCircleList"/>
    <dgm:cxn modelId="{02CB3629-A93E-49A8-ABDE-625C800398DC}" srcId="{403B46E0-AC30-4970-A26E-DDDCE0AF1F91}" destId="{405295C8-19EB-4431-B4F2-A05D7A94ADA0}" srcOrd="0" destOrd="0" parTransId="{0CC803A5-3E2C-4BF7-B25F-748FB19B706B}" sibTransId="{E1DB7CE1-0C55-49C8-A030-C2DBCAB07785}"/>
    <dgm:cxn modelId="{2FB410B9-F136-4DB6-A801-28B129D07A91}" type="presOf" srcId="{403B46E0-AC30-4970-A26E-DDDCE0AF1F91}" destId="{D815B260-D429-4831-A083-A3556ABBDD68}" srcOrd="0" destOrd="0" presId="urn:microsoft.com/office/officeart/2008/layout/VerticalCircleList"/>
    <dgm:cxn modelId="{717FDC9F-55A9-4D27-994C-C631B92D2D53}" type="presOf" srcId="{69D99425-DD49-4070-8A63-C47515C9834F}" destId="{457D3B78-BCF0-4AF0-8C89-505C7E8AA933}" srcOrd="0" destOrd="0" presId="urn:microsoft.com/office/officeart/2008/layout/VerticalCircleList"/>
    <dgm:cxn modelId="{B175CCCF-C3CA-4BE0-9FC7-82DF11468CF8}" type="presOf" srcId="{53D9D827-7620-4A7D-8266-4A3C334491D6}" destId="{F6D0C938-DBFA-461B-872A-8B24CA0FC1E4}" srcOrd="0" destOrd="0" presId="urn:microsoft.com/office/officeart/2008/layout/VerticalCircleList"/>
    <dgm:cxn modelId="{79034E85-C4C6-4D7D-95DC-65C1CC2B2B8D}" srcId="{B4ECCB85-FF8A-42D2-90BA-B5D116500AA6}" destId="{403B46E0-AC30-4970-A26E-DDDCE0AF1F91}" srcOrd="1" destOrd="0" parTransId="{847223FD-8A09-4A4D-BBB7-AC47C16D9286}" sibTransId="{628DCF94-0AF5-41CB-BE5E-8C30C858D3DB}"/>
    <dgm:cxn modelId="{07DF1B94-F006-4479-972F-CA3B47D03F09}" type="presOf" srcId="{B4ECCB85-FF8A-42D2-90BA-B5D116500AA6}" destId="{ED773F21-8AE1-447E-A040-C5FF67F91B8C}" srcOrd="0" destOrd="0" presId="urn:microsoft.com/office/officeart/2008/layout/VerticalCircleList"/>
    <dgm:cxn modelId="{B62A53D6-B938-4EFD-A5BD-81CA13131664}" srcId="{B4ECCB85-FF8A-42D2-90BA-B5D116500AA6}" destId="{53D9D827-7620-4A7D-8266-4A3C334491D6}" srcOrd="3" destOrd="0" parTransId="{67CA81AF-E29F-42B1-8FFD-E9B2CA328CD7}" sibTransId="{14D405C0-A84D-4A5C-AFB0-2BAC6117EAFA}"/>
    <dgm:cxn modelId="{FA173F39-9148-4AF8-84A0-8EB7DE692B81}" type="presOf" srcId="{A43B3B43-8C80-4278-A8E9-1B331489AFFB}" destId="{0682A600-E70E-4154-8065-0E9F8B1DFAAF}" srcOrd="0" destOrd="0" presId="urn:microsoft.com/office/officeart/2008/layout/VerticalCircleList"/>
    <dgm:cxn modelId="{64B44070-516F-4996-8E66-B6A92B02212D}" srcId="{B4ECCB85-FF8A-42D2-90BA-B5D116500AA6}" destId="{0DBBF6AA-5133-4EF7-95AC-4191D9BFBE77}" srcOrd="0" destOrd="0" parTransId="{AC460EAE-D11E-4995-867F-0E4EA6BE6105}" sibTransId="{EA8BE1F4-6F60-4296-9DE3-396A242BBF15}"/>
    <dgm:cxn modelId="{455EB0E1-70BE-44AF-9E0C-B839A7F2B5B3}" srcId="{0DBBF6AA-5133-4EF7-95AC-4191D9BFBE77}" destId="{69D99425-DD49-4070-8A63-C47515C9834F}" srcOrd="1" destOrd="0" parTransId="{3036ED07-99BA-4913-B5D4-637547EA12F5}" sibTransId="{2C03CD23-320C-448E-BEFB-FB6052CE3252}"/>
    <dgm:cxn modelId="{AB582259-001E-40A7-A483-D78EE98E00A9}" type="presParOf" srcId="{ED773F21-8AE1-447E-A040-C5FF67F91B8C}" destId="{0B11AD66-ADC3-4D57-94F5-F4F415A8BFB8}" srcOrd="0" destOrd="0" presId="urn:microsoft.com/office/officeart/2008/layout/VerticalCircleList"/>
    <dgm:cxn modelId="{869A6BC6-14CA-41D5-BB91-C3EF13292BA0}" type="presParOf" srcId="{0B11AD66-ADC3-4D57-94F5-F4F415A8BFB8}" destId="{6D7150A6-CF83-4EE7-B715-F3854F405BA0}" srcOrd="0" destOrd="0" presId="urn:microsoft.com/office/officeart/2008/layout/VerticalCircleList"/>
    <dgm:cxn modelId="{BBA2280C-76EE-4AA3-AC8E-D61756020014}" type="presParOf" srcId="{0B11AD66-ADC3-4D57-94F5-F4F415A8BFB8}" destId="{53EE18F7-46A3-404A-9FFC-A086957165E4}" srcOrd="1" destOrd="0" presId="urn:microsoft.com/office/officeart/2008/layout/VerticalCircleList"/>
    <dgm:cxn modelId="{28D1397C-1600-42A7-9FD0-8D6A53895596}" type="presParOf" srcId="{0B11AD66-ADC3-4D57-94F5-F4F415A8BFB8}" destId="{9F6DE196-8C8F-4939-9B02-82F5D497160A}" srcOrd="2" destOrd="0" presId="urn:microsoft.com/office/officeart/2008/layout/VerticalCircleList"/>
    <dgm:cxn modelId="{CD705F00-6D5A-4DD1-A507-A55F053B4F38}" type="presParOf" srcId="{0B11AD66-ADC3-4D57-94F5-F4F415A8BFB8}" destId="{A982EB55-328F-46CB-9868-F2655FBE6ACD}" srcOrd="3" destOrd="0" presId="urn:microsoft.com/office/officeart/2008/layout/VerticalCircleList"/>
    <dgm:cxn modelId="{7AA85DA0-32C1-460E-AFE7-8FC8271CD0C5}" type="presParOf" srcId="{A982EB55-328F-46CB-9868-F2655FBE6ACD}" destId="{74D0B03F-0BF9-48F0-B8C3-CD41EDB8A27C}" srcOrd="0" destOrd="0" presId="urn:microsoft.com/office/officeart/2008/layout/VerticalCircleList"/>
    <dgm:cxn modelId="{613B9DE7-DB85-4581-A4CD-9E89D00509B8}" type="presParOf" srcId="{A982EB55-328F-46CB-9868-F2655FBE6ACD}" destId="{83318419-5B89-4CED-9289-FE578524EDB2}" srcOrd="1" destOrd="0" presId="urn:microsoft.com/office/officeart/2008/layout/VerticalCircleList"/>
    <dgm:cxn modelId="{0C1BD31F-CAAA-4A82-9318-E709D10E6034}" type="presParOf" srcId="{A982EB55-328F-46CB-9868-F2655FBE6ACD}" destId="{457D3B78-BCF0-4AF0-8C89-505C7E8AA933}" srcOrd="2" destOrd="0" presId="urn:microsoft.com/office/officeart/2008/layout/VerticalCircleList"/>
    <dgm:cxn modelId="{ACBF87EE-514A-4FF9-AB98-2F7E04212656}" type="presParOf" srcId="{ED773F21-8AE1-447E-A040-C5FF67F91B8C}" destId="{DADC0DB2-71E1-4ADE-B834-DA350DF24147}" srcOrd="1" destOrd="0" presId="urn:microsoft.com/office/officeart/2008/layout/VerticalCircleList"/>
    <dgm:cxn modelId="{6620AAC0-DD5E-429D-BBF3-43791BE4B7DC}" type="presParOf" srcId="{ED773F21-8AE1-447E-A040-C5FF67F91B8C}" destId="{0235E7ED-915C-4C26-8049-72E0924B8D4E}" srcOrd="2" destOrd="0" presId="urn:microsoft.com/office/officeart/2008/layout/VerticalCircleList"/>
    <dgm:cxn modelId="{0F977988-B371-4C94-9FC8-5DE02FF06EA6}" type="presParOf" srcId="{0235E7ED-915C-4C26-8049-72E0924B8D4E}" destId="{36706051-AF93-4001-BA34-7BA7A6BA7394}" srcOrd="0" destOrd="0" presId="urn:microsoft.com/office/officeart/2008/layout/VerticalCircleList"/>
    <dgm:cxn modelId="{87B461EE-7992-411E-95AA-5A049F5B1541}" type="presParOf" srcId="{0235E7ED-915C-4C26-8049-72E0924B8D4E}" destId="{E9BB530D-FF4B-42C9-A035-296D6485254A}" srcOrd="1" destOrd="0" presId="urn:microsoft.com/office/officeart/2008/layout/VerticalCircleList"/>
    <dgm:cxn modelId="{AA65E892-C594-48D7-A412-9ABDEFBE473D}" type="presParOf" srcId="{0235E7ED-915C-4C26-8049-72E0924B8D4E}" destId="{D815B260-D429-4831-A083-A3556ABBDD68}" srcOrd="2" destOrd="0" presId="urn:microsoft.com/office/officeart/2008/layout/VerticalCircleList"/>
    <dgm:cxn modelId="{C63C6423-AE0B-498E-BD9D-7567D44670AB}" type="presParOf" srcId="{0235E7ED-915C-4C26-8049-72E0924B8D4E}" destId="{E709F760-301E-4CF6-AC2F-51DA96F16AD4}" srcOrd="3" destOrd="0" presId="urn:microsoft.com/office/officeart/2008/layout/VerticalCircleList"/>
    <dgm:cxn modelId="{9CC86609-058F-4FDE-91BA-A8BE9A98D20F}" type="presParOf" srcId="{E709F760-301E-4CF6-AC2F-51DA96F16AD4}" destId="{2B8B466D-988F-474F-BE6D-717F7A30074D}" srcOrd="0" destOrd="0" presId="urn:microsoft.com/office/officeart/2008/layout/VerticalCircleList"/>
    <dgm:cxn modelId="{D4997008-9D4F-4592-AD41-23873B97C173}" type="presParOf" srcId="{ED773F21-8AE1-447E-A040-C5FF67F91B8C}" destId="{54DBB61B-B247-4F99-A3F8-FD657687D0DE}" srcOrd="3" destOrd="0" presId="urn:microsoft.com/office/officeart/2008/layout/VerticalCircleList"/>
    <dgm:cxn modelId="{9419C467-CFB7-48D2-B029-E0CC0D874BD8}" type="presParOf" srcId="{54DBB61B-B247-4F99-A3F8-FD657687D0DE}" destId="{369579CB-5434-4DCD-8162-3806629FD726}" srcOrd="0" destOrd="0" presId="urn:microsoft.com/office/officeart/2008/layout/VerticalCircleList"/>
    <dgm:cxn modelId="{1FD8AFF6-4E61-42BE-831A-A85C5567F26E}" type="presParOf" srcId="{54DBB61B-B247-4F99-A3F8-FD657687D0DE}" destId="{3300C1E9-91DF-428B-B473-0D04B234195F}" srcOrd="1" destOrd="0" presId="urn:microsoft.com/office/officeart/2008/layout/VerticalCircleList"/>
    <dgm:cxn modelId="{9E7B4F75-20DF-4512-A928-98D74BDC82A6}" type="presParOf" srcId="{54DBB61B-B247-4F99-A3F8-FD657687D0DE}" destId="{0682A600-E70E-4154-8065-0E9F8B1DFAAF}" srcOrd="2" destOrd="0" presId="urn:microsoft.com/office/officeart/2008/layout/VerticalCircleList"/>
    <dgm:cxn modelId="{03B4D5FE-23F2-468B-8392-10CA30341A04}" type="presParOf" srcId="{ED773F21-8AE1-447E-A040-C5FF67F91B8C}" destId="{D8EC5974-C1A8-480E-B36A-6B3F49EEA5AC}" srcOrd="4" destOrd="0" presId="urn:microsoft.com/office/officeart/2008/layout/VerticalCircleList"/>
    <dgm:cxn modelId="{AE442799-D1CB-4D88-A974-76F05448ADD3}" type="presParOf" srcId="{D8EC5974-C1A8-480E-B36A-6B3F49EEA5AC}" destId="{F3245FB2-ACA5-49C6-9E84-F25688751A70}" srcOrd="0" destOrd="0" presId="urn:microsoft.com/office/officeart/2008/layout/VerticalCircleList"/>
    <dgm:cxn modelId="{0E145B2D-0A14-4515-868F-CA1602E98A57}" type="presParOf" srcId="{D8EC5974-C1A8-480E-B36A-6B3F49EEA5AC}" destId="{AA222252-64E5-421B-843F-73138BFB65E6}" srcOrd="1" destOrd="0" presId="urn:microsoft.com/office/officeart/2008/layout/VerticalCircleList"/>
    <dgm:cxn modelId="{892AD38C-4E6C-4329-B0C0-C9B009B34AFF}" type="presParOf" srcId="{D8EC5974-C1A8-480E-B36A-6B3F49EEA5AC}" destId="{F6D0C938-DBFA-461B-872A-8B24CA0FC1E4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65F27-2F26-4644-AF64-A24386B39DCB}">
      <dsp:nvSpPr>
        <dsp:cNvPr id="0" name=""/>
        <dsp:cNvSpPr/>
      </dsp:nvSpPr>
      <dsp:spPr>
        <a:xfrm>
          <a:off x="637991" y="0"/>
          <a:ext cx="7230574" cy="262450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78F0DB-2477-4770-A464-BDDDFC48BFD2}">
      <dsp:nvSpPr>
        <dsp:cNvPr id="0" name=""/>
        <dsp:cNvSpPr/>
      </dsp:nvSpPr>
      <dsp:spPr>
        <a:xfrm>
          <a:off x="118549" y="0"/>
          <a:ext cx="2339451" cy="10498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u="sng" kern="1200" smtClean="0"/>
            <a:t>Семинар по теме</a:t>
          </a:r>
          <a:r>
            <a:rPr lang="ru-RU" sz="2600" b="1" kern="1200" smtClean="0"/>
            <a:t>:</a:t>
          </a:r>
          <a:endParaRPr lang="ru-RU" sz="2600" kern="1200"/>
        </a:p>
      </dsp:txBody>
      <dsp:txXfrm>
        <a:off x="169796" y="51247"/>
        <a:ext cx="2236957" cy="947307"/>
      </dsp:txXfrm>
    </dsp:sp>
    <dsp:sp modelId="{3D59306D-7D73-4A27-A0C6-94E934462490}">
      <dsp:nvSpPr>
        <dsp:cNvPr id="0" name=""/>
        <dsp:cNvSpPr/>
      </dsp:nvSpPr>
      <dsp:spPr>
        <a:xfrm>
          <a:off x="2486223" y="0"/>
          <a:ext cx="6020334" cy="2624504"/>
        </a:xfrm>
        <a:prstGeom prst="round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</a:t>
          </a:r>
          <a:r>
            <a:rPr lang="ru-RU" sz="3200" b="1" i="1" kern="1200" dirty="0" smtClean="0"/>
            <a:t>Социальному педагогу об</a:t>
          </a:r>
          <a:r>
            <a:rPr lang="ru-RU" sz="3200" kern="1200" dirty="0" smtClean="0"/>
            <a:t> </a:t>
          </a:r>
          <a:r>
            <a:rPr lang="ru-RU" sz="3200" b="1" i="1" kern="1200" dirty="0" smtClean="0"/>
            <a:t>условиях, факторах, причинах и способах социальной адаптации подростков с асоциальным поведением</a:t>
          </a:r>
          <a:r>
            <a:rPr lang="ru-RU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14341" y="128118"/>
        <a:ext cx="5764098" cy="2368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0A447-73C1-4115-AE19-7DB0515EE292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BEFB5-69BE-4143-BE8A-E8DBCEB2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9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BEFB5-69BE-4143-BE8A-E8DBCEB2729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87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359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76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927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34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50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063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4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73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879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657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1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869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15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214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30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92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53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258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67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99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847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3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3111-E3B5-4593-94DE-3E6F4C0FCC35}" type="datetimeFigureOut">
              <a:rPr lang="ru-RU" smtClean="0"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10208-220E-4D99-B011-5E9052C35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6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06.12.2024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5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31504" y="1"/>
            <a:ext cx="8928992" cy="16649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психолого-педагогической, медицинской и социальной помощи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Пушкинского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Санкт-Петербурга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0546936"/>
              </p:ext>
            </p:extLst>
          </p:nvPr>
        </p:nvGraphicFramePr>
        <p:xfrm>
          <a:off x="3233027" y="2314575"/>
          <a:ext cx="8506558" cy="2624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92781" y="5393582"/>
            <a:ext cx="414384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Семинар ведет: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Кискаев Ислам Арсланович –методист,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кандидат педагогических наук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2587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975" y="2892489"/>
            <a:ext cx="8910735" cy="377889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Ученые утверждают: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Успешная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социализация молодых людей достигается не через усвоение и адаптацию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 существующим нормам. </a:t>
            </a:r>
          </a:p>
          <a:p>
            <a:pPr marL="0" indent="0">
              <a:buNone/>
            </a:pPr>
            <a:r>
              <a:rPr lang="ru-RU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  ЧЕРЕЗ  ЧТО  ТОГДА?</a:t>
            </a:r>
            <a:endParaRPr lang="ru-RU" b="1" u="sng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Через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приобретение навыков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самообеспечения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и организации жизни как «открытого процесса».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Т.Е.  Помогайте подросткам самим создавать свою идентичность,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не опираясь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 «реальные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» сообщества (класс,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социум,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этничность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). 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097" r="10620" b="28883"/>
          <a:stretch/>
        </p:blipFill>
        <p:spPr>
          <a:xfrm>
            <a:off x="1474236" y="0"/>
            <a:ext cx="6111551" cy="2799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4710" y="1931937"/>
            <a:ext cx="3197290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ОЙ  МАМОЧКА! А  ЧТО ЭТО ТАКОЕ – ПОМОГАТЬ СОЗДАВАТЬ КАКУЮ ТО ИДЕНТИЧНОСТЬ У КОГО – ТО ?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2157" t="20612" r="21773" b="28884"/>
          <a:stretch/>
        </p:blipFill>
        <p:spPr>
          <a:xfrm>
            <a:off x="8948689" y="849585"/>
            <a:ext cx="3289331" cy="108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9959"/>
            <a:ext cx="10515600" cy="83975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желания и стремления подростка можно использовать в работе с ним?  ОН  ХОЧЕТ и СТРЕМИТСЯ…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45233" y="1267168"/>
            <a:ext cx="8042988" cy="52629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знакомиться с человеком, который нравится ему;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вободно высказывать свои мысли и выражать свои</a:t>
            </a:r>
            <a:r>
              <a:rPr kumimoji="0" lang="ru-RU" altLang="ru-RU" b="0" i="0" u="none" strike="noStrike" cap="none" normalizeH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kumimoji="0" lang="ru-RU" altLang="ru-RU" b="0" i="0" u="none" strike="noStrike" cap="none" normalizeH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окружающие принимали его как взрослого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 </a:t>
            </a:r>
            <a:r>
              <a:rPr lang="ru-RU" altLang="ru-RU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чувствовать себя в </a:t>
            </a:r>
            <a:r>
              <a:rPr lang="ru-RU" altLang="ru-RU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компании;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kumimoji="0" lang="ru-RU" altLang="ru-RU" b="0" i="0" u="none" strike="noStrike" cap="none" normalizeH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его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не было детским;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быть активной и успешной личностью;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помечтать и пофантазировать;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3E3E3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обсуждать поведение взрослых и чаще всего не в самой лицеприятной форме.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290" y="1822562"/>
            <a:ext cx="2631234" cy="25644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2857" y="3573800"/>
            <a:ext cx="2686050" cy="1704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0581" y="438702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788" y="197174"/>
            <a:ext cx="9220200" cy="399985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Я - концепция </a:t>
            </a:r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определяется </a:t>
            </a:r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факторами</a:t>
            </a:r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049" y="765985"/>
            <a:ext cx="8231155" cy="3470114"/>
          </a:xfrm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убежденностью в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том, что он 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роизводит положительное впечатление на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людей;</a:t>
            </a:r>
          </a:p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 уверенностью, что он способен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тому или иному виду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чувством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собственной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значимости.  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противном случае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не понимают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отвергают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не любят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Математичка такая плохая. Она меня терпеть не может, поэтому снижает отметки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т.д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8932" y="1680384"/>
            <a:ext cx="3328210" cy="24624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48873" y="4620400"/>
            <a:ext cx="5876731" cy="203132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касается увлечений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для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самовыражения, коммуникации и идентификации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средство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достигать высокого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статуса в своей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компании. 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649" y="4754999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92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973" y="150521"/>
            <a:ext cx="9724053" cy="42797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выявления причин асоциального поведения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58416"/>
            <a:ext cx="10515600" cy="5318547"/>
          </a:xfrm>
          <a:ln w="57150"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социального паспорта семьи (социальный педагог школы и классный руководитель), опрос родителей и учителей – предметников, одноклассников. Здесь: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кем общается подросток (дворовая компания, неформальная группа, интернет - группа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Потребности, которые он удовлетворяет в неформальном объединении или интернет - группе: желает самоутвердиться, мотивы общения, потребность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 веществах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почему подросток входит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эту группу;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отношение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к себе, своему поведению, социальному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окружению.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С согласия родителей - психодиагностика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состояний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педагогом-психологом школы.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6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184988"/>
            <a:ext cx="11411339" cy="2584579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этап потенциального риска асоциального поведения.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можно заметить и отразить в оценке своих наблюдений?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проявляет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есогласие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непослушание, отрицание, невыполнение некоторых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общепринятых требований, требований педагогов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46" y="4116160"/>
            <a:ext cx="3825551" cy="260193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96677" y="3769567"/>
            <a:ext cx="652521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КОРРЕКЦИЯ</a:t>
            </a:r>
            <a:r>
              <a:rPr lang="ru-RU" sz="2800" dirty="0" smtClean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негативное общественное мнение о поведении; </a:t>
            </a:r>
            <a:r>
              <a:rPr lang="ru-RU" sz="2800" dirty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замечания, дисциплинарные меры со стороны родителей, </a:t>
            </a:r>
            <a:r>
              <a:rPr lang="ru-RU" sz="2800" dirty="0" smtClean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классного руководителя, социального педагога. </a:t>
            </a:r>
            <a:r>
              <a:rPr lang="ru-RU" sz="2800" dirty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Возможна </a:t>
            </a:r>
            <a:r>
              <a:rPr lang="ru-RU" sz="2800" dirty="0" smtClean="0">
                <a:solidFill>
                  <a:srgbClr val="30303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консультативная помощь школьного психолога.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184988"/>
            <a:ext cx="11411339" cy="2584579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/>
              <a:t>начало </a:t>
            </a:r>
            <a:r>
              <a:rPr lang="ru-RU" dirty="0"/>
              <a:t>асоциального </a:t>
            </a:r>
            <a:r>
              <a:rPr lang="ru-RU" dirty="0" smtClean="0"/>
              <a:t>поведения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можно заметить и отразить в оценке своих наблюдений?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</a:t>
            </a:r>
            <a:r>
              <a:rPr lang="ru-RU" dirty="0" smtClean="0"/>
              <a:t>нарушает общественные требования и нормы, совершает противозаконные действия </a:t>
            </a:r>
            <a:r>
              <a:rPr lang="ru-RU" dirty="0"/>
              <a:t>(мелкие кражи, обман, хулиганство). </a:t>
            </a:r>
            <a:r>
              <a:rPr lang="ru-RU" dirty="0" smtClean="0"/>
              <a:t>А может  включиться </a:t>
            </a:r>
            <a:r>
              <a:rPr lang="ru-RU" dirty="0"/>
              <a:t>в </a:t>
            </a:r>
            <a:r>
              <a:rPr lang="ru-RU" dirty="0" smtClean="0"/>
              <a:t>асоциальную группу.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5894" y="3965510"/>
            <a:ext cx="6969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3200" dirty="0" smtClean="0"/>
              <a:t>работа классного руководителя, социального педагога и </a:t>
            </a:r>
            <a:r>
              <a:rPr lang="ru-RU" sz="3200" dirty="0"/>
              <a:t>школьного </a:t>
            </a:r>
            <a:r>
              <a:rPr lang="ru-RU" sz="3200" dirty="0" smtClean="0"/>
              <a:t>психолога </a:t>
            </a:r>
            <a:r>
              <a:rPr lang="ru-RU" sz="3200" dirty="0"/>
              <a:t>с </a:t>
            </a:r>
            <a:r>
              <a:rPr lang="ru-RU" sz="3200" dirty="0" smtClean="0"/>
              <a:t>родителями, самим подростком и классом (совместный план сопровождения).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59" y="3985002"/>
            <a:ext cx="4133753" cy="275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184988"/>
            <a:ext cx="11411339" cy="2584579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/>
              <a:t>рецидивы противозаконных действий и накопление опыта в этом отношении (кражи, насилие, грубое </a:t>
            </a:r>
            <a:r>
              <a:rPr lang="ru-RU" dirty="0" smtClean="0"/>
              <a:t>хулиганство, наркомания)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можно заметить и отразить в оценке своих наблюдений?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</a:t>
            </a:r>
            <a:r>
              <a:rPr lang="ru-RU" dirty="0" smtClean="0"/>
              <a:t>нарушает общественные требования и нормы, совершает противозаконные действия (кражи</a:t>
            </a:r>
            <a:r>
              <a:rPr lang="ru-RU" dirty="0"/>
              <a:t>, </a:t>
            </a:r>
            <a:r>
              <a:rPr lang="ru-RU" dirty="0" smtClean="0"/>
              <a:t>грубое хулиганство, употребление или распространение наркотиков). А может  включиться </a:t>
            </a:r>
            <a:r>
              <a:rPr lang="ru-RU" dirty="0"/>
              <a:t>в </a:t>
            </a:r>
            <a:r>
              <a:rPr lang="ru-RU" dirty="0" smtClean="0"/>
              <a:t>преступную группу.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5894" y="3965510"/>
            <a:ext cx="6969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интенсивная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терапия, либо обращение в правоохранительные органы для принятия санкций против подростка и его родителей.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59" y="3985002"/>
            <a:ext cx="4133753" cy="275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4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Алкоголизация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 или в классе;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«Церемониальное пьянство» в кругу общения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(неформальной группе, родители – пьяницы и т.д.);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контроля со стороны родителей; 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тревожности из – за внутреннего конфликта между: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желанием освободиться от угнетающего подростка зависимого положения от контроля педагогов в школе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между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желанием высоких личностных достижений и не сформированностью потенциальных возможностей.   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0949" y="1632857"/>
            <a:ext cx="2619375" cy="213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7" y="1063690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Курение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друзей 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курящих родителей;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Любопытство;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выглядеть взрослым;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как все в неформальной группе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т.п.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девушек-подростков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кокетство, стремление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оригинальности,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нравиться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юношам.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963" y="1490273"/>
            <a:ext cx="3906999" cy="3044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448" y="5246039"/>
            <a:ext cx="3571874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 smtClean="0"/>
              <a:t>3)  Употребление наркотиков.</a:t>
            </a:r>
            <a:endParaRPr lang="ru-RU" dirty="0"/>
          </a:p>
          <a:p>
            <a:pPr marL="0" indent="0">
              <a:buNone/>
            </a:pPr>
            <a:r>
              <a:rPr lang="ru-RU" u="sng" dirty="0"/>
              <a:t>В</a:t>
            </a:r>
            <a:r>
              <a:rPr lang="ru-RU" u="sng" dirty="0" smtClean="0"/>
              <a:t>нешние:</a:t>
            </a:r>
            <a:endParaRPr lang="ru-RU" u="sng" dirty="0"/>
          </a:p>
          <a:p>
            <a:pPr lvl="0"/>
            <a:r>
              <a:rPr lang="ru-RU" dirty="0"/>
              <a:t>в</a:t>
            </a:r>
            <a:r>
              <a:rPr lang="ru-RU" dirty="0" smtClean="0"/>
              <a:t>лияние </a:t>
            </a:r>
            <a:r>
              <a:rPr lang="ru-RU" dirty="0"/>
              <a:t>товарищей;</a:t>
            </a:r>
          </a:p>
          <a:p>
            <a:pPr lvl="0"/>
            <a:r>
              <a:rPr lang="ru-RU" dirty="0"/>
              <a:t>м</a:t>
            </a:r>
            <a:r>
              <a:rPr lang="ru-RU" dirty="0" smtClean="0"/>
              <a:t>ода </a:t>
            </a:r>
            <a:r>
              <a:rPr lang="ru-RU" dirty="0"/>
              <a:t>на употребление;</a:t>
            </a:r>
          </a:p>
          <a:p>
            <a:pPr lvl="0"/>
            <a:r>
              <a:rPr lang="ru-RU" dirty="0"/>
              <a:t>н</a:t>
            </a:r>
            <a:r>
              <a:rPr lang="ru-RU" dirty="0" smtClean="0"/>
              <a:t>еудовлетворенность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потребности в общении; </a:t>
            </a:r>
          </a:p>
          <a:p>
            <a:pPr lvl="0"/>
            <a:r>
              <a:rPr lang="ru-RU" dirty="0" smtClean="0"/>
              <a:t>несправедливое разрешение </a:t>
            </a:r>
            <a:r>
              <a:rPr lang="ru-RU" dirty="0"/>
              <a:t>жизненной ситуации и т.п</a:t>
            </a:r>
            <a:r>
              <a:rPr lang="ru-RU" dirty="0" smtClean="0"/>
              <a:t>.;</a:t>
            </a:r>
          </a:p>
          <a:p>
            <a:pPr marL="0" lvl="0" indent="0">
              <a:buNone/>
            </a:pPr>
            <a:r>
              <a:rPr lang="ru-RU" u="sng" dirty="0" smtClean="0"/>
              <a:t>Внутренние:</a:t>
            </a:r>
            <a:endParaRPr lang="ru-RU" u="sng" dirty="0"/>
          </a:p>
          <a:p>
            <a:pPr lvl="0"/>
            <a:r>
              <a:rPr lang="ru-RU" dirty="0" err="1"/>
              <a:t>Несформированность</a:t>
            </a:r>
            <a:r>
              <a:rPr lang="ru-RU" dirty="0"/>
              <a:t> собственных ценностей и ориентация на групповые;</a:t>
            </a:r>
          </a:p>
          <a:p>
            <a:pPr lvl="0"/>
            <a:r>
              <a:rPr lang="ru-RU" dirty="0"/>
              <a:t>Наркотики – как символ приобщения к определенной группе, в которой он стремится состояться;</a:t>
            </a:r>
          </a:p>
          <a:p>
            <a:pPr lvl="0"/>
            <a:r>
              <a:rPr lang="ru-RU" dirty="0"/>
              <a:t>Поиск необычных ощущений;</a:t>
            </a:r>
          </a:p>
          <a:p>
            <a:pPr lvl="0"/>
            <a:r>
              <a:rPr lang="ru-RU" dirty="0"/>
              <a:t>Вовлеченность в криминальную </a:t>
            </a:r>
            <a:r>
              <a:rPr lang="ru-RU" dirty="0" smtClean="0"/>
              <a:t>субкультуру.</a:t>
            </a:r>
            <a:endParaRPr lang="ru-RU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9854" y="1633731"/>
            <a:ext cx="3377975" cy="29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7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5422641" cy="53994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Идём по понятиям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…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7693" y="1119673"/>
            <a:ext cx="8175172" cy="526246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что такое технология?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простое определение:  это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мастерство, искусство, умение делать «искусственные» вещи и связанные с этим знания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Отсюда можно вывести такие важные элементы технологии, которые нам нужны в работе: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цели и задачи деятельности;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приёмы деятельности;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пути и способы деятельности;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необходимые знания.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Т.е.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«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воздействовать на предмет в какой-либо деятельности, где техника – это пути, способы и действия, помогающие точно, быстро, рационально достигать избранных целей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[Капитонов Э.А. Социология ХХ века. История и технология. - Ростов–на/ Д: Феникс,- 1996.- С. 205]</a:t>
            </a: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2430"/>
          <a:stretch/>
        </p:blipFill>
        <p:spPr>
          <a:xfrm>
            <a:off x="8742784" y="128685"/>
            <a:ext cx="3010288" cy="37901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56171" y="4954555"/>
            <a:ext cx="32686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  ПОНЯТИЯМ! 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ПО ПОНЯТИЯМ!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3705" r="27800"/>
          <a:stretch/>
        </p:blipFill>
        <p:spPr>
          <a:xfrm>
            <a:off x="10301385" y="4478694"/>
            <a:ext cx="1890615" cy="214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грессивность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агрессивности в семье;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конструктивно разрешать конфликтные ситуации;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Внутригрупповое соперничество;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самоуважения из – за пережитых жизненных неудач;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Неполная семья с низким доходом;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Сверхзанятость родителей;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психической неуравновешенности подростка;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Зависть;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индивидуального подхода в общении и работе с подростком в школе.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4525" y="1437983"/>
            <a:ext cx="2657475" cy="20423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4215" y="3666930"/>
            <a:ext cx="2497786" cy="208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Нарушения дисциплины: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1. </a:t>
            </a:r>
            <a:r>
              <a:rPr lang="ru-RU" dirty="0" smtClean="0"/>
              <a:t>Негрубые нарушения </a:t>
            </a:r>
            <a:r>
              <a:rPr lang="ru-RU" dirty="0"/>
              <a:t>эмоционально-волевой сферы подростков. </a:t>
            </a:r>
            <a:r>
              <a:rPr lang="ru-RU" dirty="0" smtClean="0"/>
              <a:t>Это не патологические нарушения, </a:t>
            </a:r>
            <a:r>
              <a:rPr lang="ru-RU" dirty="0"/>
              <a:t>а </a:t>
            </a:r>
            <a:r>
              <a:rPr lang="ru-RU" dirty="0" smtClean="0"/>
              <a:t>формирующиеся </a:t>
            </a:r>
            <a:r>
              <a:rPr lang="ru-RU" dirty="0"/>
              <a:t>из - за ошибок семейного воспитания. Результат – проблемы в системе детско - родительских </a:t>
            </a:r>
            <a:r>
              <a:rPr lang="ru-RU" dirty="0" smtClean="0"/>
              <a:t>отношений;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3665" t="8132" r="7007" b="7696"/>
          <a:stretch/>
        </p:blipFill>
        <p:spPr>
          <a:xfrm>
            <a:off x="9260827" y="3508310"/>
            <a:ext cx="2809875" cy="33496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53572"/>
          <a:stretch/>
        </p:blipFill>
        <p:spPr>
          <a:xfrm>
            <a:off x="5682343" y="3508310"/>
            <a:ext cx="3163080" cy="33496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7944" r="3767" b="4892"/>
          <a:stretch/>
        </p:blipFill>
        <p:spPr>
          <a:xfrm>
            <a:off x="0" y="4040155"/>
            <a:ext cx="5266939" cy="281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19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Нарушения дисциплины и не только: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вная акцентуация характера». Результат: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неадекватные поступки подростка в стандартных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</a:p>
          <a:p>
            <a:pPr lv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гипертимных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недисциплинированность, попадание под влияние неблагополучных компаний. Желание доминировать, лидировать. </a:t>
            </a:r>
          </a:p>
          <a:p>
            <a:pPr marL="0" indent="0">
              <a:buNone/>
            </a:pP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патологии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невроз навязчивых идей.</a:t>
            </a:r>
          </a:p>
          <a:p>
            <a:pPr lv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лабильных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настроение меняется слишком часто и чрезмерно круто, а поводы ничтожны (нелестное слово, не приветливый взгляд.  Они очень чутки к знакам внимания, благодарности, к похвалам и поощрениям</a:t>
            </a:r>
          </a:p>
          <a:p>
            <a:pPr marL="0" indent="0">
              <a:buNone/>
            </a:pP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возникают редко.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5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Нарушения дисциплины и не только: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вная акцентуация характера». Результат: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неадекватные поступки подростка в стандартных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</a:p>
          <a:p>
            <a:pPr lvl="0"/>
            <a:r>
              <a:rPr lang="ru-RU" b="1" i="1" dirty="0" smtClean="0"/>
              <a:t>У </a:t>
            </a:r>
            <a:r>
              <a:rPr lang="ru-RU" b="1" i="1" dirty="0"/>
              <a:t>боязливых</a:t>
            </a:r>
            <a:r>
              <a:rPr lang="ru-RU" dirty="0"/>
              <a:t> (сензитивный) тип - робость, стеснительность, повышенная впечатлительность, тенденция испытывать чувство неполноценности;</a:t>
            </a:r>
          </a:p>
          <a:p>
            <a:pPr lvl="0"/>
            <a:r>
              <a:rPr lang="ru-RU" b="1" i="1" dirty="0"/>
              <a:t>У психастенических</a:t>
            </a:r>
            <a:r>
              <a:rPr lang="ru-RU" dirty="0"/>
              <a:t> - высокая тревожность, мнительность, нерешительность, склонность к самоанализу, постоянным сомнениям и </a:t>
            </a:r>
            <a:r>
              <a:rPr lang="ru-RU" dirty="0" err="1"/>
              <a:t>рассуждательству</a:t>
            </a:r>
            <a:r>
              <a:rPr lang="ru-RU" dirty="0"/>
              <a:t>, тенденция к образованию ритуальных действий. Склонны к суициду или развитию неврозов, психогенных депрессий;</a:t>
            </a:r>
          </a:p>
          <a:p>
            <a:pPr marL="0" indent="0">
              <a:buNone/>
            </a:pPr>
            <a:r>
              <a:rPr lang="ru-RU" i="1" u="sng" dirty="0"/>
              <a:t>В патологии</a:t>
            </a:r>
            <a:r>
              <a:rPr lang="ru-RU" dirty="0"/>
              <a:t> </a:t>
            </a:r>
            <a:r>
              <a:rPr lang="ru-RU" dirty="0" smtClean="0"/>
              <a:t>–</a:t>
            </a:r>
            <a:r>
              <a:rPr lang="ru-RU" dirty="0" err="1" smtClean="0"/>
              <a:t>иппохондрия</a:t>
            </a:r>
            <a:r>
              <a:rPr lang="ru-RU" dirty="0" smtClean="0"/>
              <a:t> </a:t>
            </a:r>
            <a:r>
              <a:rPr lang="ru-RU" dirty="0" err="1" smtClean="0"/>
              <a:t>изредко</a:t>
            </a:r>
            <a:r>
              <a:rPr lang="ru-RU" dirty="0" smtClean="0"/>
              <a:t>.</a:t>
            </a:r>
          </a:p>
          <a:p>
            <a:r>
              <a:rPr lang="ru-RU" b="1" i="1" dirty="0"/>
              <a:t>У шизоидных</a:t>
            </a:r>
            <a:r>
              <a:rPr lang="ru-RU" dirty="0"/>
              <a:t> - отгороженность, замкнутость, трудности в установлении контактов (см. экстраверсия - интроверсия), эмоциональная холодность, проявляющаяся в отсутствии сострадания (см. симпатия</a:t>
            </a:r>
            <a:r>
              <a:rPr lang="ru-RU" dirty="0" smtClean="0"/>
              <a:t>), </a:t>
            </a:r>
            <a:r>
              <a:rPr lang="ru-RU" dirty="0"/>
              <a:t>недостаток интуиции в процессе общения;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55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547" y="102637"/>
            <a:ext cx="11411339" cy="8864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Этапы, формы и причины формирования асоциального поведения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175657"/>
            <a:ext cx="11411339" cy="5271796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причины асоциального поведения: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Нарушения дисциплины и не только: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вная акцентуация характера». Результат: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неадекватные поступки подростка в стандартных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</a:p>
          <a:p>
            <a:pPr lvl="0"/>
            <a:r>
              <a:rPr lang="ru-RU" b="1" i="1" dirty="0"/>
              <a:t>У эпилептоидных</a:t>
            </a:r>
            <a:r>
              <a:rPr lang="ru-RU" dirty="0"/>
              <a:t> - недостаточная управляемость, импульсивность поведения, нетерпимость, склонность к злобно-тоскливому настроению с накапливающейся агрессией, проявляющейся в виде приступов ярости и гнева (иногда с элементами жестокости), конфликтность, вязкость мышления, чрезмерная обстоятельность речи, педантичность;</a:t>
            </a:r>
          </a:p>
          <a:p>
            <a:pPr marL="0" indent="0">
              <a:buNone/>
            </a:pPr>
            <a:r>
              <a:rPr lang="ru-RU" i="1" u="sng" dirty="0"/>
              <a:t>В патологии</a:t>
            </a:r>
            <a:r>
              <a:rPr lang="ru-RU" dirty="0"/>
              <a:t> - эпилептоидная психопатия.</a:t>
            </a:r>
          </a:p>
          <a:p>
            <a:pPr lvl="0"/>
            <a:r>
              <a:rPr lang="ru-RU" b="1" i="1" dirty="0"/>
              <a:t>У неустойчивых</a:t>
            </a:r>
            <a:r>
              <a:rPr lang="ru-RU" dirty="0"/>
              <a:t> (</a:t>
            </a:r>
            <a:r>
              <a:rPr lang="ru-RU" dirty="0" err="1"/>
              <a:t>экстравертированный</a:t>
            </a:r>
            <a:r>
              <a:rPr lang="ru-RU" dirty="0"/>
              <a:t>) тип - склонность легко поддаваться влиянию окружающих, постоянный поиск новых впечатлений, компаний, умение легко устанавливать контакты, носящие, однако, поверхностный характер;</a:t>
            </a:r>
          </a:p>
          <a:p>
            <a:pPr lvl="0"/>
            <a:r>
              <a:rPr lang="ru-RU" b="1" i="1" dirty="0"/>
              <a:t>У конформных</a:t>
            </a:r>
            <a:r>
              <a:rPr lang="ru-RU" dirty="0"/>
              <a:t> - чрезмерная подчиненность и зависимость от мнения других, недостаток критичности и инициативности, склонность к консерватизму.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7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3869"/>
            <a:ext cx="10515600" cy="77321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по акцентуациям характера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27" y="1035698"/>
            <a:ext cx="5971591" cy="564579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Явная акцентуация может стать основой для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делинквентного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(противоправного)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поведения. 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обработка данных с позиций психиатрии свидетельствует, что среди основной массы осужденных за различные преступления правонарушителей преобладают лица, имеющие следующие акцентуации характера: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эмоционально-неустойчивые (36%),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эпилептоидные (28%), 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гипертимные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(16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%),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истероидные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(15%), 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астенические (5%).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13920"/>
          <a:stretch/>
        </p:blipFill>
        <p:spPr>
          <a:xfrm>
            <a:off x="6120882" y="1259633"/>
            <a:ext cx="6071118" cy="523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41192"/>
            <a:ext cx="10515600" cy="93183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подросткам самим создавать свою идентичность, не опираясь на «реальные»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сообщества?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7624"/>
            <a:ext cx="7839269" cy="4889339"/>
          </a:xfrm>
          <a:ln w="57150">
            <a:solidFill>
              <a:schemeClr val="accent1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Помогайте семьям формировать у себя высокий уровень рефлексии </a:t>
            </a:r>
            <a:r>
              <a:rPr lang="ru-RU" b="1" dirty="0"/>
              <a:t>и </a:t>
            </a:r>
            <a:r>
              <a:rPr lang="ru-RU" b="1" dirty="0" smtClean="0"/>
              <a:t>ответственности. ПОТОМУ  ЧТО  только в такой семье  родители осознают</a:t>
            </a:r>
            <a:r>
              <a:rPr lang="ru-RU" dirty="0" smtClean="0"/>
              <a:t>, </a:t>
            </a:r>
            <a:r>
              <a:rPr lang="ru-RU" dirty="0"/>
              <a:t>что </a:t>
            </a:r>
            <a:r>
              <a:rPr lang="ru-RU" dirty="0" smtClean="0"/>
              <a:t>подросток уже взрослеет </a:t>
            </a:r>
            <a:r>
              <a:rPr lang="ru-RU" dirty="0"/>
              <a:t>и </a:t>
            </a:r>
            <a:r>
              <a:rPr lang="ru-RU" dirty="0" smtClean="0"/>
              <a:t>с </a:t>
            </a:r>
            <a:r>
              <a:rPr lang="ru-RU" dirty="0"/>
              <a:t>этим надо </a:t>
            </a:r>
            <a:r>
              <a:rPr lang="ru-RU" dirty="0" smtClean="0"/>
              <a:t>считаться. </a:t>
            </a:r>
          </a:p>
          <a:p>
            <a:pPr marL="0" indent="0">
              <a:buNone/>
            </a:pPr>
            <a:r>
              <a:rPr lang="ru-RU" b="1" dirty="0" smtClean="0"/>
              <a:t>КАК?  </a:t>
            </a:r>
            <a:r>
              <a:rPr lang="ru-RU" dirty="0" smtClean="0"/>
              <a:t>Менять </a:t>
            </a:r>
            <a:r>
              <a:rPr lang="ru-RU" dirty="0"/>
              <a:t>стиль взаимоотношений. </a:t>
            </a:r>
            <a:r>
              <a:rPr lang="ru-RU" dirty="0" smtClean="0"/>
              <a:t>Надо научиться относиться к подростку, учитывая его чувство взрослости: </a:t>
            </a:r>
          </a:p>
          <a:p>
            <a:r>
              <a:rPr lang="ru-RU" dirty="0" smtClean="0"/>
              <a:t>не навязывать свое внимание; </a:t>
            </a:r>
          </a:p>
          <a:p>
            <a:r>
              <a:rPr lang="ru-RU" dirty="0" smtClean="0"/>
              <a:t>обсуждать </a:t>
            </a:r>
            <a:r>
              <a:rPr lang="ru-RU" dirty="0"/>
              <a:t>его </a:t>
            </a:r>
            <a:r>
              <a:rPr lang="ru-RU" dirty="0" smtClean="0"/>
              <a:t>проблемы «на равных»; </a:t>
            </a:r>
          </a:p>
          <a:p>
            <a:r>
              <a:rPr lang="ru-RU" dirty="0" smtClean="0"/>
              <a:t>совместно принимать решения.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694" y="1439343"/>
            <a:ext cx="2771192" cy="429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3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41192"/>
            <a:ext cx="10515600" cy="93183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подросткам самим создавать свою идентичность, не опираясь на «реальные»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сообщества?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7625"/>
            <a:ext cx="10246567" cy="1446244"/>
          </a:xfrm>
          <a:ln w="57150">
            <a:solidFill>
              <a:schemeClr val="accent1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Способ организации системы работы</a:t>
            </a:r>
            <a:r>
              <a:rPr lang="ru-RU" dirty="0" smtClean="0"/>
              <a:t>  - целевая программа школы на основе Концепций ответственного (позитивного) родительства. 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38200" y="2948472"/>
            <a:ext cx="10246567" cy="877077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Цели и задачи программы ответственного (позитивного) родительства школы: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38199" y="3956177"/>
            <a:ext cx="10246568" cy="2687217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адекватной самооценки и личностного развития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школы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развития у родителей ценностей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ответственного (позитивного)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родительства;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единого воспитательного пространства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«Педагогический коллектив школы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коллектив родителей - коллектив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идей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родительства через реализацию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социальной адаптации обучающихся и социального партнерства;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7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41192"/>
            <a:ext cx="10515600" cy="93183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подросткам самим создавать свою идентичность, не опираясь на «реальные»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сообщества?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2" y="1287624"/>
            <a:ext cx="11476652" cy="5299787"/>
          </a:xfrm>
          <a:ln w="57150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Используя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форматы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в системе «педагог – родитель» обучать родителей и стимулировать их интерес к вопросам: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домашних условиях развивающей предметной пространственной и социальной среды для своего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ребенка;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 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личности, ценностных ориентаций, социальной адаптированности и других личностных конструктов;</a:t>
            </a:r>
          </a:p>
          <a:p>
            <a:pPr marL="0" lvl="0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жизненного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обустройства;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 родителей в образовательный процесс занятий (уроков и дополнительного образования) в школе, чтобы развивать у них умения оказывать своему ребенку помощь по разным направлениям его развития (познавательно-речевого, художественно-эстетического, физического, экологического,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и т.д.)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домашних условиях;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51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41192"/>
            <a:ext cx="10515600" cy="93183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подросткам самим создавать свою идентичность, не опираясь на «реальные»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сообщества?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8" y="1287624"/>
            <a:ext cx="11299370" cy="5299788"/>
          </a:xfrm>
          <a:ln w="57150">
            <a:solidFill>
              <a:schemeClr val="accent1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514350">
              <a:lnSpc>
                <a:spcPct val="100000"/>
              </a:lnSpc>
              <a:spcBef>
                <a:spcPts val="0"/>
              </a:spcBef>
              <a:buAutoNum type="arabicParenR" startAt="3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на базе классов или учебных параллелей родительские клубы для обучения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способам бесконфликтного, партнерского общения с ребенком, организуя анализ типичных проблем детско-родительских взаимоотношений и их взаимосвязи с родительской позицией (родительскими установками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arenR" startAt="3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заседаниях родительских клубов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участием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информацией и диалог между детьми и взрослыми по тематике внимания, потребностей, интересов и т.д., в основе которого лежит взаимное уважение;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arenR" startAt="3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Предлагать родителям организовывать в семьях участие детей в принятии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решений, в том числе и по расходованию семейных финансов.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 – процесс развития их способностей;</a:t>
            </a:r>
          </a:p>
          <a:p>
            <a:pPr marL="0" indent="-5143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arenR" startAt="3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умению спрашивать детей об их проблемах, вести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о причинах проблем и о способах их решения, консультироваться с детьми, приглашать их к совместной реализации предложений, с учетом возможностей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514350">
              <a:lnSpc>
                <a:spcPct val="100000"/>
              </a:lnSpc>
              <a:spcBef>
                <a:spcPts val="0"/>
              </a:spcBef>
              <a:buAutoNum type="arabicParenR" startAt="3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90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5315" y="1119673"/>
            <a:ext cx="8313574" cy="5663681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технология нужна в социальной адаптации?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/>
              <a:t>Чтобы появилась «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организации человеческой деятельности таким образом, чтобы добиться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возможного результата с минимальными затратами ресурсов, средств и времени</a:t>
            </a:r>
            <a:r>
              <a:rPr lang="ru-RU" dirty="0" smtClean="0"/>
              <a:t>»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[Кузнецова Л.П. Основные технологии социальной работы: Учебное пособие.- Владивосток: Изд-во ДВГТУ, 2002.- 92 с.] 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  и  ЯСНО.   Т.Е. …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поставили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проверяемую цель, предусматривающую результат.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Определили пути и способы достижения этой цели (ЗАДАЧИ  и МЕХАНИЗМ РЕАЛИЗАЦИИ).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 вас есть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знания, способности и готовность действовать (КОМПЕТЕНЦИИ), чтобы реализовать цель, то вы </a:t>
            </a:r>
            <a:r>
              <a:rPr lang="ru-RU" sz="1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СОЗДАЛИ  СВОЮ  ТЕХНОЛОГИЮ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2279"/>
          <a:stretch/>
        </p:blipFill>
        <p:spPr>
          <a:xfrm>
            <a:off x="8378889" y="1119673"/>
            <a:ext cx="3813111" cy="5234085"/>
          </a:xfrm>
          <a:prstGeom prst="rect">
            <a:avLst/>
          </a:prstGeom>
        </p:spPr>
      </p:pic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5422641" cy="53994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Идём по понятиям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…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88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41192"/>
            <a:ext cx="10515600" cy="93183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подросткам самим создавать свою идентичность, не опираясь на «реальные»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сообщества?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8" y="1287624"/>
            <a:ext cx="11299370" cy="5299788"/>
          </a:xfrm>
          <a:ln w="57150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умению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диалог со взрослыми;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группового общения педагогов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избегать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обвинять их из – за недисциплинированности или неуспеваемости их детей;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Развивать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межсемейные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связи, организовывая обмен мнениями и опытом между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на заседаниях родительских клубов;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Развивать социальное партнерство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межведомственное взаимодействие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профилактике семейного неблагополучия;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семейные праздники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сплочения семей и расширения их круга знакомств;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т.д.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0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225" y="1211036"/>
            <a:ext cx="10515600" cy="614589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Направления работы по  социальной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адаптации 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подростков: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4457" y="1825625"/>
            <a:ext cx="9022703" cy="4827102"/>
          </a:xfrm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/>
              <a:t>Содействие в формировании адекватной самооценки подростка, ценностных ориентаций, эмоциональной стабильности.</a:t>
            </a:r>
          </a:p>
          <a:p>
            <a:r>
              <a:rPr lang="ru-RU" dirty="0"/>
              <a:t>Развитие коммуникативной культуры, обучение навыкам конструктивного разрешения конфликтов</a:t>
            </a:r>
          </a:p>
          <a:p>
            <a:r>
              <a:rPr lang="ru-RU" dirty="0"/>
              <a:t>Повышение психологической устойчивости личности к негативному воздействию среды: формирование знаний и навыков в области противодействия различным видам девиантного поведения.</a:t>
            </a:r>
          </a:p>
          <a:p>
            <a:r>
              <a:rPr lang="ru-RU" dirty="0"/>
              <a:t>Коррекция межличностных отношений: установление доверия, развитие эмпатии.</a:t>
            </a:r>
          </a:p>
          <a:p>
            <a:r>
              <a:rPr lang="ru-RU" dirty="0"/>
              <a:t>вовлечение подростков и родителей в профилактические мероприятия и акции;</a:t>
            </a:r>
          </a:p>
          <a:p>
            <a:r>
              <a:rPr lang="ru-RU" dirty="0" smtClean="0"/>
              <a:t>обучение подростков грамотному </a:t>
            </a:r>
            <a:r>
              <a:rPr lang="ru-RU" dirty="0"/>
              <a:t>обсуждению и правилам ведения дискуссии;</a:t>
            </a:r>
          </a:p>
          <a:p>
            <a:r>
              <a:rPr lang="ru-RU" dirty="0" smtClean="0"/>
              <a:t>обучение их культуре </a:t>
            </a:r>
            <a:r>
              <a:rPr lang="ru-RU" dirty="0"/>
              <a:t>публичного выступления и </a:t>
            </a:r>
            <a:r>
              <a:rPr lang="ru-RU" dirty="0" smtClean="0"/>
              <a:t>самовыражения и т.д.  </a:t>
            </a:r>
            <a:r>
              <a:rPr lang="ru-RU" dirty="0"/>
              <a:t>и</a:t>
            </a:r>
            <a:r>
              <a:rPr lang="ru-RU" dirty="0" smtClean="0"/>
              <a:t>  т.п..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4225" y="103870"/>
            <a:ext cx="10515600" cy="931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Как помогать подросткам самим создавать свою идентичность, не опираясь на «реальные» сообщества?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34" y="1825625"/>
            <a:ext cx="2883159" cy="48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3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681" y="93307"/>
            <a:ext cx="11532637" cy="75578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работы по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профилактике асоциального поведения подростков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27" y="970384"/>
            <a:ext cx="11610391" cy="485191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Игротерапия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технология организации досуга подростков, вовлечения их в реабилитационный процесс через ролевые, подвижные, психологические, моделирующие игры, тренинги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«Интенсивная школа»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технология организации образовательной деятельности, проводимой в режиме погружения подростков в значимые для них проблемы; 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«Событийный туризм и социальная анимация» –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 сочетания традиционного туризма с участием на маршруте следования в культурных, этнических, спортивных и других мероприятиях; </a:t>
            </a:r>
          </a:p>
          <a:p>
            <a:pPr marL="514350" indent="-514350">
              <a:buAutoNum type="arabicParenR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«Позитивное развитие через социальное проектирование»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технология развития позитивных качеств личности подростков через инициативное участие в социально значимых проектах в позиции равноправных партнеров взрослых;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927" y="5943599"/>
            <a:ext cx="11862319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Источник:</a:t>
            </a:r>
            <a:r>
              <a:rPr lang="ru-RU" sz="1600" dirty="0" smtClean="0"/>
              <a:t> </a:t>
            </a:r>
            <a:r>
              <a:rPr lang="ru-RU" sz="1600" dirty="0"/>
              <a:t>Внедрение инновационных технологий работы по профилактике правонарушений несовершеннолетних, социализации и реабилитации детей, находящихся в конфликте с законом: сб. материалов </a:t>
            </a:r>
            <a:r>
              <a:rPr lang="ru-RU" sz="1600" dirty="0" err="1"/>
              <a:t>межрегион</a:t>
            </a:r>
            <a:r>
              <a:rPr lang="ru-RU" sz="1600" dirty="0"/>
              <a:t>. науч.-</a:t>
            </a:r>
            <a:r>
              <a:rPr lang="ru-RU" sz="1600" dirty="0" err="1"/>
              <a:t>практ</a:t>
            </a:r>
            <a:r>
              <a:rPr lang="ru-RU" sz="1600" dirty="0"/>
              <a:t>. </a:t>
            </a:r>
            <a:r>
              <a:rPr lang="ru-RU" sz="1600" dirty="0" err="1"/>
              <a:t>конф</a:t>
            </a:r>
            <a:r>
              <a:rPr lang="ru-RU" sz="1600" dirty="0"/>
              <a:t>. (Пермь, 27 — 28 марта 2014 г.) / под общ. ред. А.В. Волкова, З.П. Замараевой. – Пермь: ОТ и ДО, 2014. </a:t>
            </a:r>
            <a:r>
              <a:rPr lang="ru-RU" sz="1600" dirty="0" smtClean="0"/>
              <a:t>стр.</a:t>
            </a:r>
            <a:r>
              <a:rPr lang="ru-RU" sz="1600" b="1" dirty="0"/>
              <a:t> 16 – 17.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2476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681" y="93307"/>
            <a:ext cx="11532637" cy="75578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работы по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профилактике асоциального поведения подростков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27" y="970384"/>
            <a:ext cx="11610391" cy="485191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технология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«Сеть социальных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контактов семьи»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общения между семьями через досуговые мероприятия в классе;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Технология «Дискуссионный киноклуб»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просмотра и обсуждения фильмов, затрагивающих проблемы, характерные для подростков «группы асоциального риска»;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Технология молодежная бизнес-школа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подростков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журналистики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дизайна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т.д., с разработкой программ доп.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бразования школы;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«Подростковый волонтёрский отряд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агиттеатр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или социальной рекламы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тематике профилактики асоциального поведения;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Медиатехнология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группового просмотра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фильма с последующим 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обсуждением в различной форме;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дискотека.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др.  и т.п.</a:t>
            </a:r>
            <a:endParaRPr lang="ru-RU" sz="2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927" y="5943599"/>
            <a:ext cx="11862319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Источник: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Внедрение инновационных технологий работы по профилактике правонарушений несовершеннолетних, социализации и реабилитации детей, находящихся в конфликте с законом: сб. материалов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межрегион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науч.-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практ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конф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(Пермь, 27 — 28 марта 2014 г.) / под общ. ред. А.В. Волкова, З.П. Замараевой. – Пермь: ОТ и ДО, 2014.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стр.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16 – 17.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94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3198"/>
            <a:ext cx="10515600" cy="614589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Методы и техники социальной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адаптации 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социального партнерства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681" y="830424"/>
            <a:ext cx="11532637" cy="589694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Брейнсторминг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«мозгового штурма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в малой группе. Задача: продуцирование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(до 10 подростков) максимального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идей на предложенную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тему.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брейнсторминга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критика предложений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Поощряются озарение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фантазия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фиксируются секретарем группы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 комфортная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непринужденная обстановка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 «мозгового штурма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ведущий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 метод и правила игры, четко и ясно излагает вопрос, требующий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высказывание предложений и фиксация списка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идей.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«эксперты» и сам ведущий критикуют идеи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критерию:  возможность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в данных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ведущего группы - обратить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внимание подростков на их переживания,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закрепив 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личный, и поэтому ценный, опыт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 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подростка начинает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проявляться свободнее и скрытая область его личности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 осознаваться (рефлексироваться).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2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4589"/>
          </a:xfrm>
        </p:spPr>
        <p:txBody>
          <a:bodyPr>
            <a:normAutofit fontScale="90000"/>
          </a:bodyPr>
          <a:lstStyle/>
          <a:p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техники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социальной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адаптации 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социального партнерства</a:t>
            </a:r>
            <a:endParaRPr lang="ru-RU" sz="2800" b="1" u="sng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94086" y="1129138"/>
            <a:ext cx="11426439" cy="55399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Мозговой штурм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«Проблемы с моими правами в семье.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решения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Знакомство подростка с его правами и обязанностями в аспекте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отношений.</a:t>
            </a:r>
            <a:r>
              <a:rPr kumimoji="0" lang="ru-RU" alt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400" b="1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  На что ты имеешь право в своей семье?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Кому и чем ты обязан?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права есть у твоих членов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законы ты ввел бы в своей семье?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если нет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Куда можно пойти, если нет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защититься от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твое законное место в твоей семье?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 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что ты можешь рассчитывать со стороны членов семьи?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</a:t>
            </a:r>
            <a:r>
              <a:rPr kumimoji="0" lang="ru-RU" altLang="ru-RU" sz="2400" b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они могут рассчитывать?</a:t>
            </a:r>
          </a:p>
        </p:txBody>
      </p:sp>
    </p:spTree>
    <p:extLst>
      <p:ext uri="{BB962C8B-B14F-4D97-AF65-F5344CB8AC3E}">
        <p14:creationId xmlns:p14="http://schemas.microsoft.com/office/powerpoint/2010/main" val="8171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4589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Технологии социальной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адаптации </a:t>
            </a:r>
            <a:r>
              <a:rPr lang="ru-RU" sz="28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28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социального партнерства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125" y="1076325"/>
            <a:ext cx="11115675" cy="5638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2. Мозговой штурм: «Ценности и нормы моей семьи»</a:t>
            </a:r>
          </a:p>
          <a:p>
            <a:pPr marL="0" indent="0">
              <a:buNone/>
            </a:pP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повышение ценности семьи в сознании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 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 Какая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 правильная, а какая – нет?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  Кому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принадлежит моя мораль?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  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 семьи или нет?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  Как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жить без семьи и как семье жить без меня?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  Что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семейное счастье?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  Кто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сказал, что хорошо, а что – плохо?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  Достоин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я любви и уважения своих родственников?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  Уважаю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я своих родственников?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  Что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жизнь «по понятиям»?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10) По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чьим «понятиям» я живу?</a:t>
            </a:r>
            <a:endParaRPr lang="ru-RU" alt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210392" y="3757225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04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3200"/>
            <a:ext cx="9546771" cy="7452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для родителей и учителей при работе (общении) с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подростками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асоциальным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поведением: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951" y="961052"/>
            <a:ext cx="11831216" cy="569167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Договориться о единых адекватных требованиях в воспитательной работе </a:t>
            </a:r>
            <a:r>
              <a:rPr lang="ru-RU" dirty="0"/>
              <a:t>(совместная работа психолога, воспитателя, учителя и родителей).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Соблюдать последовательность </a:t>
            </a:r>
            <a:r>
              <a:rPr lang="ru-RU" dirty="0"/>
              <a:t>воспитательных, коррекционных воздействий.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Обучать </a:t>
            </a:r>
            <a:r>
              <a:rPr lang="ru-RU" dirty="0"/>
              <a:t>детей </a:t>
            </a:r>
            <a:r>
              <a:rPr lang="ru-RU" dirty="0" smtClean="0"/>
              <a:t>саморегуляции. </a:t>
            </a:r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Создавать эмоциональный </a:t>
            </a:r>
            <a:r>
              <a:rPr lang="ru-RU" dirty="0"/>
              <a:t>комфорт в семье и в школе.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Использовать демократический </a:t>
            </a:r>
            <a:r>
              <a:rPr lang="ru-RU" dirty="0"/>
              <a:t>стиль воспитания.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За </a:t>
            </a:r>
            <a:r>
              <a:rPr lang="ru-RU" dirty="0"/>
              <a:t>содеянное не столько наказывать, сколько вызывать чувство </a:t>
            </a:r>
            <a:r>
              <a:rPr lang="ru-RU" dirty="0" smtClean="0"/>
              <a:t>раскаяния.</a:t>
            </a:r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Стимулировать примерное поведение, </a:t>
            </a:r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Родителям отказаться от </a:t>
            </a:r>
            <a:r>
              <a:rPr lang="ru-RU" dirty="0"/>
              <a:t>физического наказания (закрепляется агрессивное поведение</a:t>
            </a:r>
            <a:r>
              <a:rPr lang="ru-RU" dirty="0" smtClean="0"/>
              <a:t>).</a:t>
            </a:r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Искать </a:t>
            </a:r>
            <a:r>
              <a:rPr lang="ru-RU" dirty="0"/>
              <a:t>новые формы влияния.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Поощрять активность, </a:t>
            </a:r>
            <a:r>
              <a:rPr lang="ru-RU" dirty="0"/>
              <a:t>загружать интересной и полезной деятельностью.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Предоставлять необходимую самостоятельность при ненавязчивом контроле. </a:t>
            </a:r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Избегать </a:t>
            </a:r>
            <a:r>
              <a:rPr lang="ru-RU" dirty="0"/>
              <a:t>приклеивания ярлыков.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Не </a:t>
            </a:r>
            <a:r>
              <a:rPr lang="ru-RU" dirty="0"/>
              <a:t>сравнивать с достижениями </a:t>
            </a:r>
            <a:r>
              <a:rPr lang="ru-RU" dirty="0" smtClean="0"/>
              <a:t>сверстников, </a:t>
            </a:r>
            <a:r>
              <a:rPr lang="ru-RU" dirty="0"/>
              <a:t>только с самим собой.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Использовать похвалу </a:t>
            </a:r>
            <a:r>
              <a:rPr lang="ru-RU" dirty="0"/>
              <a:t>и поощрения.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Педагогами </a:t>
            </a:r>
            <a:r>
              <a:rPr lang="ru-RU" dirty="0"/>
              <a:t>и родителями </a:t>
            </a:r>
            <a:r>
              <a:rPr lang="ru-RU" dirty="0" smtClean="0"/>
              <a:t>признавать собственные ошибки </a:t>
            </a:r>
            <a:r>
              <a:rPr lang="ru-RU" dirty="0"/>
              <a:t>и </a:t>
            </a:r>
            <a:r>
              <a:rPr lang="ru-RU" dirty="0" smtClean="0"/>
              <a:t>при необходимости извиняться.</a:t>
            </a:r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Применять санкции </a:t>
            </a:r>
            <a:r>
              <a:rPr lang="ru-RU" dirty="0"/>
              <a:t>только в необходимых случаях. </a:t>
            </a:r>
            <a:endParaRPr lang="ru-RU" dirty="0" smtClean="0"/>
          </a:p>
          <a:p>
            <a:pPr marL="0" indent="-3600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 smtClean="0"/>
              <a:t>Оценивать </a:t>
            </a:r>
            <a:r>
              <a:rPr lang="ru-RU" dirty="0"/>
              <a:t>не личность, а поступок.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6646" t="17029" r="16386"/>
          <a:stretch/>
        </p:blipFill>
        <p:spPr>
          <a:xfrm>
            <a:off x="9498563" y="1408922"/>
            <a:ext cx="2593910" cy="201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0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5314" y="858417"/>
            <a:ext cx="7193902" cy="592493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адаптация подростка -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 способность подростка: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 социальному, нравственному, бытовому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выживанию;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статусному самоутверждению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сотрудничеству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 существующих и новых, ожидаемых и непредвиденных обстоятельствах;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готовность выбрать различные способы жизнедеятельности, сохраняя свою индивидуальность».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9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[Вульфов Б.З., Иванов В.Д. Основы педагогики: Учебное пособие. 2- е изд., </a:t>
            </a:r>
            <a:r>
              <a:rPr lang="ru-RU" sz="19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перераб</a:t>
            </a:r>
            <a:r>
              <a:rPr lang="ru-RU" sz="19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и доп. М.: Изд-во УРАО, 1999].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5422641" cy="53994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Идём по понятиям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…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019" y="3387335"/>
            <a:ext cx="1754154" cy="17071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55" y="5337111"/>
            <a:ext cx="4230655" cy="1268963"/>
          </a:xfrm>
          <a:prstGeom prst="rect">
            <a:avLst/>
          </a:prstGeom>
        </p:spPr>
      </p:pic>
      <p:pic>
        <p:nvPicPr>
          <p:cNvPr id="1026" name="Picture 2" descr="http://uchitel.3dn.ru/_ld/80/902296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478" y="3326524"/>
            <a:ext cx="210327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Отношения подростка с родителями и взрослыми доклад, проек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17" y="0"/>
            <a:ext cx="4932784" cy="294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28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287694" y="215836"/>
            <a:ext cx="10993016" cy="539944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01616" y="970384"/>
            <a:ext cx="8368004" cy="574775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1         Взаимное несовпадение ожиданий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Устройство социума | Япикс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" t="2798" r="7368" b="3321"/>
          <a:stretch/>
        </p:blipFill>
        <p:spPr bwMode="auto">
          <a:xfrm>
            <a:off x="115498" y="1084868"/>
            <a:ext cx="4140184" cy="515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Нет повода для обид. Почему подростки стыдятся родителей. Новости общест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7" t="5974" r="1379"/>
          <a:stretch/>
        </p:blipFill>
        <p:spPr bwMode="auto">
          <a:xfrm>
            <a:off x="4403602" y="1673554"/>
            <a:ext cx="2817846" cy="383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815145536"/>
              </p:ext>
            </p:extLst>
          </p:nvPr>
        </p:nvGraphicFramePr>
        <p:xfrm>
          <a:off x="3331029" y="129947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Овал 10"/>
          <p:cNvSpPr/>
          <p:nvPr/>
        </p:nvSpPr>
        <p:spPr>
          <a:xfrm>
            <a:off x="7291301" y="2654252"/>
            <a:ext cx="1193907" cy="1177765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cxnSp>
        <p:nvCxnSpPr>
          <p:cNvPr id="10" name="Прямая со стрелкой 9"/>
          <p:cNvCxnSpPr/>
          <p:nvPr/>
        </p:nvCxnSpPr>
        <p:spPr>
          <a:xfrm flipH="1">
            <a:off x="5600327" y="3671245"/>
            <a:ext cx="2045059" cy="17427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010539" y="2067247"/>
            <a:ext cx="5861881" cy="10691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502610" y="3834532"/>
            <a:ext cx="3015459" cy="2835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673012" y="3480883"/>
            <a:ext cx="5354497" cy="18910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611649" y="1996251"/>
            <a:ext cx="2506086" cy="4517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5592939" y="4428928"/>
            <a:ext cx="3804171" cy="632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кругленная соединительная линия 24"/>
          <p:cNvCxnSpPr/>
          <p:nvPr/>
        </p:nvCxnSpPr>
        <p:spPr>
          <a:xfrm flipV="1">
            <a:off x="1734716" y="2763807"/>
            <a:ext cx="8098972" cy="2572514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5497" y="6118708"/>
            <a:ext cx="333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Стратификация общества</a:t>
            </a:r>
            <a:endParaRPr lang="ru-RU" sz="2000" b="1" dirty="0"/>
          </a:p>
        </p:txBody>
      </p:sp>
      <p:sp>
        <p:nvSpPr>
          <p:cNvPr id="12" name="Стрелка влево 11"/>
          <p:cNvSpPr/>
          <p:nvPr/>
        </p:nvSpPr>
        <p:spPr>
          <a:xfrm rot="10559903">
            <a:off x="6270920" y="2031411"/>
            <a:ext cx="1380930" cy="5566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973036">
            <a:off x="6675353" y="4133247"/>
            <a:ext cx="3470865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dolescente en capucha marrón | Vector Grat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383" y="1567544"/>
            <a:ext cx="2876420" cy="474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553145" y="122530"/>
            <a:ext cx="10888857" cy="586597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520922" y="709127"/>
            <a:ext cx="8500156" cy="41987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Взаимное несовпадение ожиданий</a:t>
            </a:r>
            <a:r>
              <a:rPr lang="ru-RU" sz="2800" b="0" dirty="0" smtClean="0">
                <a:solidFill>
                  <a:prstClr val="black"/>
                </a:solidFill>
              </a:rPr>
              <a:t>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6408599" y="4011586"/>
            <a:ext cx="5599454" cy="10919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СЕМЬЯ в отношении подростка: </a:t>
            </a:r>
          </a:p>
          <a:p>
            <a:pPr algn="ctr"/>
            <a:r>
              <a:rPr lang="ru-RU" dirty="0" smtClean="0"/>
              <a:t>пренебрежение, гиперопека, пьянство, обособленность, игнорирование …</a:t>
            </a:r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 rot="3340148">
            <a:off x="6344735" y="2687794"/>
            <a:ext cx="2101072" cy="4909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Школа 489 — Официальный сайт ГБОУ школы № 489 Московского района  Санкт-Петербур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32" y="1380233"/>
            <a:ext cx="3735129" cy="245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трелка влево 23"/>
          <p:cNvSpPr/>
          <p:nvPr/>
        </p:nvSpPr>
        <p:spPr>
          <a:xfrm rot="10619133">
            <a:off x="2283979" y="1165032"/>
            <a:ext cx="3481563" cy="2486840"/>
          </a:xfrm>
          <a:prstGeom prst="lef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 rot="21447635">
            <a:off x="2340133" y="1740975"/>
            <a:ext cx="28644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Ожидания от ученика (администрация, учитель – предметник, </a:t>
            </a:r>
            <a:r>
              <a:rPr lang="ru-RU" b="1" dirty="0" err="1" smtClean="0">
                <a:solidFill>
                  <a:schemeClr val="bg1"/>
                </a:solidFill>
              </a:rPr>
              <a:t>кл</a:t>
            </a:r>
            <a:r>
              <a:rPr lang="ru-RU" b="1" dirty="0" smtClean="0">
                <a:solidFill>
                  <a:schemeClr val="bg1"/>
                </a:solidFill>
              </a:rPr>
              <a:t>. рук., соц. педагог,  психолог  …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8" name="Picture 6" descr="Статусы про семью со смыслом - Афоризмо.r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88"/>
          <a:stretch/>
        </p:blipFill>
        <p:spPr bwMode="auto">
          <a:xfrm>
            <a:off x="8336594" y="1129004"/>
            <a:ext cx="3644520" cy="240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Школа будущего. Рисунки учеников начальных классо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" r="5699" b="8950"/>
          <a:stretch/>
        </p:blipFill>
        <p:spPr bwMode="auto">
          <a:xfrm>
            <a:off x="146856" y="3992925"/>
            <a:ext cx="3958678" cy="256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12"/>
          <p:cNvSpPr/>
          <p:nvPr/>
        </p:nvSpPr>
        <p:spPr>
          <a:xfrm rot="19654338">
            <a:off x="3388382" y="4405541"/>
            <a:ext cx="1698172" cy="2020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19665350">
            <a:off x="3448907" y="5139123"/>
            <a:ext cx="1472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буллинг, </a:t>
            </a:r>
          </a:p>
          <a:p>
            <a:r>
              <a:rPr lang="ru-RU" b="1" dirty="0" smtClean="0"/>
              <a:t>конфликты… 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46856" y="3892137"/>
            <a:ext cx="395867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Класс моей мечты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223951" y="5425090"/>
            <a:ext cx="507786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Результат</a:t>
            </a:r>
            <a:r>
              <a:rPr lang="ru-RU" dirty="0" smtClean="0"/>
              <a:t>: </a:t>
            </a:r>
            <a:r>
              <a:rPr lang="ru-RU" dirty="0"/>
              <a:t>пропуски занятий, рискованное сексуальное </a:t>
            </a:r>
            <a:r>
              <a:rPr lang="ru-RU" dirty="0" smtClean="0"/>
              <a:t>поведение, наркомания, правонарушения, суицид, агрессивность…</a:t>
            </a:r>
            <a:endParaRPr lang="ru-RU" dirty="0"/>
          </a:p>
        </p:txBody>
      </p:sp>
      <p:sp>
        <p:nvSpPr>
          <p:cNvPr id="32" name="Стрелка влево 31"/>
          <p:cNvSpPr/>
          <p:nvPr/>
        </p:nvSpPr>
        <p:spPr>
          <a:xfrm rot="14983532">
            <a:off x="4831339" y="4098705"/>
            <a:ext cx="2101072" cy="4909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21365208">
            <a:off x="8475876" y="1104505"/>
            <a:ext cx="2758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bg1"/>
                </a:solidFill>
              </a:rPr>
              <a:t>ВСЕ СЕМЬИ  ТАКИЕ?</a:t>
            </a:r>
            <a:endParaRPr lang="ru-RU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01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0206" y="3860120"/>
            <a:ext cx="2611794" cy="2571426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301413" y="783982"/>
            <a:ext cx="7071048" cy="26310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 Злоупотребление интернетом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противовес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чтению книг</a:t>
            </a:r>
            <a:r>
              <a:rPr lang="ru-RU" dirty="0" smtClean="0"/>
              <a:t>.  </a:t>
            </a:r>
          </a:p>
          <a:p>
            <a:pPr marL="0" indent="0">
              <a:buNone/>
            </a:pPr>
            <a:r>
              <a:rPr lang="ru-RU" b="1" u="sng" dirty="0" smtClean="0"/>
              <a:t>Результат:</a:t>
            </a: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критического,  логического мышления, а значит -  нарушения абстрактно-логического восприятия информации.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ведь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предпосылка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нравственного развития подростка  - интеллект.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2" descr="Чем опасен Интернет для детей и подростк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Чем опасен Интернет для детей и подростк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5" y="1745279"/>
            <a:ext cx="3501701" cy="4459578"/>
          </a:xfrm>
          <a:prstGeom prst="rect">
            <a:avLst/>
          </a:prstGeom>
        </p:spPr>
      </p:pic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>
            <a:off x="553145" y="122530"/>
            <a:ext cx="10888857" cy="586597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7627" y="4086809"/>
            <a:ext cx="5231687" cy="21180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11528" y="6204857"/>
            <a:ext cx="496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ПИТЕРСКОЕ  МЕТРО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2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548" y="799256"/>
            <a:ext cx="11476652" cy="560154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3)   Смена ценностей (нравственных ориентиров) в обществе.</a:t>
            </a:r>
          </a:p>
          <a:p>
            <a:pPr marL="0" indent="0">
              <a:buNone/>
            </a:pPr>
            <a:r>
              <a:rPr lang="ru-RU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Результат: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образцом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для подражания подростками все чаще выбирается какой-либо криминальный романтический персонаж из современных фильмов и сериалов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ru-RU" dirty="0" smtClean="0"/>
              <a:t>Вместо </a:t>
            </a:r>
            <a:r>
              <a:rPr lang="ru-RU" dirty="0"/>
              <a:t>коллективизма, </a:t>
            </a:r>
            <a:r>
              <a:rPr lang="ru-RU" dirty="0" smtClean="0"/>
              <a:t>у </a:t>
            </a:r>
            <a:r>
              <a:rPr lang="ru-RU" dirty="0"/>
              <a:t>подростков и </a:t>
            </a:r>
            <a:r>
              <a:rPr lang="ru-RU" dirty="0" smtClean="0"/>
              <a:t>молодежи стал модным  </a:t>
            </a:r>
            <a:r>
              <a:rPr lang="ru-RU" dirty="0"/>
              <a:t>«</a:t>
            </a:r>
            <a:r>
              <a:rPr lang="ru-RU" b="1" dirty="0"/>
              <a:t>адаптационный индивидуализм</a:t>
            </a:r>
            <a:r>
              <a:rPr lang="ru-RU" dirty="0"/>
              <a:t>» — нацеленность на личный жизненный успех, настойчивость в достижении собственных целей и неразборчивость в средствах получения результата.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3145" y="122530"/>
            <a:ext cx="10888857" cy="586597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Социальные  риски асоциального поведения подростков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051" y="4413010"/>
            <a:ext cx="3340651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0051" y="6292324"/>
            <a:ext cx="10907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получать и почти не работать — цель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подростков?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3018" y="4277878"/>
            <a:ext cx="5008984" cy="203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94537"/>
            <a:ext cx="10515600" cy="7078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выяснить, какие же категории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категорию «трудных»?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5976" y="1576875"/>
            <a:ext cx="5976224" cy="1903443"/>
          </a:xfr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B prst="relaxedInset"/>
          </a:sp3d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Представьте, что все выше названные ситуации (социум, школа, семья, ровесники) </a:t>
            </a:r>
            <a:r>
              <a:rPr lang="ru-RU" b="1" dirty="0" err="1" smtClean="0"/>
              <a:t>наложились</a:t>
            </a:r>
            <a:r>
              <a:rPr lang="ru-RU" b="1" dirty="0" smtClean="0"/>
              <a:t> друг на друга в психике подростка. </a:t>
            </a:r>
            <a:endParaRPr lang="ru-RU" b="1" dirty="0"/>
          </a:p>
        </p:txBody>
      </p:sp>
      <p:pic>
        <p:nvPicPr>
          <p:cNvPr id="4098" name="Picture 2" descr="вода туманный туманный черный дым, дым, водяной туман, облака png | PNGW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3" t="8646" r="18617"/>
          <a:stretch/>
        </p:blipFill>
        <p:spPr bwMode="auto">
          <a:xfrm>
            <a:off x="6172200" y="1688841"/>
            <a:ext cx="5439748" cy="16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19462" y="2878694"/>
            <a:ext cx="1698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976" y="3480318"/>
            <a:ext cx="116818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</a:t>
            </a:r>
          </a:p>
          <a:p>
            <a:pPr marL="342900" indent="-342900">
              <a:buAutoNum type="arabicParenR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явление в семье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позиционный сепаратизм родителей (позиция обособленности и игнорирования). Т.е. каждый в семье находится  в своём  информационном поле.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ОТТОРЖЕНИЕ ПОДРОСТКА.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  Изменение роли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 в жизни учеников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они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превратились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урокодателей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поставщиков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услуг».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исчезло доверие в системе «учитель – ученик», которое помогало  исправлять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самых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«трудных» подростков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3069772" y="2915816"/>
            <a:ext cx="3349690" cy="6344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62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3233</Words>
  <Application>Microsoft Office PowerPoint</Application>
  <PresentationFormat>Широкоэкранный</PresentationFormat>
  <Paragraphs>343</Paragraphs>
  <Slides>37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5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Office Theme</vt:lpstr>
      <vt:lpstr>Государственное бюджетное учреждение Центр психолого-педагогической, медицинской и социальной помощи Пушкинского района Санкт-Петербурга</vt:lpstr>
      <vt:lpstr>Идём по понятиям  …</vt:lpstr>
      <vt:lpstr>Идём по понятиям  …</vt:lpstr>
      <vt:lpstr>Идём по понятиям  …</vt:lpstr>
      <vt:lpstr>Социальные  риски асоциального поведения подростков</vt:lpstr>
      <vt:lpstr>Социальные  риски асоциального поведения подростков</vt:lpstr>
      <vt:lpstr>Социальные  риски асоциального поведения подростков</vt:lpstr>
      <vt:lpstr>Социальные  риски асоциального поведения подростков</vt:lpstr>
      <vt:lpstr>Как можно выяснить, какие же категории подростков представляют собой категорию «трудных»?</vt:lpstr>
      <vt:lpstr>Презентация PowerPoint</vt:lpstr>
      <vt:lpstr>Какие желания и стремления подростка можно использовать в работе с ним?  ОН  ХОЧЕТ и СТРЕМИТСЯ…</vt:lpstr>
      <vt:lpstr>Положительная Я - концепция подростка определяется 3 факторами:</vt:lpstr>
      <vt:lpstr>Способы выявления причин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Этапы, формы и причины формирования асоциального поведения подростков</vt:lpstr>
      <vt:lpstr>Статистика по акцентуациям характера</vt:lpstr>
      <vt:lpstr>Как помогать подросткам самим создавать свою идентичность, не опираясь на «реальные» сообщества?</vt:lpstr>
      <vt:lpstr>Как помогать подросткам самим создавать свою идентичность, не опираясь на «реальные» сообщества?</vt:lpstr>
      <vt:lpstr>Как помогать подросткам самим создавать свою идентичность, не опираясь на «реальные» сообщества?</vt:lpstr>
      <vt:lpstr>Как помогать подросткам самим создавать свою идентичность, не опираясь на «реальные» сообщества?</vt:lpstr>
      <vt:lpstr>Как помогать подросткам самим создавать свою идентичность, не опираясь на «реальные» сообщества?</vt:lpstr>
      <vt:lpstr>Направления работы по  социальной адаптации подростков:</vt:lpstr>
      <vt:lpstr>Инновационные технологии работы по профилактике асоциального поведения подростков</vt:lpstr>
      <vt:lpstr>Инновационные технологии работы по профилактике асоциального поведения подростков</vt:lpstr>
      <vt:lpstr>Методы и техники социальной адаптации и социального партнерства</vt:lpstr>
      <vt:lpstr>Методы и техники социальной адаптации и социального партнерства</vt:lpstr>
      <vt:lpstr>Технологии социальной адаптации и социального партнерства</vt:lpstr>
      <vt:lpstr>Рекомендации для родителей и учителей при работе (общении) с подростками с асоциальным поведением: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понятиям</dc:title>
  <dc:creator>Пользователь</dc:creator>
  <cp:lastModifiedBy>Компьюниум</cp:lastModifiedBy>
  <cp:revision>209</cp:revision>
  <dcterms:created xsi:type="dcterms:W3CDTF">2021-12-03T06:25:55Z</dcterms:created>
  <dcterms:modified xsi:type="dcterms:W3CDTF">2024-12-06T09:18:15Z</dcterms:modified>
</cp:coreProperties>
</file>