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336" r:id="rId3"/>
    <p:sldId id="337" r:id="rId4"/>
    <p:sldId id="339" r:id="rId5"/>
    <p:sldId id="340" r:id="rId6"/>
    <p:sldId id="338" r:id="rId7"/>
    <p:sldId id="324" r:id="rId8"/>
    <p:sldId id="335" r:id="rId9"/>
    <p:sldId id="342" r:id="rId10"/>
    <p:sldId id="341" r:id="rId11"/>
    <p:sldId id="330" r:id="rId12"/>
    <p:sldId id="331" r:id="rId13"/>
    <p:sldId id="332" r:id="rId14"/>
    <p:sldId id="329" r:id="rId15"/>
    <p:sldId id="334" r:id="rId16"/>
    <p:sldId id="333" r:id="rId17"/>
    <p:sldId id="34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Социальное</a:t>
            </a:r>
            <a:r>
              <a:rPr lang="ru-RU" baseline="0" dirty="0"/>
              <a:t> обслуживание граждан в Пушкинском районе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семей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1 квартал 2025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563</c:v>
                </c:pt>
                <c:pt idx="1">
                  <c:v>528</c:v>
                </c:pt>
                <c:pt idx="2">
                  <c:v>342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9C-4D1F-9B78-A0AED4419AE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родители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1 квартал 2025 года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506</c:v>
                </c:pt>
                <c:pt idx="1">
                  <c:v>490</c:v>
                </c:pt>
                <c:pt idx="2">
                  <c:v>290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9C-4D1F-9B78-A0AED4419AE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дети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1 квартал 2025 года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743</c:v>
                </c:pt>
                <c:pt idx="1">
                  <c:v>680</c:v>
                </c:pt>
                <c:pt idx="2">
                  <c:v>454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9C-4D1F-9B78-A0AED4419A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6118400"/>
        <c:axId val="556115880"/>
      </c:barChart>
      <c:catAx>
        <c:axId val="556118400"/>
        <c:scaling>
          <c:orientation val="minMax"/>
        </c:scaling>
        <c:delete val="0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6115880"/>
        <c:crosses val="autoZero"/>
        <c:auto val="1"/>
        <c:lblAlgn val="ctr"/>
        <c:lblOffset val="100"/>
        <c:noMultiLvlLbl val="0"/>
      </c:catAx>
      <c:valAx>
        <c:axId val="556115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/>
                  <a:t>Количество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6118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centr-aist.spb.ru/about" TargetMode="Externa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95791"/>
            <a:ext cx="7772400" cy="2224585"/>
          </a:xfrm>
        </p:spPr>
        <p:txBody>
          <a:bodyPr anchor="ctr">
            <a:noAutofit/>
          </a:bodyPr>
          <a:lstStyle>
            <a:lvl1pPr algn="ctr">
              <a:defRPr sz="34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0937" y="3920078"/>
            <a:ext cx="4694830" cy="778165"/>
          </a:xfrm>
        </p:spPr>
        <p:txBody>
          <a:bodyPr>
            <a:normAutofit/>
          </a:bodyPr>
          <a:lstStyle>
            <a:lvl1pPr marL="0" indent="0" algn="ctr">
              <a:buNone/>
              <a:defRPr sz="17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дети и семь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" y="302"/>
            <a:ext cx="9142710" cy="68573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девочка с мыльными пузыр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" y="1028"/>
            <a:ext cx="9140776" cy="68559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32018"/>
            <a:ext cx="7886700" cy="668741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77781"/>
            <a:ext cx="7886700" cy="411780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дети и музы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" y="0"/>
            <a:ext cx="914206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32018"/>
            <a:ext cx="7886700" cy="668741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77781"/>
            <a:ext cx="7886700" cy="411780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дети и подростки спор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" y="1753"/>
            <a:ext cx="9140776" cy="68544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32018"/>
            <a:ext cx="7886700" cy="668741"/>
          </a:xfrm>
        </p:spPr>
        <p:txBody>
          <a:bodyPr anchor="b">
            <a:normAutofit/>
          </a:bodyPr>
          <a:lstStyle>
            <a:lvl1pPr algn="l">
              <a:defRPr lang="en-US" dirty="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77781"/>
            <a:ext cx="7886700" cy="411780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" y="0"/>
            <a:ext cx="914335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419365" y="421104"/>
            <a:ext cx="6305265" cy="2538663"/>
          </a:xfrm>
        </p:spPr>
        <p:txBody>
          <a:bodyPr>
            <a:noAutofit/>
          </a:bodyPr>
          <a:lstStyle>
            <a:lvl1pPr algn="ctr">
              <a:defRPr sz="6000" baseline="0"/>
            </a:lvl1pPr>
          </a:lstStyle>
          <a:p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внимание!</a:t>
            </a:r>
          </a:p>
        </p:txBody>
      </p:sp>
      <p:sp>
        <p:nvSpPr>
          <p:cNvPr id="4" name="Заголовок 1"/>
          <p:cNvSpPr txBox="1"/>
          <p:nvPr userDrawn="1"/>
        </p:nvSpPr>
        <p:spPr>
          <a:xfrm>
            <a:off x="1419366" y="4268385"/>
            <a:ext cx="6305265" cy="9450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baseline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sz="1100" b="0" dirty="0">
                <a:solidFill>
                  <a:schemeClr val="tx1"/>
                </a:solidFill>
              </a:rPr>
              <a:t>"САНКТ-ПЕТЕРБУРГСКОЕ ГОСУДАРСТВЕННОЕ БЮДЖЕТНОЕ УЧРЕЖДЕНИЕ СОЦИАЛЬНОГО ОБСЛУЖИВАНИЯ НАСЕЛЕНИЯ </a:t>
            </a:r>
          </a:p>
          <a:p>
            <a:r>
              <a:rPr lang="ru-RU" sz="1100" b="0" dirty="0">
                <a:solidFill>
                  <a:schemeClr val="tx1"/>
                </a:solidFill>
              </a:rPr>
              <a:t>«ЦЕНТР СОЦИАЛЬНОЙ ПОМОЩИ СЕМЬЕ И ДЕТЯМ ПУШКИНСКОГО РАЙОНА «АИСТ»</a:t>
            </a:r>
          </a:p>
          <a:p>
            <a:r>
              <a:rPr lang="en-US" sz="1100" b="1" kern="1200" baseline="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+7 (812) 476-62-02</a:t>
            </a:r>
            <a:endParaRPr lang="en-US" sz="1100" dirty="0"/>
          </a:p>
          <a:p>
            <a:r>
              <a:rPr lang="en-US" sz="1100" b="1" kern="1200" baseline="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/>
              </a:rPr>
              <a:t>centr-aist.spb.ru</a:t>
            </a:r>
            <a:endParaRPr lang="en-US" sz="1100" dirty="0"/>
          </a:p>
          <a:p>
            <a:r>
              <a:rPr lang="ru-RU" sz="1100" b="0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74058"/>
            <a:ext cx="7886700" cy="767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39839"/>
            <a:ext cx="7886700" cy="3987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3902"/>
            <a:ext cx="7772400" cy="2734573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ДЕВИАНТНОГО ПОВЕДЕНИЯ НЕСОВЕРШЕННОЛЕТНИХ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СОЦИАЛЬНОГО ОБСЛУЖИВАНИЯ СЕМЕЙ ГРУППЫ СОЦИАЛЬНОГО РИСКА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24585" y="3672282"/>
            <a:ext cx="4694830" cy="1126222"/>
          </a:xfrm>
        </p:spPr>
        <p:txBody>
          <a:bodyPr>
            <a:normAutofit fontScale="90000" lnSpcReduction="20000"/>
          </a:bodyPr>
          <a:lstStyle/>
          <a:p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Гаврилова Надежда Евгеньевна</a:t>
            </a:r>
          </a:p>
          <a:p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Заместитель директора по реабилитационной и профилактической работе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935A49-01BE-6612-D5D4-07C81661A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32018"/>
            <a:ext cx="7886700" cy="6572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Девиантное поведение (суицидальные наклонности)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D70B9F-CA98-93FC-4ED0-D18CA21F2E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документов на социальное обслуживание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работа с ребёнком и родителями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к специалистам (медицинский психолог, психиатр)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образовательным учреждением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917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D31896-647D-7A5C-2086-C9F0EBE39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0"/>
            <a:ext cx="7886700" cy="72984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мастерские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478C8B-FC79-35D8-16D8-D48B6E514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9277" y="3144258"/>
            <a:ext cx="2753686" cy="3671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BE3C2A-1785-A022-0AED-03495809A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14" y="830510"/>
            <a:ext cx="3775045" cy="2831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5B4CEC-D4BF-2151-885F-61F66817E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44" y="3017786"/>
            <a:ext cx="2880160" cy="3840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0F4307A-79DE-B143-8227-988933D112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6028" y="3102100"/>
            <a:ext cx="2816925" cy="3755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B6EDA6D-316C-023F-C736-36112FC147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830510"/>
            <a:ext cx="3872611" cy="30224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20397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1DCDD-622D-04B4-55F3-29956E831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724" y="59519"/>
            <a:ext cx="4784392" cy="6116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Малыши-карандаши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5272C7-5962-682A-9B38-F571A811B9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35DA35F-9DC7-7E21-BF38-96E8970D95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796" y="3188197"/>
            <a:ext cx="2752353" cy="366980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2761273-84CC-DF37-1202-B7E9E35B6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48" y="784929"/>
            <a:ext cx="3657453" cy="3470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A875447-7B2D-878C-A7B5-737B71CB7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7443" y="3184278"/>
            <a:ext cx="2752353" cy="36698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15EB16-AC81-5F4B-4129-13B13F438B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984" y="3536684"/>
            <a:ext cx="2682828" cy="32617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3FD793-F2DA-FA62-7E43-DF363AD129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295" y="105147"/>
            <a:ext cx="4171995" cy="32244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43393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185874-67CC-2A5A-B6F3-7F426936A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109" y="174058"/>
            <a:ext cx="8655105" cy="767638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Тренируем память, развиваем логику, мышление «Спортзал для мозга»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0FFE60-E067-C0AD-93C6-7D57E9FF9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09" y="3682767"/>
            <a:ext cx="2337383" cy="311651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DCB4CF15-5FAB-7CBC-5535-2B8B0D4127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3650" y="941696"/>
            <a:ext cx="2231972" cy="2975963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67C287-EE5D-B68F-D15D-A3B0DDDEF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860" y="3714026"/>
            <a:ext cx="4102481" cy="308525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48D72E6-8FBA-7A4F-FB1D-B145597CC8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0211" y="2063214"/>
            <a:ext cx="2429329" cy="323910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CE59026-5F53-FCAB-B251-C7A567D80E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1545" y="941696"/>
            <a:ext cx="4113669" cy="308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28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B283D5-0593-197C-C37D-DB2168437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96474"/>
            <a:ext cx="7886700" cy="54947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Здоровые телом, здоровые духом!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097A04-4032-A7F0-3F4B-2584401171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7D1035-70C6-0801-DE3E-0C916B96B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43" y="700481"/>
            <a:ext cx="4110605" cy="30829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95092E-0096-5011-7ACD-BBBAF5AC9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674" y="3783435"/>
            <a:ext cx="3970789" cy="297809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566A6A9-D0B7-8012-766D-395ABAD8C0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13" y="3783435"/>
            <a:ext cx="4626531" cy="301730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3615BA1-07DB-6AE9-8148-A85B6842A8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5254" y="839624"/>
            <a:ext cx="4247870" cy="269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62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4F9CA6-B7B1-7D62-AF3D-EEDC6801E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002" y="117447"/>
            <a:ext cx="7886700" cy="687896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с использованием интерактивного оборудования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BB98634-E936-5F31-C312-6311BB6AD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60" y="469783"/>
            <a:ext cx="2403969" cy="32052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6474C17-8D5B-B414-AC40-11E66C3F54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032" y="469782"/>
            <a:ext cx="2403970" cy="320529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31DDCA-833B-5D75-2EC7-3A4A1E1A6C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1929" y="805343"/>
            <a:ext cx="2872444" cy="382992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AAC63E7-0819-5D78-336D-EC609F8A15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2906" y="3265060"/>
            <a:ext cx="2553137" cy="340418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7C3B9-F348-F332-986A-66B4639C0B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928" y="3825380"/>
            <a:ext cx="3791818" cy="284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631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4AA048-D130-0D9E-2C48-3B251D4172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728" y="176170"/>
            <a:ext cx="3290169" cy="24915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3362E8-6F6A-DF38-21E4-2437CB612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38" y="3353499"/>
            <a:ext cx="2570178" cy="34269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333148-1A4E-560B-DAD2-AE6283AF73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007" y="25167"/>
            <a:ext cx="2496249" cy="332833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043BDA-70E7-A1C6-B399-63A3B8F046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958" y="77598"/>
            <a:ext cx="2408164" cy="321088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B8334A8-1EF5-D712-B342-7714A2A74F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8734" y="2833380"/>
            <a:ext cx="2766532" cy="368870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99E3558-B7E5-B790-2C73-1C4009BA28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0008" y="3402784"/>
            <a:ext cx="2496249" cy="332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76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78685E-AEE0-38AC-51D6-EFED5B7E8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3592" y="1233182"/>
            <a:ext cx="2773560" cy="40859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9C926C-B645-7781-79AE-01A4F475A0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078" t="18838" r="22344" b="20277"/>
          <a:stretch/>
        </p:blipFill>
        <p:spPr>
          <a:xfrm>
            <a:off x="135812" y="91242"/>
            <a:ext cx="5747857" cy="417548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020360-D8EA-ECDC-2A1F-AA028DF545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175" y="4548890"/>
            <a:ext cx="4852837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0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63792D-DF98-EFA4-D719-469DA23A5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Центра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889F96-F79C-44D9-7FF2-81D2CE532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0961"/>
            <a:ext cx="7886700" cy="412638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площадок в Пушкинском районе </a:t>
            </a: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структурных подразделений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 дневного пребывания несовершеннолетних (г. Пушкин, Московская ул., д.12)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Социально-реабилитационное отделение для несовершеннолетних временного проживания (стационар) – пос. Шушары, Старорусский пр., д. 8, корп.1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213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60F401-CA5F-7CB6-E510-5BFC820D8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отделения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F26E0A-8EF5-B755-1A8C-26DCC1DAB6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01.01.2025 года открытие Службы социального сопровождения участников специальной военной операции и членов их семей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14.06.2024 увеличение койко-мест для временного размещения детей на стационарном отделении с 14 до 24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приемного отделения с медицинским изолятором</a:t>
            </a:r>
          </a:p>
        </p:txBody>
      </p:sp>
    </p:spTree>
    <p:extLst>
      <p:ext uri="{BB962C8B-B14F-4D97-AF65-F5344CB8AC3E}">
        <p14:creationId xmlns:p14="http://schemas.microsoft.com/office/powerpoint/2010/main" val="2817337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1141AC-3E36-07CD-3DAA-F2FF4C288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Категории обсуживаемых граждан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A0F2E1-A176-DA43-DFA6-9582DAF08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08683"/>
            <a:ext cx="7886700" cy="4218660"/>
          </a:xfrm>
        </p:spPr>
        <p:txBody>
          <a:bodyPr>
            <a:normAutofit/>
          </a:bodyPr>
          <a:lstStyle/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семьи и несовершеннолетние, находящиеся в трудной жизненной ситуации и (или) в социально опасном положении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несовершеннолетние матери с младенцами и несовершеннолетние беременные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лица из числа детей-сирот и детей, оставшихся без попечения родителей, в возрасте от 18 до 23 лет, находящиеся в трудной жизненной ситуации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женщины, находящиеся в трудной жизненной ситуации, пострадавшие от любых форм насилия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семьи, принявшие на воспитание в семью детей-сирот и детей, оставшихся без попечения родителей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ВИЧ-инфицированные граждане и члены их семей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60200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D2ED6-E1D9-407F-B851-199CF44E5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Категории обсуживаемых граждан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8A3A5B-6AF7-2FCD-8AFD-505DA66D4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граждане, зависимые от психоактивных веществ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несовершеннолетние в возрасте до 1,5 лет, родившиеся одновременно и воспитывающиеся в семьях, нуждающихся в услуге по обеспечению кратковременного присмотра за детьми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несовершеннолетние в возрасте до 3-х лет, воспитывающиеся в многодетных семьях участников специальной военной операции и нуждающихся в услуге по обеспечению кратковременного присмотра за детьми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лица, отбывающие уголовное наказание, не связанное с лишением свободы, или освобожденные из мест лишения свободы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64008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A3B47D-A2CB-EE09-22A3-5D58D2901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828BB3C9-73EB-919E-CD35-84D3969BAE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0465402"/>
              </p:ext>
            </p:extLst>
          </p:nvPr>
        </p:nvGraphicFramePr>
        <p:xfrm>
          <a:off x="628650" y="1539875"/>
          <a:ext cx="7693229" cy="398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1380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C862D-B59A-92A0-AE7E-AA2DB3EFB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4223"/>
            <a:ext cx="8204957" cy="1045433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обслуживание и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профилактическая работа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8D970C8-240C-4D55-90EF-013B287B7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93239"/>
            <a:ext cx="7886700" cy="403410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24.06.1999 №120-ФЗ «Об основах профилактики безнадзорности и правонарушений несовершеннолетних».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Межведомственное взаимодействие</a:t>
            </a:r>
          </a:p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28.12.2013 № 442-ФЗ «Об основах социального обслуживания граждан в РФ».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СПб ГКУ «Центр организации социального обслуживания» – разработка ИППСУ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77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658C5A-2A1C-C549-4CE2-5F4DE7D7E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75502"/>
            <a:ext cx="7886700" cy="81373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профилактической работы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777677-5F75-C2CC-A468-46353A160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338" y="1359016"/>
            <a:ext cx="8607104" cy="4337109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Индивидуально-профилактическая работа с родителями и несовершеннолетними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и групповая психологическая работа с несовершеннолетними и родителями (диагностика, коррекция поведения)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Консультативно-разъяснительная работа с подростками по безопасному поведению, правовому просвещению, профилактике совершения противоправных действий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Мероприятия, направленные на повышения воспитательного потенциала семьи, гармонизацию детско-родительских отношений («Школа родителей», психологические консультации для детей и родителей, организация досуга и ребенка и семейного досуга, формирование позитивных интересов у членов семьи, совместной деятельности в домашних условиях и т.д.)</a:t>
            </a:r>
          </a:p>
        </p:txBody>
      </p:sp>
    </p:spTree>
    <p:extLst>
      <p:ext uri="{BB962C8B-B14F-4D97-AF65-F5344CB8AC3E}">
        <p14:creationId xmlns:p14="http://schemas.microsoft.com/office/powerpoint/2010/main" val="216176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ADE49B-EB72-CBD4-9B88-16EB7EE75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Профилактические мероприятия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467B97-D5B6-8B27-ACD0-76F9EFFAC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70" y="1759912"/>
            <a:ext cx="7655336" cy="29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0211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4х3</Template>
  <TotalTime>1194</TotalTime>
  <Words>478</Words>
  <Application>Microsoft Office PowerPoint</Application>
  <PresentationFormat>Экран (4:3)</PresentationFormat>
  <Paragraphs>51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Verdana</vt:lpstr>
      <vt:lpstr>Wingdings</vt:lpstr>
      <vt:lpstr>Тема Office</vt:lpstr>
      <vt:lpstr>ПРОФИЛАКТИКА ДЕВИАНТНОГО ПОВЕДЕНИЯ НЕСОВЕРШЕННОЛЕТНИХ  В РАМКАХ СОЦИАЛЬНОГО ОБСЛУЖИВАНИЯ СЕМЕЙ ГРУППЫ СОЦИАЛЬНОГО РИСКА</vt:lpstr>
      <vt:lpstr>Структура Центра</vt:lpstr>
      <vt:lpstr>Новые отделения</vt:lpstr>
      <vt:lpstr>Категории обсуживаемых граждан</vt:lpstr>
      <vt:lpstr>Категории обсуживаемых граждан</vt:lpstr>
      <vt:lpstr>Статистика</vt:lpstr>
      <vt:lpstr>Социальное обслуживание и  профилактическая работа</vt:lpstr>
      <vt:lpstr>Направления профилактической работы</vt:lpstr>
      <vt:lpstr>Профилактические мероприятия</vt:lpstr>
      <vt:lpstr>Девиантное поведение (суицидальные наклонности)</vt:lpstr>
      <vt:lpstr>Творческие мастерские</vt:lpstr>
      <vt:lpstr>Малыши-карандаши</vt:lpstr>
      <vt:lpstr>Тренируем память, развиваем логику, мышление «Спортзал для мозга»</vt:lpstr>
      <vt:lpstr>Здоровые телом, здоровые духом!</vt:lpstr>
      <vt:lpstr>Занятия с использованием интерактивного оборудования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Igor Georgi</dc:creator>
  <cp:lastModifiedBy>Пользователь</cp:lastModifiedBy>
  <cp:revision>79</cp:revision>
  <dcterms:created xsi:type="dcterms:W3CDTF">2018-08-17T10:00:00Z</dcterms:created>
  <dcterms:modified xsi:type="dcterms:W3CDTF">2025-04-23T09:02:45Z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F692743A444E432F8550F1A583DD9E97</vt:lpwstr>
  </property>
  <property fmtid="{D5CDD505-2E9C-101B-9397-08002B2CF9AE}" pid="3" name="KSOProductBuildVer">
    <vt:lpwstr>1049-11.2.0.11417</vt:lpwstr>
  </property>
</Properties>
</file>