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FE67-E85E-4699-8CF4-80D6A7C5885B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356E3-A2CF-4515-A88B-08E037452B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576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FE67-E85E-4699-8CF4-80D6A7C5885B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356E3-A2CF-4515-A88B-08E037452B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669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FE67-E85E-4699-8CF4-80D6A7C5885B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356E3-A2CF-4515-A88B-08E037452B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525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FE67-E85E-4699-8CF4-80D6A7C5885B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356E3-A2CF-4515-A88B-08E037452B8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010198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FE67-E85E-4699-8CF4-80D6A7C5885B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356E3-A2CF-4515-A88B-08E037452B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1078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FE67-E85E-4699-8CF4-80D6A7C5885B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356E3-A2CF-4515-A88B-08E037452B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4227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FE67-E85E-4699-8CF4-80D6A7C5885B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356E3-A2CF-4515-A88B-08E037452B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4210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FE67-E85E-4699-8CF4-80D6A7C5885B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356E3-A2CF-4515-A88B-08E037452B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74676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FE67-E85E-4699-8CF4-80D6A7C5885B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356E3-A2CF-4515-A88B-08E037452B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427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FE67-E85E-4699-8CF4-80D6A7C5885B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356E3-A2CF-4515-A88B-08E037452B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408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FE67-E85E-4699-8CF4-80D6A7C5885B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356E3-A2CF-4515-A88B-08E037452B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232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FE67-E85E-4699-8CF4-80D6A7C5885B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356E3-A2CF-4515-A88B-08E037452B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126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FE67-E85E-4699-8CF4-80D6A7C5885B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356E3-A2CF-4515-A88B-08E037452B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7168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FE67-E85E-4699-8CF4-80D6A7C5885B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356E3-A2CF-4515-A88B-08E037452B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401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FE67-E85E-4699-8CF4-80D6A7C5885B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356E3-A2CF-4515-A88B-08E037452B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217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FE67-E85E-4699-8CF4-80D6A7C5885B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356E3-A2CF-4515-A88B-08E037452B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4405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7FE67-E85E-4699-8CF4-80D6A7C5885B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356E3-A2CF-4515-A88B-08E037452B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357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E867FE67-E85E-4699-8CF4-80D6A7C5885B}" type="datetimeFigureOut">
              <a:rPr lang="ru-RU" smtClean="0"/>
              <a:t>13.04.2025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8356E3-A2CF-4515-A88B-08E037452B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492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0840C5-FA5B-0197-4A81-6AF5F6655F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3133" y="1038560"/>
            <a:ext cx="10455625" cy="23904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Эмоциональная компетентность подростков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2D59A3E-23C0-D713-F748-3ABA84C1C8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3100" y="4191989"/>
            <a:ext cx="8825658" cy="1399309"/>
          </a:xfrm>
        </p:spPr>
        <p:txBody>
          <a:bodyPr>
            <a:normAutofit/>
          </a:bodyPr>
          <a:lstStyle/>
          <a:p>
            <a:pPr indent="449580" algn="r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2400" b="1" cap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Педагог-психолог ГБОУ школы №297</a:t>
            </a:r>
            <a:endParaRPr lang="ru-RU" sz="2400" b="1" cap="none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r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2400" b="1" cap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Пушкинского района Санкт-Петербурга </a:t>
            </a:r>
            <a:endParaRPr lang="ru-RU" sz="2400" b="1" cap="none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r">
              <a:lnSpc>
                <a:spcPct val="115000"/>
              </a:lnSpc>
              <a:spcBef>
                <a:spcPts val="0"/>
              </a:spcBef>
            </a:pPr>
            <a:r>
              <a:rPr lang="ru-RU" sz="2400" b="1" cap="non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Митяева  Любовь Васильевна</a:t>
            </a:r>
            <a:endParaRPr lang="ru-RU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8960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347797-B7CD-D94B-AD80-452618C52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b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трелка: пятиугольник 6">
            <a:extLst>
              <a:ext uri="{FF2B5EF4-FFF2-40B4-BE49-F238E27FC236}">
                <a16:creationId xmlns:a16="http://schemas.microsoft.com/office/drawing/2014/main" id="{0CD6611F-1B16-2B9F-4777-B78DEC5F2C77}"/>
              </a:ext>
            </a:extLst>
          </p:cNvPr>
          <p:cNvSpPr/>
          <p:nvPr/>
        </p:nvSpPr>
        <p:spPr>
          <a:xfrm>
            <a:off x="1987137" y="1402366"/>
            <a:ext cx="8217725" cy="5002916"/>
          </a:xfrm>
          <a:prstGeom prst="homePlate">
            <a:avLst>
              <a:gd name="adj" fmla="val 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3200" b="1" kern="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эмоциональной компетентности подростков важно, так как без этого компонента невозможно формирование гибкой и способной к социальной адаптации и нацеленной на самореализацию личности.</a:t>
            </a:r>
          </a:p>
          <a:p>
            <a:pPr marL="342900" indent="-342900">
              <a:buAutoNum type="arabicPeriod"/>
            </a:pPr>
            <a:r>
              <a:rPr lang="ru-RU" sz="3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Формирование эмоциональной компетентности у подростков позволяет управлять собой, понимать других и управлять своим отношением к другим. </a:t>
            </a:r>
          </a:p>
        </p:txBody>
      </p:sp>
    </p:spTree>
    <p:extLst>
      <p:ext uri="{BB962C8B-B14F-4D97-AF65-F5344CB8AC3E}">
        <p14:creationId xmlns:p14="http://schemas.microsoft.com/office/powerpoint/2010/main" val="1970123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51E5485-E398-45AE-1C7C-34122A67A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736270"/>
            <a:ext cx="9404723" cy="1116978"/>
          </a:xfrm>
        </p:spPr>
        <p:txBody>
          <a:bodyPr/>
          <a:lstStyle/>
          <a:p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эмоциональной компетентности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0C666CF-08D9-AC81-31BF-1EC0732367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03312" y="1603169"/>
            <a:ext cx="4396339" cy="4653169"/>
          </a:xfrm>
        </p:spPr>
        <p:txBody>
          <a:bodyPr>
            <a:normAutofit/>
          </a:bodyPr>
          <a:lstStyle/>
          <a:p>
            <a:pPr>
              <a:buClr>
                <a:srgbClr val="0070C0"/>
              </a:buClr>
              <a:buFont typeface="Wingdings 3" panose="05040102010807070707" pitchFamily="18" charset="2"/>
              <a:buChar char=""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Способность распознавать, идентифицировать и описывать свои чувства и чувства других людей считается ключевым аспектом эмоциональной компетентности. </a:t>
            </a:r>
          </a:p>
          <a:p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</a:t>
            </a:r>
            <a:r>
              <a:rPr lang="ru-RU" sz="20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моциональная компетентность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 понимание собственных и чужих эмоций и способность проявлять эмоции в соответствии с ситуацией.</a:t>
            </a:r>
            <a:endParaRPr lang="ru-RU" sz="2000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94F9B25-6A0B-0748-D235-7BA3123BA8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30784" y="1721922"/>
            <a:ext cx="4396338" cy="4952010"/>
          </a:xfrm>
        </p:spPr>
        <p:txBody>
          <a:bodyPr>
            <a:normAutofit/>
          </a:bodyPr>
          <a:lstStyle/>
          <a:p>
            <a:r>
              <a:rPr lang="ru-RU" sz="22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Эмоциональная компетентность способствует: </a:t>
            </a:r>
          </a:p>
          <a:p>
            <a:pPr>
              <a:buClr>
                <a:srgbClr val="0070C0"/>
              </a:buClr>
            </a:pPr>
            <a:r>
              <a:rPr lang="ru-RU" sz="2200" dirty="0">
                <a:latin typeface="Times New Roman" panose="02020603050405020304" pitchFamily="18" charset="0"/>
              </a:rPr>
              <a:t>достижению как внутриличностного (например, индивидуального) благополучия, </a:t>
            </a:r>
          </a:p>
          <a:p>
            <a:pPr>
              <a:buClr>
                <a:srgbClr val="0070C0"/>
              </a:buClr>
            </a:pPr>
            <a:r>
              <a:rPr lang="ru-RU" sz="2200" dirty="0">
                <a:latin typeface="Times New Roman" panose="02020603050405020304" pitchFamily="18" charset="0"/>
              </a:rPr>
              <a:t>межличностного (например, поддержание важных социальных отношений) благополучия. </a:t>
            </a:r>
          </a:p>
        </p:txBody>
      </p:sp>
    </p:spTree>
    <p:extLst>
      <p:ext uri="{BB962C8B-B14F-4D97-AF65-F5344CB8AC3E}">
        <p14:creationId xmlns:p14="http://schemas.microsoft.com/office/powerpoint/2010/main" val="2733131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B10750-F602-E016-247C-0F20CFFC8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Эмоциональная компетентность подростков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3C510C-A792-A67F-B8B9-0E19F9EFFD7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Более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точная интерпретация эмоций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других людей связана со способностью подростков успешно взаимодействовать со сверстниками и с лучшей адаптацией в учёбе.  </a:t>
            </a:r>
          </a:p>
          <a:p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Низкая эмоциональная компетентность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может негативно сказаться на благополучии подростков, в том числе на трудностях в установлении дружеских отношений и худшей адаптации в учёбе 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5809041-0455-BF8E-23D6-CE73194B916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Подростковый возраст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— важнейшее время для понимания развития эмоциональной компетентности. </a:t>
            </a: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Подростки испытывают более 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частые и сильные эмоции,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чем люди младшего или старшего возраста, возможно, из-за нейробиологических изменений. </a:t>
            </a: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Нервные системы, участвующие в обработке эмоций, в подростковом возрасте претерпевают «социальную переориентацию».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2620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CD788C-9ADD-AB33-722E-6A957C1C46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Эмоциональная компетентность подростков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C9B674-8BCA-F188-CC10-9FED6596D2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0650" y="2060575"/>
            <a:ext cx="4609002" cy="4195763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Эмоциональная сфера подростков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представляет собой комплексное психофизиологическое явление, состоящее из нескольких взаимосвязанных компонентов, и включает в себя 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эмоциональную чувствительность, способность дифференцировать эмоции, эмоциональные коммуникативные барьеры. </a:t>
            </a: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Эмоциональная чувствительность определяет способность воспринимать реальность и изменять внутренние состояния, прежде всего, через эмоции. 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B138052-EF9D-60A1-1AE9-E3E1EDC0A8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609002" cy="434919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Дифференциация эмоций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объясняет широкий диапазон индивидуального отношения к значительным воздействиям. </a:t>
            </a:r>
          </a:p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Эмоциональные коммуникативные барьеры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демонстрируют, как трудно подросткам эмоционально полноценно регулировать установление и поддержание контактов с другими людьми. Эти компоненты должны обеспечивать психологический комфорт, необходимый для функционального межличностного взаимодействия.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5308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22C7A0-BD64-1863-5DF0-F31F8087C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Эмоциональная компетентность подростков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9290D44-10A6-C19D-BB53-539B1DDC626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процессе </a:t>
            </a:r>
            <a:r>
              <a:rPr lang="ru-RU" sz="1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развития эмоциональной компетентности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коммуникации создаются условия для формирования навыков эмпатии и социальной ответственности.</a:t>
            </a: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Учащиеся учатся осознавать свои эмоции, управлять поведением в различных социальных ситуациях и устанавливать границы в отношениях.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2BE66F6-A6BA-F3FD-2291-A913411D065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процессе развития коммуникативных навыков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подростки:</a:t>
            </a:r>
          </a:p>
          <a:p>
            <a:pPr>
              <a:buClr>
                <a:srgbClr val="0070C0"/>
              </a:buClr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развивают навыки эффективного общения, </a:t>
            </a:r>
          </a:p>
          <a:p>
            <a:pPr>
              <a:buClr>
                <a:srgbClr val="0070C0"/>
              </a:buClr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учатся находить наиболее эффективные способы начала контакта,</a:t>
            </a:r>
          </a:p>
          <a:p>
            <a:pPr>
              <a:buClr>
                <a:srgbClr val="0070C0"/>
              </a:buClr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конструктивно выражать свои чувства </a:t>
            </a:r>
          </a:p>
          <a:p>
            <a:pPr>
              <a:buClr>
                <a:srgbClr val="0070C0"/>
              </a:buClr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понимать чувства других людей</a:t>
            </a:r>
          </a:p>
          <a:p>
            <a:pPr>
              <a:buClr>
                <a:srgbClr val="0070C0"/>
              </a:buClr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знакомиться с конструктивными способами выхода из конфликтного взаимодействия.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7489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3A024E-61F4-A490-2033-DD1031CD5F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Эмоциональная компетентность подростков в условиях межличностного взаимодействия</a:t>
            </a:r>
            <a:b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6D61B2-257D-8730-1473-C83190E590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052918"/>
            <a:ext cx="9275722" cy="4195481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занятий: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становлению эмоционально - поведенческой сферы личности подростка, формированию его опыта конструктивного межличностного взаимодействия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1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1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100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Clr>
                <a:srgbClr val="0070C0"/>
              </a:buClr>
            </a:pPr>
            <a:r>
              <a:rPr lang="ru-RU" sz="21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знаний и представлений об эмоциях и чувствах, их значении в жизни человека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Clr>
                <a:srgbClr val="0070C0"/>
              </a:buClr>
            </a:pPr>
            <a:r>
              <a:rPr lang="ru-RU" sz="21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способности учитывать чувства других людей при принятии своих решений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Clr>
                <a:srgbClr val="0070C0"/>
              </a:buClr>
            </a:pPr>
            <a:r>
              <a:rPr lang="ru-RU" sz="21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обучение распознанию эмоциональных состояний по мимике, жестам, голосу, пониманию чувств другого человека</a:t>
            </a:r>
            <a:endParaRPr lang="ru-RU" sz="2100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32997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B0676C82-624D-988E-27A5-CED586C4F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36695"/>
          </a:xfrm>
        </p:spPr>
        <p:txBody>
          <a:bodyPr/>
          <a:lstStyle/>
          <a:p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Эмоциональная компетентность подростков в условиях межличностного взаимодействия</a:t>
            </a:r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22A5FEFE-1118-BE9E-4CAF-D7794CB7ABE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9857484"/>
              </p:ext>
            </p:extLst>
          </p:nvPr>
        </p:nvGraphicFramePr>
        <p:xfrm>
          <a:off x="874897" y="1389413"/>
          <a:ext cx="8947150" cy="5407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77706">
                  <a:extLst>
                    <a:ext uri="{9D8B030D-6E8A-4147-A177-3AD203B41FA5}">
                      <a16:colId xmlns:a16="http://schemas.microsoft.com/office/drawing/2014/main" val="1567245689"/>
                    </a:ext>
                  </a:extLst>
                </a:gridCol>
                <a:gridCol w="6069444">
                  <a:extLst>
                    <a:ext uri="{9D8B030D-6E8A-4147-A177-3AD203B41FA5}">
                      <a16:colId xmlns:a16="http://schemas.microsoft.com/office/drawing/2014/main" val="2922499643"/>
                    </a:ext>
                  </a:extLst>
                </a:gridCol>
              </a:tblGrid>
              <a:tr h="104265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400"/>
                        </a:spcAft>
                        <a:buNone/>
                      </a:pPr>
                      <a:r>
                        <a:rPr lang="ru-RU" sz="1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Эмоциональные состояния человека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ru-RU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«Давайте поздороваемся», «Эмоциональное интервью»</a:t>
                      </a:r>
                      <a:endParaRPr lang="ru-RU" sz="1600" b="1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ru-RU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основными понятиями, «Провокационное задание»</a:t>
                      </a:r>
                      <a:endParaRPr lang="ru-RU" sz="1600" b="1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ru-RU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«Подари улыбку»  </a:t>
                      </a:r>
                      <a:endParaRPr lang="ru-RU" sz="1600" b="1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9873583"/>
                  </a:ext>
                </a:extLst>
              </a:tr>
              <a:tr h="104265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400"/>
                        </a:spcAft>
                        <a:buNone/>
                      </a:pPr>
                      <a:r>
                        <a:rPr lang="ru-RU" sz="1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 собственной эмоциональной наблюдательности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«Эмоциональный телефон», «Фотографии базовых эмоций». </a:t>
                      </a:r>
                      <a:endParaRPr lang="ru-RU" sz="1600" b="1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«Индикатор эмоций»</a:t>
                      </a:r>
                      <a:endParaRPr lang="ru-RU" sz="1600" b="1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ru-RU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6900412"/>
                  </a:ext>
                </a:extLst>
              </a:tr>
              <a:tr h="6855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400"/>
                        </a:spcAft>
                        <a:buNone/>
                      </a:pPr>
                      <a:r>
                        <a:rPr lang="ru-RU" sz="1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Эмоции в конфликте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ru-RU" sz="1800" b="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«Какого я цвета?», «Алфавит эмоций», </a:t>
                      </a:r>
                    </a:p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ru-RU" sz="1800" b="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 «Роль эмоций в конфликтах», «Эмоции в конфликте» </a:t>
                      </a:r>
                      <a:endParaRPr lang="ru-RU" sz="1600" b="1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4008166"/>
                  </a:ext>
                </a:extLst>
              </a:tr>
              <a:tr h="104265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400"/>
                        </a:spcAft>
                        <a:buNone/>
                      </a:pPr>
                      <a:r>
                        <a:rPr lang="ru-RU" sz="1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эмоциями в конфликте. Приемы саморегуляции.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ru-RU" sz="1800" b="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Знакомство с техниками эмоционального контроля</a:t>
                      </a:r>
                      <a:endParaRPr lang="ru-RU" sz="1600" b="1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ru-RU" sz="1800" b="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Техника «Воспоминания об успехе».</a:t>
                      </a:r>
                      <a:endParaRPr lang="ru-RU" sz="1600" b="1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ru-RU" sz="1800" b="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Техники управления своим эмоциональным состоянием</a:t>
                      </a:r>
                      <a:endParaRPr lang="ru-RU" sz="1600" b="1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4471167"/>
                  </a:ext>
                </a:extLst>
              </a:tr>
              <a:tr h="13997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1400"/>
                        </a:spcAft>
                        <a:buNone/>
                      </a:pPr>
                      <a:r>
                        <a:rPr lang="ru-RU" sz="1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Способы конструктивного выражения эмоций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800" b="0" kern="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«Поднимите руку»</a:t>
                      </a:r>
                      <a:endParaRPr lang="ru-RU" sz="1600" b="1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800" b="0" kern="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Дискуссия «Способы конструктивного выражения эмоций»</a:t>
                      </a:r>
                      <a:endParaRPr lang="ru-RU" sz="1600" b="1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800" b="0" kern="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«Я – высказывание» </a:t>
                      </a:r>
                      <a:endParaRPr lang="ru-RU" sz="1600" b="1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800" b="0" kern="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Техника «Конструктивная коммуникация»</a:t>
                      </a:r>
                      <a:endParaRPr lang="ru-RU" sz="1600" b="1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43759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1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BC3AA2C5-1B28-42C7-1AB5-C58E4F20C6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Алфавит эмоций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892B0E8-665A-FD76-8DE3-AD40D38B2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255"/>
          <a:stretch/>
        </p:blipFill>
        <p:spPr>
          <a:xfrm>
            <a:off x="1340290" y="1282535"/>
            <a:ext cx="10332050" cy="53320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891244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214A56-4C31-1F1F-3B5E-0E824587F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Эмоции в конфликте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32FCC30-1529-7C36-6E6A-35EF452AD9A6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1" t="-1361" r="21626" b="4891"/>
          <a:stretch/>
        </p:blipFill>
        <p:spPr>
          <a:xfrm>
            <a:off x="2291936" y="1140031"/>
            <a:ext cx="6388925" cy="5389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805305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Office 2007 - 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91</TotalTime>
  <Words>580</Words>
  <Application>Microsoft Office PowerPoint</Application>
  <PresentationFormat>Широкоэкранный</PresentationFormat>
  <Paragraphs>63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Century Gothic</vt:lpstr>
      <vt:lpstr>Times New Roman</vt:lpstr>
      <vt:lpstr>Wingdings 3</vt:lpstr>
      <vt:lpstr>Ион</vt:lpstr>
      <vt:lpstr>Эмоциональная компетентность подростков </vt:lpstr>
      <vt:lpstr>Понятие эмоциональной компетентности</vt:lpstr>
      <vt:lpstr>Эмоциональная компетентность подростков </vt:lpstr>
      <vt:lpstr>Эмоциональная компетентность подростков </vt:lpstr>
      <vt:lpstr>Эмоциональная компетентность подростков </vt:lpstr>
      <vt:lpstr>Эмоциональная компетентность подростков в условиях межличностного взаимодействия </vt:lpstr>
      <vt:lpstr>Эмоциональная компетентность подростков в условиях межличностного взаимодействия</vt:lpstr>
      <vt:lpstr>Алфавит эмоций</vt:lpstr>
      <vt:lpstr>Эмоции в конфликте</vt:lpstr>
      <vt:lpstr>Вывод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Люба Митяева</dc:creator>
  <cp:lastModifiedBy>Люба Митяева</cp:lastModifiedBy>
  <cp:revision>14</cp:revision>
  <dcterms:created xsi:type="dcterms:W3CDTF">2025-04-13T16:07:18Z</dcterms:created>
  <dcterms:modified xsi:type="dcterms:W3CDTF">2025-04-13T17:38:28Z</dcterms:modified>
</cp:coreProperties>
</file>