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handoutMasterIdLst>
    <p:handoutMasterId r:id="rId21"/>
  </p:handoutMasterIdLst>
  <p:sldIdLst>
    <p:sldId id="256" r:id="rId3"/>
    <p:sldId id="337" r:id="rId4"/>
    <p:sldId id="375" r:id="rId5"/>
    <p:sldId id="338" r:id="rId6"/>
    <p:sldId id="358" r:id="rId7"/>
    <p:sldId id="272" r:id="rId8"/>
    <p:sldId id="281" r:id="rId9"/>
    <p:sldId id="284" r:id="rId10"/>
    <p:sldId id="279" r:id="rId11"/>
    <p:sldId id="285" r:id="rId12"/>
    <p:sldId id="392" r:id="rId13"/>
    <p:sldId id="295" r:id="rId14"/>
    <p:sldId id="309" r:id="rId15"/>
    <p:sldId id="288" r:id="rId16"/>
    <p:sldId id="289" r:id="rId17"/>
    <p:sldId id="290" r:id="rId18"/>
    <p:sldId id="291" r:id="rId19"/>
    <p:sldId id="292" r:id="rId2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2" userDrawn="1">
          <p15:clr>
            <a:srgbClr val="A4A3A4"/>
          </p15:clr>
        </p15:guide>
        <p15:guide id="2" pos="292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110" d="100"/>
          <a:sy n="110" d="100"/>
        </p:scale>
        <p:origin x="-1644" y="-90"/>
      </p:cViewPr>
      <p:guideLst>
        <p:guide orient="horz" pos="2182"/>
        <p:guide pos="2924"/>
      </p:guideLst>
    </p:cSldViewPr>
  </p:slideViewPr>
  <p:notesTextViewPr>
    <p:cViewPr>
      <p:scale>
        <a:sx n="100" d="100"/>
        <a:sy n="100" d="100"/>
      </p:scale>
      <p:origin x="0" y="0"/>
    </p:cViewPr>
  </p:notesTextViewPr>
  <p:notesViewPr>
    <p:cSldViewPr>
      <p:cViewPr varScale="1">
        <p:scale>
          <a:sx n="83" d="100"/>
          <a:sy n="83" d="100"/>
        </p:scale>
        <p:origin x="-2040" y="-96"/>
      </p:cViewPr>
      <p:guideLst>
        <p:guide orient="horz" pos="2909"/>
        <p:guide pos="2193"/>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handoutMaster" Target="handoutMasters/handoutMaster1.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A38B9B0-2DF1-476C-AAFD-7FDC53EE0EE7}" type="datetimeFigureOut">
              <a:rPr lang="ru-RU" smtClean="0"/>
            </a:fld>
            <a:endParaRPr lang="ru-RU"/>
          </a:p>
        </p:txBody>
      </p:sp>
      <p:sp>
        <p:nvSpPr>
          <p:cNvPr id="4" name="Нижний колонтитул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BD8EEA7-2F8D-4A14-BB14-CFB007002623}" type="slidenum">
              <a:rPr lang="ru-RU" smtClean="0"/>
            </a:fld>
            <a:endParaRPr lang="ru-RU"/>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Заголовок и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Текст 2"/>
          <p:cNvSpPr>
            <a:spLocks noGrp="1"/>
          </p:cNvSpPr>
          <p:nvPr>
            <p:ph type="body" idx="1"/>
          </p:nvPr>
        </p:nvSpPr>
        <p:spPr/>
        <p:txBody>
          <a:body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endParaRPr lang="ru-RU" smtClean="0"/>
          </a:p>
        </p:txBody>
      </p:sp>
      <p:sp>
        <p:nvSpPr>
          <p:cNvPr id="4" name="Дата 3"/>
          <p:cNvSpPr>
            <a:spLocks noGrp="1"/>
          </p:cNvSpPr>
          <p:nvPr>
            <p:ph type="dt" sz="half" idx="10"/>
          </p:nvPr>
        </p:nvSpPr>
        <p:spPr/>
        <p:txBody>
          <a:bodyPr/>
          <a:lstStyle/>
          <a:p>
            <a:fld id="{5B106E36-FD25-4E2D-B0AA-010F637433A0}" type="datetimeFigureOut">
              <a:rPr lang="ru-RU" smtClean="0"/>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endParaRPr lang="ru-RU" smtClean="0"/>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endParaRPr lang="ru-RU" smtClean="0"/>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endParaRPr lang="ru-RU" smtClean="0"/>
          </a:p>
        </p:txBody>
      </p:sp>
      <p:sp>
        <p:nvSpPr>
          <p:cNvPr id="5" name="Дата 4"/>
          <p:cNvSpPr>
            <a:spLocks noGrp="1"/>
          </p:cNvSpPr>
          <p:nvPr>
            <p:ph type="dt" sz="half" idx="10"/>
          </p:nvPr>
        </p:nvSpPr>
        <p:spPr/>
        <p:txBody>
          <a:bodyPr/>
          <a:lstStyle/>
          <a:p>
            <a:fld id="{5B106E36-FD25-4E2D-B0AA-010F637433A0}" type="datetimeFigureOut">
              <a:rPr lang="ru-RU" smtClean="0"/>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endParaRPr lang="ru-RU" smtClean="0"/>
          </a:p>
        </p:txBody>
      </p:sp>
      <p:sp>
        <p:nvSpPr>
          <p:cNvPr id="5" name="Дата 4"/>
          <p:cNvSpPr>
            <a:spLocks noGrp="1"/>
          </p:cNvSpPr>
          <p:nvPr>
            <p:ph type="dt" sz="half" idx="10"/>
          </p:nvPr>
        </p:nvSpPr>
        <p:spPr/>
        <p:txBody>
          <a:bodyPr/>
          <a:lstStyle/>
          <a:p>
            <a:fld id="{5B106E36-FD25-4E2D-B0AA-010F637433A0}" type="datetimeFigureOut">
              <a:rPr lang="ru-RU" smtClean="0"/>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endParaRPr lang="ru-RU" smtClean="0"/>
          </a:p>
          <a:p>
            <a:pPr lvl="1"/>
            <a:r>
              <a:rPr lang="ru-RU" smtClean="0"/>
              <a:t>Второй уровень</a:t>
            </a:r>
            <a:endParaRPr lang="ru-RU" smtClean="0"/>
          </a:p>
          <a:p>
            <a:pPr lvl="2"/>
            <a:r>
              <a:rPr lang="ru-RU" smtClean="0"/>
              <a:t>Третий уровень</a:t>
            </a:r>
            <a:endParaRPr lang="ru-RU" smtClean="0"/>
          </a:p>
          <a:p>
            <a:pPr lvl="3"/>
            <a:r>
              <a:rPr lang="ru-RU" smtClean="0"/>
              <a:t>Четвертый уровень</a:t>
            </a:r>
            <a:endParaRPr lang="ru-RU" smtClean="0"/>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3.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6.png"/><Relationship Id="rId1" Type="http://schemas.openxmlformats.org/officeDocument/2006/relationships/hyperlink" Target="https://vk.com/club196182902" TargetMode="Externa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image" Target="../media/image17.jpeg"/></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2.jpeg"/><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image" Target="../media/image20.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4.jpeg"/><Relationship Id="rId1" Type="http://schemas.openxmlformats.org/officeDocument/2006/relationships/image" Target="../media/image23.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6.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777240"/>
            <a:ext cx="7772400" cy="2654300"/>
          </a:xfrm>
        </p:spPr>
        <p:txBody>
          <a:bodyPr>
            <a:normAutofit fontScale="90000"/>
          </a:bodyPr>
          <a:lstStyle/>
          <a:p>
            <a:br>
              <a:rPr lang="ru-RU" sz="2800" b="1" dirty="0" smtClean="0">
                <a:latin typeface="Bookman Old Style" panose="02050604050505020204" pitchFamily="18" charset="0"/>
              </a:rPr>
            </a:br>
            <a:r>
              <a:rPr lang="ru-RU" sz="2800" b="1" dirty="0" smtClean="0">
                <a:latin typeface="Bookman Old Style" panose="02050604050505020204" pitchFamily="18" charset="0"/>
              </a:rPr>
              <a:t>«Профилактика зависимого поведения: основные направления работы социального педагога. Опыт работы образовательных учреждений Пушкинского района Санкт - Петербурга». </a:t>
            </a:r>
            <a:endParaRPr lang="ru-RU" sz="2800" b="1" dirty="0">
              <a:latin typeface="Bookman Old Style" panose="02050604050505020204" pitchFamily="18" charset="0"/>
            </a:endParaRPr>
          </a:p>
        </p:txBody>
      </p:sp>
      <p:sp>
        <p:nvSpPr>
          <p:cNvPr id="3" name="Подзаголовок 2"/>
          <p:cNvSpPr>
            <a:spLocks noGrp="1"/>
          </p:cNvSpPr>
          <p:nvPr>
            <p:ph type="subTitle" idx="1"/>
          </p:nvPr>
        </p:nvSpPr>
        <p:spPr>
          <a:xfrm>
            <a:off x="538480" y="4004310"/>
            <a:ext cx="2456815" cy="1634490"/>
          </a:xfrm>
        </p:spPr>
        <p:txBody>
          <a:bodyPr>
            <a:normAutofit/>
          </a:bodyPr>
          <a:lstStyle/>
          <a:p>
            <a:endParaRPr lang="ru-RU" dirty="0" smtClean="0">
              <a:solidFill>
                <a:schemeClr val="tx1"/>
              </a:solidFill>
              <a:latin typeface="Times New Roman" panose="02020603050405020304" pitchFamily="18" charset="0"/>
              <a:cs typeface="Times New Roman" panose="02020603050405020304" pitchFamily="18" charset="0"/>
            </a:endParaRPr>
          </a:p>
          <a:p>
            <a:endParaRPr lang="ru-RU" b="1" dirty="0" smtClean="0">
              <a:solidFill>
                <a:schemeClr val="tx1"/>
              </a:solidFill>
              <a:latin typeface="Times New Roman" panose="02020603050405020304" pitchFamily="18" charset="0"/>
              <a:cs typeface="Times New Roman" panose="02020603050405020304" pitchFamily="18" charset="0"/>
            </a:endParaRPr>
          </a:p>
          <a:p>
            <a:endParaRPr lang="ru-RU" b="1" dirty="0" smtClean="0">
              <a:solidFill>
                <a:schemeClr val="tx1"/>
              </a:solidFill>
              <a:latin typeface="Times New Roman" panose="02020603050405020304" pitchFamily="18" charset="0"/>
              <a:cs typeface="Times New Roman" panose="02020603050405020304" pitchFamily="18" charset="0"/>
            </a:endParaRPr>
          </a:p>
          <a:p>
            <a:pPr algn="r"/>
            <a:endParaRPr lang="ru-RU" dirty="0">
              <a:solidFill>
                <a:schemeClr val="tx1"/>
              </a:solidFill>
              <a:latin typeface="Times New Roman" panose="02020603050405020304" pitchFamily="18" charset="0"/>
              <a:cs typeface="Times New Roman" panose="02020603050405020304" pitchFamily="18" charset="0"/>
            </a:endParaRPr>
          </a:p>
        </p:txBody>
      </p:sp>
      <p:sp>
        <p:nvSpPr>
          <p:cNvPr id="5" name="Подзаголовок 2"/>
          <p:cNvSpPr txBox="1"/>
          <p:nvPr/>
        </p:nvSpPr>
        <p:spPr>
          <a:xfrm>
            <a:off x="611505" y="280035"/>
            <a:ext cx="7705090" cy="3036570"/>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endParaRPr kumimoji="0" lang="ru-RU" sz="3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
        <p:nvSpPr>
          <p:cNvPr id="6" name="Прямоугольник 5"/>
          <p:cNvSpPr/>
          <p:nvPr/>
        </p:nvSpPr>
        <p:spPr>
          <a:xfrm>
            <a:off x="3643306" y="3786191"/>
            <a:ext cx="4857784" cy="2584450"/>
          </a:xfrm>
          <a:prstGeom prst="rect">
            <a:avLst/>
          </a:prstGeom>
        </p:spPr>
        <p:txBody>
          <a:bodyPr wrap="square">
            <a:spAutoFit/>
          </a:bodyPr>
          <a:lstStyle/>
          <a:p>
            <a:pPr algn="r"/>
            <a:r>
              <a:rPr lang="ru-RU" b="1" i="1" dirty="0" smtClean="0">
                <a:latin typeface="Times New Roman" panose="02020603050405020304" pitchFamily="18" charset="0"/>
                <a:cs typeface="Times New Roman" panose="02020603050405020304" pitchFamily="18" charset="0"/>
              </a:rPr>
              <a:t>Заведующий структурным подразделением профилактики </a:t>
            </a:r>
            <a:endParaRPr lang="ru-RU" b="1" i="1" dirty="0" smtClean="0">
              <a:latin typeface="Times New Roman" panose="02020603050405020304" pitchFamily="18" charset="0"/>
              <a:cs typeface="Times New Roman" panose="02020603050405020304" pitchFamily="18" charset="0"/>
            </a:endParaRPr>
          </a:p>
          <a:p>
            <a:pPr algn="r"/>
            <a:r>
              <a:rPr lang="ru-RU" b="1" i="1" dirty="0" smtClean="0">
                <a:latin typeface="Times New Roman" panose="02020603050405020304" pitchFamily="18" charset="0"/>
                <a:cs typeface="Times New Roman" panose="02020603050405020304" pitchFamily="18" charset="0"/>
              </a:rPr>
              <a:t>отклоняющегося и противоправного поведения среди детей и подростков,  руководитель РМО социальных педагогов, </a:t>
            </a:r>
            <a:endParaRPr lang="ru-RU" b="1" i="1" dirty="0" smtClean="0">
              <a:latin typeface="Times New Roman" panose="02020603050405020304" pitchFamily="18" charset="0"/>
              <a:cs typeface="Times New Roman" panose="02020603050405020304" pitchFamily="18" charset="0"/>
            </a:endParaRPr>
          </a:p>
          <a:p>
            <a:pPr algn="r"/>
            <a:r>
              <a:rPr lang="ru-RU" b="1" i="1" dirty="0" smtClean="0">
                <a:latin typeface="Times New Roman" panose="02020603050405020304" pitchFamily="18" charset="0"/>
                <a:cs typeface="Times New Roman" panose="02020603050405020304" pitchFamily="18" charset="0"/>
              </a:rPr>
              <a:t>ГБУ   ЦППМСП</a:t>
            </a:r>
            <a:endParaRPr lang="ru-RU" b="1" i="1" dirty="0" smtClean="0">
              <a:latin typeface="Times New Roman" panose="02020603050405020304" pitchFamily="18" charset="0"/>
              <a:cs typeface="Times New Roman" panose="02020603050405020304" pitchFamily="18" charset="0"/>
            </a:endParaRPr>
          </a:p>
          <a:p>
            <a:pPr algn="r"/>
            <a:r>
              <a:rPr lang="ru-RU" b="1" i="1" dirty="0" smtClean="0">
                <a:latin typeface="Times New Roman" panose="02020603050405020304" pitchFamily="18" charset="0"/>
                <a:cs typeface="Times New Roman" panose="02020603050405020304" pitchFamily="18" charset="0"/>
              </a:rPr>
              <a:t>Пушкинского района Санкт-Петербурга</a:t>
            </a:r>
            <a:endParaRPr lang="ru-RU" b="1" i="1" dirty="0" smtClean="0">
              <a:latin typeface="Times New Roman" panose="02020603050405020304" pitchFamily="18" charset="0"/>
              <a:cs typeface="Times New Roman" panose="02020603050405020304" pitchFamily="18" charset="0"/>
            </a:endParaRPr>
          </a:p>
          <a:p>
            <a:pPr algn="r"/>
            <a:r>
              <a:rPr lang="ru-RU" b="1" i="1" dirty="0" err="1" smtClean="0">
                <a:latin typeface="Times New Roman" panose="02020603050405020304" pitchFamily="18" charset="0"/>
                <a:cs typeface="Times New Roman" panose="02020603050405020304" pitchFamily="18" charset="0"/>
              </a:rPr>
              <a:t>Корочкина</a:t>
            </a:r>
            <a:r>
              <a:rPr lang="ru-RU" b="1" i="1" dirty="0" smtClean="0">
                <a:latin typeface="Times New Roman" panose="02020603050405020304" pitchFamily="18" charset="0"/>
                <a:cs typeface="Times New Roman" panose="02020603050405020304" pitchFamily="18" charset="0"/>
              </a:rPr>
              <a:t> О.В</a:t>
            </a:r>
            <a:endParaRPr lang="ru-RU" b="1" i="1" dirty="0" smtClean="0">
              <a:latin typeface="Times New Roman" panose="02020603050405020304" pitchFamily="18" charset="0"/>
              <a:cs typeface="Times New Roman" panose="02020603050405020304" pitchFamily="18" charset="0"/>
            </a:endParaRPr>
          </a:p>
          <a:p>
            <a:pPr algn="r"/>
            <a:r>
              <a:rPr lang="ru-RU" b="1" i="1" dirty="0" smtClean="0">
                <a:latin typeface="Times New Roman" panose="02020603050405020304" pitchFamily="18" charset="0"/>
                <a:cs typeface="Times New Roman" panose="02020603050405020304" pitchFamily="18" charset="0"/>
              </a:rPr>
              <a:t>13.12.24 год</a:t>
            </a:r>
            <a:endParaRPr lang="ru-RU" b="1" i="1" dirty="0" smtClean="0">
              <a:latin typeface="Times New Roman" panose="02020603050405020304" pitchFamily="18" charset="0"/>
              <a:cs typeface="Times New Roman" panose="02020603050405020304" pitchFamily="18" charset="0"/>
            </a:endParaRPr>
          </a:p>
        </p:txBody>
      </p:sp>
      <p:pic>
        <p:nvPicPr>
          <p:cNvPr id="2055" name="Picture 8" descr="C:\Users\Пользователь\Desktop\20231111_171701.jpg"/>
          <p:cNvPicPr>
            <a:picLocks noChangeAspect="1"/>
          </p:cNvPicPr>
          <p:nvPr/>
        </p:nvPicPr>
        <p:blipFill>
          <a:blip r:embed="rId1"/>
          <a:stretch>
            <a:fillRect/>
          </a:stretch>
        </p:blipFill>
        <p:spPr>
          <a:xfrm>
            <a:off x="970915" y="4074795"/>
            <a:ext cx="1466850" cy="1460500"/>
          </a:xfrm>
          <a:prstGeom prst="rect">
            <a:avLst/>
          </a:prstGeom>
          <a:noFill/>
          <a:ln w="9525">
            <a:noFill/>
          </a:ln>
        </p:spPr>
      </p:pic>
      <p:pic>
        <p:nvPicPr>
          <p:cNvPr id="13" name="Picture 2" descr="C:\Users\Пользователь\Desktop\год-семьи-на-сайт.jpg"/>
          <p:cNvPicPr>
            <a:picLocks noChangeAspect="1" noChangeArrowheads="1"/>
          </p:cNvPicPr>
          <p:nvPr/>
        </p:nvPicPr>
        <p:blipFill>
          <a:blip r:embed="rId2" cstate="print"/>
          <a:srcRect/>
          <a:stretch>
            <a:fillRect/>
          </a:stretch>
        </p:blipFill>
        <p:spPr bwMode="auto">
          <a:xfrm>
            <a:off x="6804025" y="168910"/>
            <a:ext cx="1786255" cy="916940"/>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Заголовок 1"/>
          <p:cNvSpPr>
            <a:spLocks noGrp="1"/>
          </p:cNvSpPr>
          <p:nvPr>
            <p:ph type="title"/>
          </p:nvPr>
        </p:nvSpPr>
        <p:spPr/>
        <p:txBody>
          <a:bodyPr/>
          <a:p>
            <a:pPr algn="r"/>
            <a:r>
              <a:rPr lang="ru-RU" altLang="en-US" sz="3200">
                <a:solidFill>
                  <a:srgbClr val="C00000"/>
                </a:solidFill>
                <a:latin typeface="Times New Roman" panose="02020603050405020304" pitchFamily="18" charset="0"/>
                <a:cs typeface="Times New Roman" panose="02020603050405020304" pitchFamily="18" charset="0"/>
              </a:rPr>
              <a:t>Уровни профилактики в ОУ </a:t>
            </a:r>
            <a:endParaRPr lang="ru-RU" altLang="en-US" sz="3200">
              <a:solidFill>
                <a:srgbClr val="C00000"/>
              </a:solidFill>
              <a:latin typeface="Times New Roman" panose="02020603050405020304" pitchFamily="18" charset="0"/>
              <a:cs typeface="Times New Roman" panose="02020603050405020304" pitchFamily="18" charset="0"/>
            </a:endParaRPr>
          </a:p>
        </p:txBody>
      </p:sp>
      <p:sp>
        <p:nvSpPr>
          <p:cNvPr id="3" name="Замещающее содержимое 2"/>
          <p:cNvSpPr>
            <a:spLocks noGrp="1"/>
          </p:cNvSpPr>
          <p:nvPr>
            <p:ph idx="1"/>
          </p:nvPr>
        </p:nvSpPr>
        <p:spPr/>
        <p:txBody>
          <a:bodyPr>
            <a:normAutofit fontScale="60000"/>
          </a:bodyPr>
          <a:p>
            <a:pPr marL="0" indent="0" algn="just">
              <a:buNone/>
            </a:pPr>
            <a:r>
              <a:rPr lang="ru-RU" b="1" dirty="0" smtClean="0">
                <a:latin typeface="Times New Roman" panose="02020603050405020304" pitchFamily="18" charset="0"/>
                <a:cs typeface="Times New Roman" panose="02020603050405020304" pitchFamily="18" charset="0"/>
                <a:sym typeface="+mn-ea"/>
              </a:rPr>
              <a:t>1. Первичная профилактика:</a:t>
            </a:r>
            <a:endParaRPr lang="ru-RU" b="1" dirty="0" smtClean="0">
              <a:latin typeface="Times New Roman" panose="02020603050405020304" pitchFamily="18" charset="0"/>
              <a:cs typeface="Times New Roman" panose="02020603050405020304" pitchFamily="18" charset="0"/>
              <a:sym typeface="+mn-ea"/>
            </a:endParaRPr>
          </a:p>
          <a:p>
            <a:pPr marL="0" indent="0" algn="just">
              <a:buNone/>
            </a:pPr>
            <a:r>
              <a:rPr lang="ru-RU" dirty="0" smtClean="0">
                <a:latin typeface="Times New Roman" panose="02020603050405020304" pitchFamily="18" charset="0"/>
                <a:cs typeface="Times New Roman" panose="02020603050405020304" pitchFamily="18" charset="0"/>
                <a:sym typeface="+mn-ea"/>
              </a:rPr>
              <a:t>Цель – профилактические беседы в классах, направленные на формирование законопослушного поведения обучающихся, профилактику конфликтов, формирование здорового образа жизни обучающихся, профилактику компьютерной зависимости у подростков.</a:t>
            </a:r>
            <a:endParaRPr lang="ru-RU" dirty="0" smtClean="0">
              <a:latin typeface="Times New Roman" panose="02020603050405020304" pitchFamily="18" charset="0"/>
              <a:cs typeface="Times New Roman" panose="02020603050405020304" pitchFamily="18" charset="0"/>
            </a:endParaRPr>
          </a:p>
          <a:p>
            <a:pPr marL="0" indent="0" algn="just">
              <a:buNone/>
            </a:pPr>
            <a:r>
              <a:rPr lang="ru-RU" b="1" dirty="0" smtClean="0">
                <a:latin typeface="Times New Roman" panose="02020603050405020304" pitchFamily="18" charset="0"/>
                <a:cs typeface="Times New Roman" panose="02020603050405020304" pitchFamily="18" charset="0"/>
                <a:sym typeface="+mn-ea"/>
              </a:rPr>
              <a:t>2. Вторичная профилактика </a:t>
            </a:r>
            <a:r>
              <a:rPr lang="ru-RU" dirty="0" smtClean="0">
                <a:latin typeface="Times New Roman" panose="02020603050405020304" pitchFamily="18" charset="0"/>
                <a:cs typeface="Times New Roman" panose="02020603050405020304" pitchFamily="18" charset="0"/>
                <a:sym typeface="+mn-ea"/>
              </a:rPr>
              <a:t>– </a:t>
            </a:r>
            <a:endParaRPr lang="ru-RU" dirty="0" smtClean="0">
              <a:latin typeface="Times New Roman" panose="02020603050405020304" pitchFamily="18" charset="0"/>
              <a:cs typeface="Times New Roman" panose="02020603050405020304" pitchFamily="18" charset="0"/>
              <a:sym typeface="+mn-ea"/>
            </a:endParaRPr>
          </a:p>
          <a:p>
            <a:pPr marL="0" indent="0" algn="just">
              <a:buNone/>
            </a:pPr>
            <a:r>
              <a:rPr lang="ru-RU" dirty="0" smtClean="0">
                <a:latin typeface="Times New Roman" panose="02020603050405020304" pitchFamily="18" charset="0"/>
                <a:cs typeface="Times New Roman" panose="02020603050405020304" pitchFamily="18" charset="0"/>
                <a:sym typeface="+mn-ea"/>
              </a:rPr>
              <a:t>Цель – сопровождение детей и семей, входящих в состав «Группы риска», но не состоящих на учёте в ОДН ОМВД по Пушкинскому району.</a:t>
            </a:r>
            <a:endParaRPr lang="ru-RU" b="1" dirty="0" smtClean="0">
              <a:latin typeface="Times New Roman" panose="02020603050405020304" pitchFamily="18" charset="0"/>
              <a:cs typeface="Times New Roman" panose="02020603050405020304" pitchFamily="18" charset="0"/>
            </a:endParaRPr>
          </a:p>
          <a:p>
            <a:pPr marL="0" indent="0" algn="just">
              <a:buNone/>
            </a:pPr>
            <a:r>
              <a:rPr lang="ru-RU" b="1" dirty="0" smtClean="0">
                <a:latin typeface="Times New Roman" panose="02020603050405020304" pitchFamily="18" charset="0"/>
                <a:cs typeface="Times New Roman" panose="02020603050405020304" pitchFamily="18" charset="0"/>
                <a:sym typeface="+mn-ea"/>
              </a:rPr>
              <a:t>3.  Третичная профилактика </a:t>
            </a:r>
            <a:r>
              <a:rPr lang="ru-RU" dirty="0" smtClean="0">
                <a:latin typeface="Times New Roman" panose="02020603050405020304" pitchFamily="18" charset="0"/>
                <a:cs typeface="Times New Roman" panose="02020603050405020304" pitchFamily="18" charset="0"/>
                <a:sym typeface="+mn-ea"/>
              </a:rPr>
              <a:t>– </a:t>
            </a:r>
            <a:endParaRPr lang="ru-RU" dirty="0" smtClean="0">
              <a:latin typeface="Times New Roman" panose="02020603050405020304" pitchFamily="18" charset="0"/>
              <a:cs typeface="Times New Roman" panose="02020603050405020304" pitchFamily="18" charset="0"/>
              <a:sym typeface="+mn-ea"/>
            </a:endParaRPr>
          </a:p>
          <a:p>
            <a:pPr marL="0" indent="0" algn="just">
              <a:buNone/>
            </a:pPr>
            <a:r>
              <a:rPr lang="ru-RU" dirty="0" smtClean="0">
                <a:latin typeface="Times New Roman" panose="02020603050405020304" pitchFamily="18" charset="0"/>
                <a:cs typeface="Times New Roman" panose="02020603050405020304" pitchFamily="18" charset="0"/>
                <a:sym typeface="+mn-ea"/>
              </a:rPr>
              <a:t>Цель - индивидуально профилактическая работа с несовершеннолетними ( состоящими на различных видах профилактического учёта) , а так же родителей, состоящих на учёте в ОДН ОМВД по </a:t>
            </a:r>
            <a:r>
              <a:rPr lang="ru-RU" smtClean="0">
                <a:latin typeface="Times New Roman" panose="02020603050405020304" pitchFamily="18" charset="0"/>
                <a:cs typeface="Times New Roman" panose="02020603050405020304" pitchFamily="18" charset="0"/>
                <a:sym typeface="+mn-ea"/>
              </a:rPr>
              <a:t>Пушкинскому району.</a:t>
            </a:r>
            <a:endParaRPr lang="ru-RU" dirty="0">
              <a:latin typeface="Times New Roman" panose="02020603050405020304" pitchFamily="18" charset="0"/>
              <a:cs typeface="Times New Roman" panose="02020603050405020304" pitchFamily="18" charset="0"/>
            </a:endParaRPr>
          </a:p>
          <a:p>
            <a:pPr algn="just"/>
            <a:endParaRPr lang="ru-RU" altLang="en-US">
              <a:latin typeface="Times New Roman" panose="02020603050405020304" pitchFamily="18" charset="0"/>
              <a:cs typeface="Times New Roman" panose="02020603050405020304" pitchFamily="18" charset="0"/>
            </a:endParaRPr>
          </a:p>
        </p:txBody>
      </p:sp>
      <p:pic>
        <p:nvPicPr>
          <p:cNvPr id="1026" name="Picture 2" descr="http://itd0.mycdn.me/image?id=883907513602&amp;t=20&amp;plc=MOBILE&amp;tkn=*wIzhQyyn5n5FYmDKeeHwsrxjR2s"/>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445895" y="245110"/>
            <a:ext cx="1489075" cy="12509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Заголовок 6"/>
          <p:cNvSpPr>
            <a:spLocks noGrp="1"/>
          </p:cNvSpPr>
          <p:nvPr>
            <p:ph type="title"/>
          </p:nvPr>
        </p:nvSpPr>
        <p:spPr>
          <a:xfrm>
            <a:off x="457200" y="274955"/>
            <a:ext cx="8229600" cy="866140"/>
          </a:xfrm>
        </p:spPr>
        <p:txBody>
          <a:bodyPr>
            <a:normAutofit fontScale="90000"/>
          </a:bodyPr>
          <a:p>
            <a:r>
              <a:rPr lang="ru-RU" altLang="en-US" sz="2220" b="1">
                <a:solidFill>
                  <a:srgbClr val="C00000"/>
                </a:solidFill>
                <a:latin typeface="Times New Roman" panose="02020603050405020304" pitchFamily="18" charset="0"/>
                <a:cs typeface="Times New Roman" panose="02020603050405020304" pitchFamily="18" charset="0"/>
                <a:sym typeface="+mn-ea"/>
              </a:rPr>
              <a:t>Алгоритм работы педагогического коллектива ОУ и порядок взаимодействия с субъектами системы профилактики подростков в работе с несовершеннолетними</a:t>
            </a:r>
            <a:r>
              <a:rPr lang="ru-RU" altLang="en-US" sz="2220">
                <a:solidFill>
                  <a:srgbClr val="C00000"/>
                </a:solidFill>
                <a:latin typeface="Times New Roman" panose="02020603050405020304" pitchFamily="18" charset="0"/>
                <a:cs typeface="Times New Roman" panose="02020603050405020304" pitchFamily="18" charset="0"/>
                <a:sym typeface="+mn-ea"/>
              </a:rPr>
              <a:t> </a:t>
            </a:r>
            <a:endParaRPr lang="ru-RU" altLang="en-US" sz="2220" noProof="0" dirty="0" smtClean="0">
              <a:ln>
                <a:noFill/>
              </a:ln>
              <a:solidFill>
                <a:srgbClr val="C00000"/>
              </a:solidFill>
              <a:effectLst/>
              <a:uLnTx/>
              <a:uFillTx/>
              <a:latin typeface="Times New Roman" panose="02020603050405020304" pitchFamily="18" charset="0"/>
              <a:cs typeface="Times New Roman" panose="02020603050405020304" pitchFamily="18" charset="0"/>
              <a:sym typeface="+mn-ea"/>
            </a:endParaRPr>
          </a:p>
        </p:txBody>
      </p:sp>
      <p:sp>
        <p:nvSpPr>
          <p:cNvPr id="10" name="Овал 9"/>
          <p:cNvSpPr/>
          <p:nvPr/>
        </p:nvSpPr>
        <p:spPr>
          <a:xfrm>
            <a:off x="3535680" y="1557020"/>
            <a:ext cx="1856740" cy="5765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ru-RU" b="1" dirty="0" smtClean="0"/>
              <a:t>Выявление</a:t>
            </a:r>
            <a:endParaRPr lang="ru-RU" b="1" dirty="0" smtClean="0"/>
          </a:p>
        </p:txBody>
      </p:sp>
      <p:sp>
        <p:nvSpPr>
          <p:cNvPr id="8" name="Овал 7"/>
          <p:cNvSpPr/>
          <p:nvPr/>
        </p:nvSpPr>
        <p:spPr>
          <a:xfrm>
            <a:off x="249555" y="1941195"/>
            <a:ext cx="2620645" cy="89662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ru-RU" b="1" dirty="0" smtClean="0"/>
              <a:t>Систематизация полученной информации</a:t>
            </a:r>
            <a:endParaRPr lang="ru-RU" b="1" dirty="0" smtClean="0"/>
          </a:p>
        </p:txBody>
      </p:sp>
      <p:sp>
        <p:nvSpPr>
          <p:cNvPr id="12" name="Овал 11"/>
          <p:cNvSpPr/>
          <p:nvPr/>
        </p:nvSpPr>
        <p:spPr>
          <a:xfrm>
            <a:off x="251460" y="3357245"/>
            <a:ext cx="2293620" cy="6762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ru-RU" b="1" dirty="0" smtClean="0"/>
              <a:t>Анализ</a:t>
            </a:r>
            <a:endParaRPr lang="ru-RU" b="1" dirty="0" smtClean="0"/>
          </a:p>
        </p:txBody>
      </p:sp>
      <p:sp>
        <p:nvSpPr>
          <p:cNvPr id="13" name="Овал 12"/>
          <p:cNvSpPr/>
          <p:nvPr/>
        </p:nvSpPr>
        <p:spPr>
          <a:xfrm>
            <a:off x="3293745" y="4545330"/>
            <a:ext cx="2423795" cy="57975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ru-RU" b="1" dirty="0" smtClean="0"/>
              <a:t>Учёт</a:t>
            </a:r>
            <a:endParaRPr lang="ru-RU" b="1" dirty="0" smtClean="0"/>
          </a:p>
        </p:txBody>
      </p:sp>
      <p:sp>
        <p:nvSpPr>
          <p:cNvPr id="9" name="Овал 8"/>
          <p:cNvSpPr/>
          <p:nvPr/>
        </p:nvSpPr>
        <p:spPr>
          <a:xfrm>
            <a:off x="3535680" y="3068955"/>
            <a:ext cx="1951990" cy="7905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t>Сообщение</a:t>
            </a:r>
            <a:endParaRPr lang="ru-RU" b="1" dirty="0" smtClean="0"/>
          </a:p>
        </p:txBody>
      </p:sp>
      <p:sp>
        <p:nvSpPr>
          <p:cNvPr id="11" name="Овал 10"/>
          <p:cNvSpPr/>
          <p:nvPr/>
        </p:nvSpPr>
        <p:spPr>
          <a:xfrm>
            <a:off x="6146800" y="1219835"/>
            <a:ext cx="2675890" cy="15290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ru-RU" b="1" dirty="0" smtClean="0"/>
              <a:t>Подведение итогов (анализ полученных результатов)</a:t>
            </a:r>
            <a:endParaRPr lang="ru-RU" b="1" dirty="0" smtClean="0"/>
          </a:p>
        </p:txBody>
      </p:sp>
      <p:sp>
        <p:nvSpPr>
          <p:cNvPr id="17" name="Овал 16"/>
          <p:cNvSpPr/>
          <p:nvPr/>
        </p:nvSpPr>
        <p:spPr>
          <a:xfrm>
            <a:off x="5955030" y="3068320"/>
            <a:ext cx="3188970" cy="17564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ru-RU" b="1" dirty="0" smtClean="0"/>
              <a:t>Проведение совместной работы в рамках межведомственного взаимодействия специалистов</a:t>
            </a:r>
            <a:endParaRPr lang="ru-RU" b="1" dirty="0" smtClean="0"/>
          </a:p>
        </p:txBody>
      </p:sp>
      <p:cxnSp>
        <p:nvCxnSpPr>
          <p:cNvPr id="3" name="Прямая со стрелкой 2"/>
          <p:cNvCxnSpPr>
            <a:stCxn id="10" idx="4"/>
          </p:cNvCxnSpPr>
          <p:nvPr/>
        </p:nvCxnSpPr>
        <p:spPr>
          <a:xfrm>
            <a:off x="4464050" y="2133600"/>
            <a:ext cx="0" cy="935355"/>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4" name="Прямая со стрелкой 3"/>
          <p:cNvCxnSpPr>
            <a:stCxn id="9" idx="4"/>
            <a:endCxn id="13" idx="0"/>
          </p:cNvCxnSpPr>
          <p:nvPr/>
        </p:nvCxnSpPr>
        <p:spPr>
          <a:xfrm flipH="1">
            <a:off x="4505960" y="3859530"/>
            <a:ext cx="5715" cy="68580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5" name="Прямая со стрелкой 4"/>
          <p:cNvCxnSpPr/>
          <p:nvPr/>
        </p:nvCxnSpPr>
        <p:spPr>
          <a:xfrm flipH="1">
            <a:off x="2627630" y="1917065"/>
            <a:ext cx="908050" cy="144145"/>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
        <p:nvSpPr>
          <p:cNvPr id="6" name="Овал 5"/>
          <p:cNvSpPr/>
          <p:nvPr/>
        </p:nvSpPr>
        <p:spPr>
          <a:xfrm>
            <a:off x="334010" y="4437380"/>
            <a:ext cx="2293620" cy="6762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ru-RU" b="1" dirty="0" smtClean="0"/>
              <a:t>План</a:t>
            </a:r>
            <a:endParaRPr lang="ru-RU" b="1" dirty="0" smtClean="0"/>
          </a:p>
        </p:txBody>
      </p:sp>
      <p:sp>
        <p:nvSpPr>
          <p:cNvPr id="14" name="Овал 13"/>
          <p:cNvSpPr/>
          <p:nvPr/>
        </p:nvSpPr>
        <p:spPr>
          <a:xfrm>
            <a:off x="92710" y="5645150"/>
            <a:ext cx="2921635" cy="9969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ru-RU" b="1" dirty="0" smtClean="0"/>
              <a:t>Индивидуальная профилактическая работа </a:t>
            </a:r>
            <a:endParaRPr lang="ru-RU" b="1" dirty="0" smtClean="0"/>
          </a:p>
        </p:txBody>
      </p:sp>
      <p:sp>
        <p:nvSpPr>
          <p:cNvPr id="15" name="Овал 14"/>
          <p:cNvSpPr/>
          <p:nvPr/>
        </p:nvSpPr>
        <p:spPr>
          <a:xfrm>
            <a:off x="3448050" y="5521960"/>
            <a:ext cx="2860040" cy="9296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ru-RU" b="1" dirty="0" smtClean="0"/>
              <a:t>Информирование субъектов профилактики</a:t>
            </a:r>
            <a:endParaRPr lang="ru-RU" b="1" dirty="0" smtClean="0"/>
          </a:p>
        </p:txBody>
      </p:sp>
      <p:cxnSp>
        <p:nvCxnSpPr>
          <p:cNvPr id="16" name="Прямая со стрелкой 15"/>
          <p:cNvCxnSpPr>
            <a:stCxn id="8" idx="4"/>
          </p:cNvCxnSpPr>
          <p:nvPr/>
        </p:nvCxnSpPr>
        <p:spPr>
          <a:xfrm flipH="1">
            <a:off x="1548130" y="2837815"/>
            <a:ext cx="12065" cy="51943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24" name="Прямая со стрелкой 23"/>
          <p:cNvCxnSpPr>
            <a:endCxn id="6" idx="0"/>
          </p:cNvCxnSpPr>
          <p:nvPr/>
        </p:nvCxnSpPr>
        <p:spPr>
          <a:xfrm>
            <a:off x="1475740" y="4004945"/>
            <a:ext cx="5080" cy="432435"/>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25" name="Прямая со стрелкой 24"/>
          <p:cNvCxnSpPr/>
          <p:nvPr/>
        </p:nvCxnSpPr>
        <p:spPr>
          <a:xfrm>
            <a:off x="1403985" y="5013325"/>
            <a:ext cx="0" cy="575945"/>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26" name="Прямая со стрелкой 25"/>
          <p:cNvCxnSpPr>
            <a:stCxn id="14" idx="6"/>
          </p:cNvCxnSpPr>
          <p:nvPr/>
        </p:nvCxnSpPr>
        <p:spPr>
          <a:xfrm flipV="1">
            <a:off x="3014345" y="6139180"/>
            <a:ext cx="477520" cy="4445"/>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28" name="Прямая со стрелкой 27"/>
          <p:cNvCxnSpPr>
            <a:stCxn id="15" idx="7"/>
            <a:endCxn id="17" idx="3"/>
          </p:cNvCxnSpPr>
          <p:nvPr/>
        </p:nvCxnSpPr>
        <p:spPr>
          <a:xfrm flipV="1">
            <a:off x="5888990" y="4567555"/>
            <a:ext cx="532765" cy="1090295"/>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29" name="Прямая со стрелкой 28"/>
          <p:cNvCxnSpPr/>
          <p:nvPr/>
        </p:nvCxnSpPr>
        <p:spPr>
          <a:xfrm flipV="1">
            <a:off x="7596505" y="2800985"/>
            <a:ext cx="0" cy="628015"/>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pic>
        <p:nvPicPr>
          <p:cNvPr id="2" name="Изображение 1" descr="image111222333a"/>
          <p:cNvPicPr>
            <a:picLocks noChangeAspect="1"/>
          </p:cNvPicPr>
          <p:nvPr/>
        </p:nvPicPr>
        <p:blipFill>
          <a:blip r:embed="rId1"/>
          <a:stretch>
            <a:fillRect/>
          </a:stretch>
        </p:blipFill>
        <p:spPr>
          <a:xfrm>
            <a:off x="6383655" y="5114290"/>
            <a:ext cx="2459355" cy="15278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checkerboard(across)">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checkerboard(across)">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2">
                                            <p:txEl>
                                              <p:pRg st="0" end="0"/>
                                            </p:txEl>
                                          </p:spTgt>
                                        </p:tgtEl>
                                        <p:attrNameLst>
                                          <p:attrName>style.visibility</p:attrName>
                                        </p:attrNameLst>
                                      </p:cBhvr>
                                      <p:to>
                                        <p:strVal val="visible"/>
                                      </p:to>
                                    </p:set>
                                    <p:animEffect transition="in" filter="checkerboard(across)">
                                      <p:cBhvr>
                                        <p:cTn id="17" dur="500"/>
                                        <p:tgtEl>
                                          <p:spTgt spid="12">
                                            <p:txEl>
                                              <p:pRg st="0" end="0"/>
                                            </p:txEl>
                                          </p:spTgt>
                                        </p:tgtEl>
                                      </p:cBhvr>
                                    </p:animEffect>
                                  </p:childTnLst>
                                </p:cTn>
                              </p:par>
                              <p:par>
                                <p:cTn id="18" presetID="5" presetClass="entr" presetSubtype="10" fill="hold" nodeType="withEffect">
                                  <p:stCondLst>
                                    <p:cond delay="0"/>
                                  </p:stCondLst>
                                  <p:childTnLst>
                                    <p:set>
                                      <p:cBhvr>
                                        <p:cTn id="19" dur="1" fill="hold">
                                          <p:stCondLst>
                                            <p:cond delay="0"/>
                                          </p:stCondLst>
                                        </p:cTn>
                                        <p:tgtEl>
                                          <p:spTgt spid="13">
                                            <p:txEl>
                                              <p:pRg st="0" end="0"/>
                                            </p:txEl>
                                          </p:spTgt>
                                        </p:tgtEl>
                                        <p:attrNameLst>
                                          <p:attrName>style.visibility</p:attrName>
                                        </p:attrNameLst>
                                      </p:cBhvr>
                                      <p:to>
                                        <p:strVal val="visible"/>
                                      </p:to>
                                    </p:set>
                                    <p:animEffect transition="in" filter="checkerboard(across)">
                                      <p:cBhvr>
                                        <p:cTn id="20" dur="500"/>
                                        <p:tgtEl>
                                          <p:spTgt spid="13">
                                            <p:txEl>
                                              <p:pRg st="0" end="0"/>
                                            </p:txEl>
                                          </p:spTgt>
                                        </p:tgtEl>
                                      </p:cBhvr>
                                    </p:animEffect>
                                  </p:childTnLst>
                                </p:cTn>
                              </p:par>
                              <p:par>
                                <p:cTn id="21" presetID="5" presetClass="entr" presetSubtype="10" fill="hold" nodeType="withEffect">
                                  <p:stCondLst>
                                    <p:cond delay="0"/>
                                  </p:stCondLst>
                                  <p:childTnLst>
                                    <p:set>
                                      <p:cBhvr>
                                        <p:cTn id="22" dur="1" fill="hold">
                                          <p:stCondLst>
                                            <p:cond delay="0"/>
                                          </p:stCondLst>
                                        </p:cTn>
                                        <p:tgtEl>
                                          <p:spTgt spid="9">
                                            <p:txEl>
                                              <p:pRg st="0" end="0"/>
                                            </p:txEl>
                                          </p:spTgt>
                                        </p:tgtEl>
                                        <p:attrNameLst>
                                          <p:attrName>style.visibility</p:attrName>
                                        </p:attrNameLst>
                                      </p:cBhvr>
                                      <p:to>
                                        <p:strVal val="visible"/>
                                      </p:to>
                                    </p:set>
                                    <p:animEffect transition="in" filter="checkerboard(across)">
                                      <p:cBhvr>
                                        <p:cTn id="23" dur="500"/>
                                        <p:tgtEl>
                                          <p:spTgt spid="9">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nodeType="clickEffect">
                                  <p:stCondLst>
                                    <p:cond delay="0"/>
                                  </p:stCondLst>
                                  <p:childTnLst>
                                    <p:set>
                                      <p:cBhvr>
                                        <p:cTn id="27" dur="1" fill="hold">
                                          <p:stCondLst>
                                            <p:cond delay="0"/>
                                          </p:stCondLst>
                                        </p:cTn>
                                        <p:tgtEl>
                                          <p:spTgt spid="11">
                                            <p:txEl>
                                              <p:pRg st="0" end="0"/>
                                            </p:txEl>
                                          </p:spTgt>
                                        </p:tgtEl>
                                        <p:attrNameLst>
                                          <p:attrName>style.visibility</p:attrName>
                                        </p:attrNameLst>
                                      </p:cBhvr>
                                      <p:to>
                                        <p:strVal val="visible"/>
                                      </p:to>
                                    </p:set>
                                    <p:animEffect transition="in" filter="checkerboard(across)">
                                      <p:cBhvr>
                                        <p:cTn id="28" dur="500"/>
                                        <p:tgtEl>
                                          <p:spTgt spid="11">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nodeType="clickEffect">
                                  <p:stCondLst>
                                    <p:cond delay="0"/>
                                  </p:stCondLst>
                                  <p:childTnLst>
                                    <p:set>
                                      <p:cBhvr>
                                        <p:cTn id="32" dur="1" fill="hold">
                                          <p:stCondLst>
                                            <p:cond delay="0"/>
                                          </p:stCondLst>
                                        </p:cTn>
                                        <p:tgtEl>
                                          <p:spTgt spid="17">
                                            <p:txEl>
                                              <p:pRg st="0" end="0"/>
                                            </p:txEl>
                                          </p:spTgt>
                                        </p:tgtEl>
                                        <p:attrNameLst>
                                          <p:attrName>style.visibility</p:attrName>
                                        </p:attrNameLst>
                                      </p:cBhvr>
                                      <p:to>
                                        <p:strVal val="visible"/>
                                      </p:to>
                                    </p:set>
                                    <p:animEffect transition="in" filter="checkerboard(across)">
                                      <p:cBhvr>
                                        <p:cTn id="33" dur="500"/>
                                        <p:tgtEl>
                                          <p:spTgt spid="17">
                                            <p:txEl>
                                              <p:pRg st="0" end="0"/>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nodeType="clickEffect">
                                  <p:stCondLst>
                                    <p:cond delay="0"/>
                                  </p:stCondLst>
                                  <p:childTnLst>
                                    <p:set>
                                      <p:cBhvr>
                                        <p:cTn id="37" dur="1" fill="hold">
                                          <p:stCondLst>
                                            <p:cond delay="0"/>
                                          </p:stCondLst>
                                        </p:cTn>
                                        <p:tgtEl>
                                          <p:spTgt spid="6">
                                            <p:txEl>
                                              <p:pRg st="0" end="0"/>
                                            </p:txEl>
                                          </p:spTgt>
                                        </p:tgtEl>
                                        <p:attrNameLst>
                                          <p:attrName>style.visibility</p:attrName>
                                        </p:attrNameLst>
                                      </p:cBhvr>
                                      <p:to>
                                        <p:strVal val="visible"/>
                                      </p:to>
                                    </p:set>
                                    <p:animEffect transition="in" filter="checkerboard(across)">
                                      <p:cBhvr>
                                        <p:cTn id="38" dur="500"/>
                                        <p:tgtEl>
                                          <p:spTgt spid="6">
                                            <p:txEl>
                                              <p:pRg st="0" end="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5" presetClass="entr" presetSubtype="10" fill="hold" nodeType="clickEffect">
                                  <p:stCondLst>
                                    <p:cond delay="0"/>
                                  </p:stCondLst>
                                  <p:childTnLst>
                                    <p:set>
                                      <p:cBhvr>
                                        <p:cTn id="42" dur="1" fill="hold">
                                          <p:stCondLst>
                                            <p:cond delay="0"/>
                                          </p:stCondLst>
                                        </p:cTn>
                                        <p:tgtEl>
                                          <p:spTgt spid="14">
                                            <p:txEl>
                                              <p:pRg st="0" end="0"/>
                                            </p:txEl>
                                          </p:spTgt>
                                        </p:tgtEl>
                                        <p:attrNameLst>
                                          <p:attrName>style.visibility</p:attrName>
                                        </p:attrNameLst>
                                      </p:cBhvr>
                                      <p:to>
                                        <p:strVal val="visible"/>
                                      </p:to>
                                    </p:set>
                                    <p:animEffect transition="in" filter="checkerboard(across)">
                                      <p:cBhvr>
                                        <p:cTn id="43" dur="500"/>
                                        <p:tgtEl>
                                          <p:spTgt spid="14">
                                            <p:txEl>
                                              <p:pRg st="0" end="0"/>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5" presetClass="entr" presetSubtype="10" fill="hold" nodeType="clickEffect">
                                  <p:stCondLst>
                                    <p:cond delay="0"/>
                                  </p:stCondLst>
                                  <p:childTnLst>
                                    <p:set>
                                      <p:cBhvr>
                                        <p:cTn id="47" dur="1" fill="hold">
                                          <p:stCondLst>
                                            <p:cond delay="0"/>
                                          </p:stCondLst>
                                        </p:cTn>
                                        <p:tgtEl>
                                          <p:spTgt spid="15">
                                            <p:txEl>
                                              <p:pRg st="0" end="0"/>
                                            </p:txEl>
                                          </p:spTgt>
                                        </p:tgtEl>
                                        <p:attrNameLst>
                                          <p:attrName>style.visibility</p:attrName>
                                        </p:attrNameLst>
                                      </p:cBhvr>
                                      <p:to>
                                        <p:strVal val="visible"/>
                                      </p:to>
                                    </p:set>
                                    <p:animEffect transition="in" filter="checkerboard(across)">
                                      <p:cBhvr>
                                        <p:cTn id="48"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Заголовок 11"/>
          <p:cNvSpPr>
            <a:spLocks noGrp="1"/>
          </p:cNvSpPr>
          <p:nvPr>
            <p:ph type="title"/>
          </p:nvPr>
        </p:nvSpPr>
        <p:spPr>
          <a:xfrm>
            <a:off x="755650" y="274955"/>
            <a:ext cx="8229600" cy="624205"/>
          </a:xfrm>
        </p:spPr>
        <p:txBody>
          <a:bodyPr>
            <a:normAutofit/>
          </a:bodyPr>
          <a:p>
            <a:r>
              <a:rPr lang="ru-RU" altLang="en-US" sz="2220">
                <a:solidFill>
                  <a:srgbClr val="C00000"/>
                </a:solidFill>
                <a:latin typeface="Times New Roman" panose="02020603050405020304" pitchFamily="18" charset="0"/>
                <a:cs typeface="Times New Roman" panose="02020603050405020304" pitchFamily="18" charset="0"/>
              </a:rPr>
              <a:t>Акт проверки ОУ Пушкинского района Санкт - Петербурга</a:t>
            </a:r>
            <a:endParaRPr lang="ru-RU" altLang="en-US" sz="2220">
              <a:solidFill>
                <a:srgbClr val="C00000"/>
              </a:solidFill>
              <a:latin typeface="Times New Roman" panose="02020603050405020304" pitchFamily="18" charset="0"/>
              <a:cs typeface="Times New Roman" panose="02020603050405020304" pitchFamily="18" charset="0"/>
            </a:endParaRPr>
          </a:p>
        </p:txBody>
      </p:sp>
      <p:sp>
        <p:nvSpPr>
          <p:cNvPr id="13" name="Замещающее содержимое 12"/>
          <p:cNvSpPr>
            <a:spLocks noGrp="1"/>
          </p:cNvSpPr>
          <p:nvPr>
            <p:ph sz="half" idx="1"/>
          </p:nvPr>
        </p:nvSpPr>
        <p:spPr>
          <a:xfrm>
            <a:off x="523240" y="410210"/>
            <a:ext cx="3972560" cy="6407150"/>
          </a:xfrm>
        </p:spPr>
        <p:txBody>
          <a:bodyPr>
            <a:noAutofit/>
          </a:bodyPr>
          <a:p>
            <a:endParaRPr lang="en-US" altLang="en-US" sz="1000">
              <a:latin typeface="Times New Roman" panose="02020603050405020304" pitchFamily="18" charset="0"/>
              <a:cs typeface="Times New Roman" panose="02020603050405020304" pitchFamily="18" charset="0"/>
            </a:endParaRPr>
          </a:p>
          <a:p>
            <a:endParaRPr lang="en-US" altLang="en-US" sz="1000">
              <a:latin typeface="Times New Roman" panose="02020603050405020304" pitchFamily="18" charset="0"/>
              <a:cs typeface="Times New Roman" panose="02020603050405020304" pitchFamily="18" charset="0"/>
            </a:endParaRPr>
          </a:p>
          <a:p>
            <a:endParaRPr lang="en-US" altLang="en-US" sz="1000">
              <a:latin typeface="Times New Roman" panose="02020603050405020304" pitchFamily="18" charset="0"/>
              <a:cs typeface="Times New Roman" panose="02020603050405020304" pitchFamily="18" charset="0"/>
            </a:endParaRPr>
          </a:p>
          <a:p>
            <a:endParaRPr lang="en-US" altLang="en-US" sz="1000">
              <a:latin typeface="Times New Roman" panose="02020603050405020304" pitchFamily="18" charset="0"/>
              <a:cs typeface="Times New Roman" panose="02020603050405020304" pitchFamily="18" charset="0"/>
            </a:endParaRPr>
          </a:p>
          <a:p>
            <a:endParaRPr lang="en-US" altLang="en-US" sz="1000">
              <a:latin typeface="Times New Roman" panose="02020603050405020304" pitchFamily="18" charset="0"/>
              <a:cs typeface="Times New Roman" panose="02020603050405020304" pitchFamily="18" charset="0"/>
            </a:endParaRPr>
          </a:p>
          <a:p>
            <a:r>
              <a:rPr lang="en-US" altLang="en-US" sz="1000" b="1">
                <a:latin typeface="Times New Roman" panose="02020603050405020304" pitchFamily="18" charset="0"/>
                <a:cs typeface="Times New Roman" panose="02020603050405020304" pitchFamily="18" charset="0"/>
              </a:rPr>
              <a:t>АКТ</a:t>
            </a:r>
            <a:endParaRPr lang="en-US" altLang="en-US" sz="1000" b="1">
              <a:latin typeface="Times New Roman" panose="02020603050405020304" pitchFamily="18" charset="0"/>
              <a:cs typeface="Times New Roman" panose="02020603050405020304" pitchFamily="18" charset="0"/>
            </a:endParaRPr>
          </a:p>
          <a:p>
            <a:r>
              <a:rPr lang="en-US" altLang="ru-RU" sz="1000">
                <a:latin typeface="Times New Roman" panose="02020603050405020304" pitchFamily="18" charset="0"/>
                <a:cs typeface="Times New Roman" panose="02020603050405020304" pitchFamily="18" charset="0"/>
              </a:rPr>
              <a:t> </a:t>
            </a:r>
            <a:r>
              <a:rPr lang="en-US" altLang="en-US" sz="1000">
                <a:latin typeface="Times New Roman" panose="02020603050405020304" pitchFamily="18" charset="0"/>
                <a:cs typeface="Times New Roman" panose="02020603050405020304" pitchFamily="18" charset="0"/>
              </a:rPr>
              <a:t>проверки</a:t>
            </a:r>
            <a:r>
              <a:rPr lang="en-US" altLang="ru-RU" sz="1000">
                <a:latin typeface="Times New Roman" panose="02020603050405020304" pitchFamily="18" charset="0"/>
                <a:cs typeface="Times New Roman" panose="02020603050405020304" pitchFamily="18" charset="0"/>
              </a:rPr>
              <a:t> </a:t>
            </a:r>
            <a:r>
              <a:rPr lang="en-US" altLang="en-US" sz="1000">
                <a:latin typeface="Times New Roman" panose="02020603050405020304" pitchFamily="18" charset="0"/>
                <a:cs typeface="Times New Roman" panose="02020603050405020304" pitchFamily="18" charset="0"/>
              </a:rPr>
              <a:t>образовательных</a:t>
            </a:r>
            <a:r>
              <a:rPr lang="en-US" altLang="ru-RU" sz="1000">
                <a:latin typeface="Times New Roman" panose="02020603050405020304" pitchFamily="18" charset="0"/>
                <a:cs typeface="Times New Roman" panose="02020603050405020304" pitchFamily="18" charset="0"/>
              </a:rPr>
              <a:t> </a:t>
            </a:r>
            <a:r>
              <a:rPr lang="en-US" altLang="en-US" sz="1000">
                <a:latin typeface="Times New Roman" panose="02020603050405020304" pitchFamily="18" charset="0"/>
                <a:cs typeface="Times New Roman" panose="02020603050405020304" pitchFamily="18" charset="0"/>
              </a:rPr>
              <a:t>учреждений</a:t>
            </a:r>
            <a:r>
              <a:rPr lang="en-US" altLang="ru-RU" sz="1000">
                <a:latin typeface="Times New Roman" panose="02020603050405020304" pitchFamily="18" charset="0"/>
                <a:cs typeface="Times New Roman" panose="02020603050405020304" pitchFamily="18" charset="0"/>
              </a:rPr>
              <a:t> </a:t>
            </a:r>
            <a:r>
              <a:rPr lang="en-US" altLang="en-US" sz="1000">
                <a:latin typeface="Times New Roman" panose="02020603050405020304" pitchFamily="18" charset="0"/>
                <a:cs typeface="Times New Roman" panose="02020603050405020304" pitchFamily="18" charset="0"/>
              </a:rPr>
              <a:t>по</a:t>
            </a:r>
            <a:r>
              <a:rPr lang="en-US" altLang="ru-RU" sz="1000">
                <a:latin typeface="Times New Roman" panose="02020603050405020304" pitchFamily="18" charset="0"/>
                <a:cs typeface="Times New Roman" panose="02020603050405020304" pitchFamily="18" charset="0"/>
              </a:rPr>
              <a:t> </a:t>
            </a:r>
            <a:r>
              <a:rPr lang="en-US" altLang="en-US" sz="1000">
                <a:latin typeface="Times New Roman" panose="02020603050405020304" pitchFamily="18" charset="0"/>
                <a:cs typeface="Times New Roman" panose="02020603050405020304" pitchFamily="18" charset="0"/>
              </a:rPr>
              <a:t>организации</a:t>
            </a:r>
            <a:r>
              <a:rPr lang="en-US" altLang="ru-RU" sz="1000">
                <a:latin typeface="Times New Roman" panose="02020603050405020304" pitchFamily="18" charset="0"/>
                <a:cs typeface="Times New Roman" panose="02020603050405020304" pitchFamily="18" charset="0"/>
              </a:rPr>
              <a:t> </a:t>
            </a:r>
            <a:endParaRPr lang="en-US" altLang="ru-RU" sz="1000">
              <a:latin typeface="Times New Roman" panose="02020603050405020304" pitchFamily="18" charset="0"/>
              <a:cs typeface="Times New Roman" panose="02020603050405020304" pitchFamily="18" charset="0"/>
            </a:endParaRPr>
          </a:p>
          <a:p>
            <a:r>
              <a:rPr lang="en-US" altLang="en-US" sz="1000">
                <a:latin typeface="Times New Roman" panose="02020603050405020304" pitchFamily="18" charset="0"/>
                <a:cs typeface="Times New Roman" panose="02020603050405020304" pitchFamily="18" charset="0"/>
              </a:rPr>
              <a:t>индивидуально</a:t>
            </a:r>
            <a:r>
              <a:rPr lang="en-US" altLang="ru-RU" sz="1000">
                <a:latin typeface="Times New Roman" panose="02020603050405020304" pitchFamily="18" charset="0"/>
                <a:cs typeface="Times New Roman" panose="02020603050405020304" pitchFamily="18" charset="0"/>
              </a:rPr>
              <a:t>-</a:t>
            </a:r>
            <a:r>
              <a:rPr lang="en-US" altLang="en-US" sz="1000">
                <a:latin typeface="Times New Roman" panose="02020603050405020304" pitchFamily="18" charset="0"/>
                <a:cs typeface="Times New Roman" panose="02020603050405020304" pitchFamily="18" charset="0"/>
              </a:rPr>
              <a:t>профилактической</a:t>
            </a:r>
            <a:r>
              <a:rPr lang="en-US" altLang="ru-RU" sz="1000">
                <a:latin typeface="Times New Roman" panose="02020603050405020304" pitchFamily="18" charset="0"/>
                <a:cs typeface="Times New Roman" panose="02020603050405020304" pitchFamily="18" charset="0"/>
              </a:rPr>
              <a:t> </a:t>
            </a:r>
            <a:r>
              <a:rPr lang="en-US" altLang="en-US" sz="1000">
                <a:latin typeface="Times New Roman" panose="02020603050405020304" pitchFamily="18" charset="0"/>
                <a:cs typeface="Times New Roman" panose="02020603050405020304" pitchFamily="18" charset="0"/>
              </a:rPr>
              <a:t>работы</a:t>
            </a:r>
            <a:r>
              <a:rPr lang="en-US" altLang="ru-RU" sz="1000">
                <a:latin typeface="Times New Roman" panose="02020603050405020304" pitchFamily="18" charset="0"/>
                <a:cs typeface="Times New Roman" panose="02020603050405020304" pitchFamily="18" charset="0"/>
              </a:rPr>
              <a:t> </a:t>
            </a:r>
            <a:r>
              <a:rPr lang="en-US" altLang="en-US" sz="1000">
                <a:latin typeface="Times New Roman" panose="02020603050405020304" pitchFamily="18" charset="0"/>
                <a:cs typeface="Times New Roman" panose="02020603050405020304" pitchFamily="18" charset="0"/>
              </a:rPr>
              <a:t>с</a:t>
            </a:r>
            <a:r>
              <a:rPr lang="en-US" altLang="ru-RU" sz="1000">
                <a:latin typeface="Times New Roman" panose="02020603050405020304" pitchFamily="18" charset="0"/>
                <a:cs typeface="Times New Roman" panose="02020603050405020304" pitchFamily="18" charset="0"/>
              </a:rPr>
              <a:t> </a:t>
            </a:r>
            <a:r>
              <a:rPr lang="en-US" altLang="en-US" sz="1000">
                <a:latin typeface="Times New Roman" panose="02020603050405020304" pitchFamily="18" charset="0"/>
                <a:cs typeface="Times New Roman" panose="02020603050405020304" pitchFamily="18" charset="0"/>
              </a:rPr>
              <a:t>несовершеннолетними</a:t>
            </a:r>
            <a:endParaRPr lang="en-US" altLang="en-US" sz="1000">
              <a:latin typeface="Times New Roman" panose="02020603050405020304" pitchFamily="18" charset="0"/>
              <a:cs typeface="Times New Roman" panose="02020603050405020304" pitchFamily="18" charset="0"/>
            </a:endParaRPr>
          </a:p>
          <a:p>
            <a:r>
              <a:rPr lang="en-US" altLang="en-US" sz="1000">
                <a:latin typeface="Times New Roman" panose="02020603050405020304" pitchFamily="18" charset="0"/>
                <a:cs typeface="Times New Roman" panose="02020603050405020304" pitchFamily="18" charset="0"/>
              </a:rPr>
              <a:t>«</a:t>
            </a:r>
            <a:r>
              <a:rPr lang="en-US" altLang="ru-RU" sz="1000">
                <a:latin typeface="Times New Roman" panose="02020603050405020304" pitchFamily="18" charset="0"/>
                <a:cs typeface="Times New Roman" panose="02020603050405020304" pitchFamily="18" charset="0"/>
              </a:rPr>
              <a:t>___</a:t>
            </a:r>
            <a:r>
              <a:rPr lang="en-US" altLang="en-US" sz="1000">
                <a:latin typeface="Times New Roman" panose="02020603050405020304" pitchFamily="18" charset="0"/>
                <a:cs typeface="Times New Roman" panose="02020603050405020304" pitchFamily="18" charset="0"/>
              </a:rPr>
              <a:t>»</a:t>
            </a:r>
            <a:r>
              <a:rPr lang="en-US" altLang="ru-RU" sz="1000">
                <a:latin typeface="Times New Roman" panose="02020603050405020304" pitchFamily="18" charset="0"/>
                <a:cs typeface="Times New Roman" panose="02020603050405020304" pitchFamily="18" charset="0"/>
              </a:rPr>
              <a:t>___________ 2024 </a:t>
            </a:r>
            <a:r>
              <a:rPr lang="en-US" altLang="en-US" sz="1000">
                <a:latin typeface="Times New Roman" panose="02020603050405020304" pitchFamily="18" charset="0"/>
                <a:cs typeface="Times New Roman" panose="02020603050405020304" pitchFamily="18" charset="0"/>
              </a:rPr>
              <a:t>г</a:t>
            </a:r>
            <a:r>
              <a:rPr lang="en-US" altLang="ru-RU" sz="1000">
                <a:latin typeface="Times New Roman" panose="02020603050405020304" pitchFamily="18" charset="0"/>
                <a:cs typeface="Times New Roman" panose="02020603050405020304" pitchFamily="18" charset="0"/>
              </a:rPr>
              <a:t>.                                                   </a:t>
            </a:r>
            <a:r>
              <a:rPr lang="en-US" altLang="en-US" sz="1000">
                <a:latin typeface="Times New Roman" panose="02020603050405020304" pitchFamily="18" charset="0"/>
                <a:cs typeface="Times New Roman" panose="02020603050405020304" pitchFamily="18" charset="0"/>
              </a:rPr>
              <a:t>г</a:t>
            </a:r>
            <a:r>
              <a:rPr lang="en-US" altLang="ru-RU" sz="1000">
                <a:latin typeface="Times New Roman" panose="02020603050405020304" pitchFamily="18" charset="0"/>
                <a:cs typeface="Times New Roman" panose="02020603050405020304" pitchFamily="18" charset="0"/>
              </a:rPr>
              <a:t>. </a:t>
            </a:r>
            <a:r>
              <a:rPr lang="en-US" altLang="en-US" sz="1000">
                <a:latin typeface="Times New Roman" panose="02020603050405020304" pitchFamily="18" charset="0"/>
                <a:cs typeface="Times New Roman" panose="02020603050405020304" pitchFamily="18" charset="0"/>
              </a:rPr>
              <a:t>Санкт</a:t>
            </a:r>
            <a:r>
              <a:rPr lang="en-US" altLang="ru-RU" sz="1000">
                <a:latin typeface="Times New Roman" panose="02020603050405020304" pitchFamily="18" charset="0"/>
                <a:cs typeface="Times New Roman" panose="02020603050405020304" pitchFamily="18" charset="0"/>
              </a:rPr>
              <a:t>-</a:t>
            </a:r>
            <a:r>
              <a:rPr lang="en-US" altLang="en-US" sz="1000">
                <a:latin typeface="Times New Roman" panose="02020603050405020304" pitchFamily="18" charset="0"/>
                <a:cs typeface="Times New Roman" panose="02020603050405020304" pitchFamily="18" charset="0"/>
              </a:rPr>
              <a:t>Петербург</a:t>
            </a:r>
            <a:endParaRPr lang="en-US" altLang="en-US" sz="1000">
              <a:latin typeface="Times New Roman" panose="02020603050405020304" pitchFamily="18" charset="0"/>
              <a:cs typeface="Times New Roman" panose="02020603050405020304" pitchFamily="18" charset="0"/>
            </a:endParaRPr>
          </a:p>
          <a:p>
            <a:endParaRPr lang="en-US" altLang="ru-RU" sz="1000">
              <a:latin typeface="Times New Roman" panose="02020603050405020304" pitchFamily="18" charset="0"/>
              <a:cs typeface="Times New Roman" panose="02020603050405020304" pitchFamily="18" charset="0"/>
            </a:endParaRPr>
          </a:p>
          <a:p>
            <a:r>
              <a:rPr lang="en-US" altLang="en-US" sz="1000">
                <a:latin typeface="Times New Roman" panose="02020603050405020304" pitchFamily="18" charset="0"/>
                <a:cs typeface="Times New Roman" panose="02020603050405020304" pitchFamily="18" charset="0"/>
              </a:rPr>
              <a:t>Членами</a:t>
            </a:r>
            <a:r>
              <a:rPr lang="en-US" altLang="ru-RU" sz="1000">
                <a:latin typeface="Times New Roman" panose="02020603050405020304" pitchFamily="18" charset="0"/>
                <a:cs typeface="Times New Roman" panose="02020603050405020304" pitchFamily="18" charset="0"/>
              </a:rPr>
              <a:t> </a:t>
            </a:r>
            <a:r>
              <a:rPr lang="en-US" altLang="en-US" sz="1000">
                <a:latin typeface="Times New Roman" panose="02020603050405020304" pitchFamily="18" charset="0"/>
                <a:cs typeface="Times New Roman" panose="02020603050405020304" pitchFamily="18" charset="0"/>
              </a:rPr>
              <a:t>Комиссии</a:t>
            </a:r>
            <a:r>
              <a:rPr lang="en-US" altLang="ru-RU" sz="1000">
                <a:latin typeface="Times New Roman" panose="02020603050405020304" pitchFamily="18" charset="0"/>
                <a:cs typeface="Times New Roman" panose="02020603050405020304" pitchFamily="18" charset="0"/>
              </a:rPr>
              <a:t> </a:t>
            </a:r>
            <a:r>
              <a:rPr lang="en-US" altLang="en-US" sz="1000">
                <a:latin typeface="Times New Roman" panose="02020603050405020304" pitchFamily="18" charset="0"/>
                <a:cs typeface="Times New Roman" panose="02020603050405020304" pitchFamily="18" charset="0"/>
              </a:rPr>
              <a:t>отдела</a:t>
            </a:r>
            <a:r>
              <a:rPr lang="en-US" altLang="ru-RU" sz="1000">
                <a:latin typeface="Times New Roman" panose="02020603050405020304" pitchFamily="18" charset="0"/>
                <a:cs typeface="Times New Roman" panose="02020603050405020304" pitchFamily="18" charset="0"/>
              </a:rPr>
              <a:t> </a:t>
            </a:r>
            <a:r>
              <a:rPr lang="en-US" altLang="en-US" sz="1000">
                <a:latin typeface="Times New Roman" panose="02020603050405020304" pitchFamily="18" charset="0"/>
                <a:cs typeface="Times New Roman" panose="02020603050405020304" pitchFamily="18" charset="0"/>
              </a:rPr>
              <a:t>образования</a:t>
            </a:r>
            <a:r>
              <a:rPr lang="en-US" altLang="ru-RU" sz="1000">
                <a:latin typeface="Times New Roman" panose="02020603050405020304" pitchFamily="18" charset="0"/>
                <a:cs typeface="Times New Roman" panose="02020603050405020304" pitchFamily="18" charset="0"/>
              </a:rPr>
              <a:t> </a:t>
            </a:r>
            <a:r>
              <a:rPr lang="en-US" altLang="en-US" sz="1000">
                <a:latin typeface="Times New Roman" panose="02020603050405020304" pitchFamily="18" charset="0"/>
                <a:cs typeface="Times New Roman" panose="02020603050405020304" pitchFamily="18" charset="0"/>
              </a:rPr>
              <a:t>администрации</a:t>
            </a:r>
            <a:r>
              <a:rPr lang="en-US" altLang="ru-RU" sz="1000">
                <a:latin typeface="Times New Roman" panose="02020603050405020304" pitchFamily="18" charset="0"/>
                <a:cs typeface="Times New Roman" panose="02020603050405020304" pitchFamily="18" charset="0"/>
              </a:rPr>
              <a:t> </a:t>
            </a:r>
            <a:r>
              <a:rPr lang="en-US" altLang="en-US" sz="1000">
                <a:latin typeface="Times New Roman" panose="02020603050405020304" pitchFamily="18" charset="0"/>
                <a:cs typeface="Times New Roman" panose="02020603050405020304" pitchFamily="18" charset="0"/>
              </a:rPr>
              <a:t>Пушкинского</a:t>
            </a:r>
            <a:r>
              <a:rPr lang="en-US" altLang="ru-RU" sz="1000">
                <a:latin typeface="Times New Roman" panose="02020603050405020304" pitchFamily="18" charset="0"/>
                <a:cs typeface="Times New Roman" panose="02020603050405020304" pitchFamily="18" charset="0"/>
              </a:rPr>
              <a:t> </a:t>
            </a:r>
            <a:r>
              <a:rPr lang="en-US" altLang="en-US" sz="1000">
                <a:latin typeface="Times New Roman" panose="02020603050405020304" pitchFamily="18" charset="0"/>
                <a:cs typeface="Times New Roman" panose="02020603050405020304" pitchFamily="18" charset="0"/>
              </a:rPr>
              <a:t>района</a:t>
            </a:r>
            <a:r>
              <a:rPr lang="en-US" altLang="ru-RU" sz="1000">
                <a:latin typeface="Times New Roman" panose="02020603050405020304" pitchFamily="18" charset="0"/>
                <a:cs typeface="Times New Roman" panose="02020603050405020304" pitchFamily="18" charset="0"/>
              </a:rPr>
              <a:t> </a:t>
            </a:r>
            <a:r>
              <a:rPr lang="en-US" altLang="en-US" sz="1000">
                <a:latin typeface="Times New Roman" panose="02020603050405020304" pitchFamily="18" charset="0"/>
                <a:cs typeface="Times New Roman" panose="02020603050405020304" pitchFamily="18" charset="0"/>
              </a:rPr>
              <a:t>Санкт</a:t>
            </a:r>
            <a:r>
              <a:rPr lang="en-US" altLang="ru-RU" sz="1000">
                <a:latin typeface="Times New Roman" panose="02020603050405020304" pitchFamily="18" charset="0"/>
                <a:cs typeface="Times New Roman" panose="02020603050405020304" pitchFamily="18" charset="0"/>
              </a:rPr>
              <a:t>-</a:t>
            </a:r>
            <a:r>
              <a:rPr lang="en-US" altLang="en-US" sz="1000">
                <a:latin typeface="Times New Roman" panose="02020603050405020304" pitchFamily="18" charset="0"/>
                <a:cs typeface="Times New Roman" panose="02020603050405020304" pitchFamily="18" charset="0"/>
              </a:rPr>
              <a:t>Петербурга</a:t>
            </a:r>
            <a:r>
              <a:rPr lang="en-US" altLang="ru-RU" sz="1000">
                <a:latin typeface="Times New Roman" panose="02020603050405020304" pitchFamily="18" charset="0"/>
                <a:cs typeface="Times New Roman" panose="02020603050405020304" pitchFamily="18" charset="0"/>
              </a:rPr>
              <a:t> (</a:t>
            </a:r>
            <a:r>
              <a:rPr lang="en-US" altLang="en-US" sz="1000">
                <a:latin typeface="Times New Roman" panose="02020603050405020304" pitchFamily="18" charset="0"/>
                <a:cs typeface="Times New Roman" panose="02020603050405020304" pitchFamily="18" charset="0"/>
              </a:rPr>
              <a:t>далее</a:t>
            </a:r>
            <a:r>
              <a:rPr lang="en-US" altLang="ru-RU" sz="1000">
                <a:latin typeface="Times New Roman" panose="02020603050405020304" pitchFamily="18" charset="0"/>
                <a:cs typeface="Times New Roman" panose="02020603050405020304" pitchFamily="18" charset="0"/>
              </a:rPr>
              <a:t> – </a:t>
            </a:r>
            <a:r>
              <a:rPr lang="en-US" altLang="en-US" sz="1000">
                <a:latin typeface="Times New Roman" panose="02020603050405020304" pitchFamily="18" charset="0"/>
                <a:cs typeface="Times New Roman" panose="02020603050405020304" pitchFamily="18" charset="0"/>
              </a:rPr>
              <a:t>Комиссия</a:t>
            </a:r>
            <a:r>
              <a:rPr lang="en-US" altLang="ru-RU" sz="1000">
                <a:latin typeface="Times New Roman" panose="02020603050405020304" pitchFamily="18" charset="0"/>
                <a:cs typeface="Times New Roman" panose="02020603050405020304" pitchFamily="18" charset="0"/>
              </a:rPr>
              <a:t>), </a:t>
            </a:r>
            <a:r>
              <a:rPr lang="en-US" altLang="en-US" sz="1000">
                <a:latin typeface="Times New Roman" panose="02020603050405020304" pitchFamily="18" charset="0"/>
                <a:cs typeface="Times New Roman" panose="02020603050405020304" pitchFamily="18" charset="0"/>
              </a:rPr>
              <a:t>в</a:t>
            </a:r>
            <a:r>
              <a:rPr lang="en-US" altLang="ru-RU" sz="1000">
                <a:latin typeface="Times New Roman" panose="02020603050405020304" pitchFamily="18" charset="0"/>
                <a:cs typeface="Times New Roman" panose="02020603050405020304" pitchFamily="18" charset="0"/>
              </a:rPr>
              <a:t> </a:t>
            </a:r>
            <a:r>
              <a:rPr lang="en-US" altLang="en-US" sz="1000">
                <a:latin typeface="Times New Roman" panose="02020603050405020304" pitchFamily="18" charset="0"/>
                <a:cs typeface="Times New Roman" panose="02020603050405020304" pitchFamily="18" charset="0"/>
              </a:rPr>
              <a:t>составе</a:t>
            </a:r>
            <a:r>
              <a:rPr lang="en-US" altLang="ru-RU" sz="1000">
                <a:latin typeface="Times New Roman" panose="02020603050405020304" pitchFamily="18" charset="0"/>
                <a:cs typeface="Times New Roman" panose="02020603050405020304" pitchFamily="18" charset="0"/>
              </a:rPr>
              <a:t>:</a:t>
            </a:r>
            <a:endParaRPr lang="en-US" altLang="ru-RU" sz="1000">
              <a:latin typeface="Times New Roman" panose="02020603050405020304" pitchFamily="18" charset="0"/>
              <a:cs typeface="Times New Roman" panose="02020603050405020304" pitchFamily="18" charset="0"/>
            </a:endParaRPr>
          </a:p>
          <a:p>
            <a:r>
              <a:rPr lang="en-US" altLang="ru-RU" sz="1000">
                <a:latin typeface="Times New Roman" panose="02020603050405020304" pitchFamily="18" charset="0"/>
                <a:cs typeface="Times New Roman" panose="02020603050405020304" pitchFamily="18" charset="0"/>
              </a:rPr>
              <a:t> (</a:t>
            </a:r>
            <a:r>
              <a:rPr lang="en-US" altLang="en-US" sz="1000">
                <a:latin typeface="Times New Roman" panose="02020603050405020304" pitchFamily="18" charset="0"/>
                <a:cs typeface="Times New Roman" panose="02020603050405020304" pitchFamily="18" charset="0"/>
              </a:rPr>
              <a:t>начальник</a:t>
            </a:r>
            <a:r>
              <a:rPr lang="en-US" altLang="ru-RU" sz="1000">
                <a:latin typeface="Times New Roman" panose="02020603050405020304" pitchFamily="18" charset="0"/>
                <a:cs typeface="Times New Roman" panose="02020603050405020304" pitchFamily="18" charset="0"/>
              </a:rPr>
              <a:t> </a:t>
            </a:r>
            <a:r>
              <a:rPr lang="en-US" altLang="en-US" sz="1000">
                <a:latin typeface="Times New Roman" panose="02020603050405020304" pitchFamily="18" charset="0"/>
                <a:cs typeface="Times New Roman" panose="02020603050405020304" pitchFamily="18" charset="0"/>
              </a:rPr>
              <a:t>отдела</a:t>
            </a:r>
            <a:r>
              <a:rPr lang="en-US" altLang="ru-RU" sz="1000">
                <a:latin typeface="Times New Roman" panose="02020603050405020304" pitchFamily="18" charset="0"/>
                <a:cs typeface="Times New Roman" panose="02020603050405020304" pitchFamily="18" charset="0"/>
              </a:rPr>
              <a:t> </a:t>
            </a:r>
            <a:r>
              <a:rPr lang="en-US" altLang="en-US" sz="1000">
                <a:latin typeface="Times New Roman" panose="02020603050405020304" pitchFamily="18" charset="0"/>
                <a:cs typeface="Times New Roman" panose="02020603050405020304" pitchFamily="18" charset="0"/>
              </a:rPr>
              <a:t>образования</a:t>
            </a:r>
            <a:r>
              <a:rPr lang="en-US" altLang="ru-RU" sz="1000">
                <a:latin typeface="Times New Roman" panose="02020603050405020304" pitchFamily="18" charset="0"/>
                <a:cs typeface="Times New Roman" panose="02020603050405020304" pitchFamily="18" charset="0"/>
              </a:rPr>
              <a:t>)</a:t>
            </a:r>
            <a:endParaRPr lang="en-US" altLang="ru-RU" sz="1000">
              <a:latin typeface="Times New Roman" panose="02020603050405020304" pitchFamily="18" charset="0"/>
              <a:cs typeface="Times New Roman" panose="02020603050405020304" pitchFamily="18" charset="0"/>
            </a:endParaRPr>
          </a:p>
          <a:p>
            <a:r>
              <a:rPr lang="en-US" altLang="ru-RU" sz="1000">
                <a:latin typeface="Times New Roman" panose="02020603050405020304" pitchFamily="18" charset="0"/>
                <a:cs typeface="Times New Roman" panose="02020603050405020304" pitchFamily="18" charset="0"/>
              </a:rPr>
              <a:t>(</a:t>
            </a:r>
            <a:r>
              <a:rPr lang="en-US" altLang="en-US" sz="1000">
                <a:latin typeface="Times New Roman" panose="02020603050405020304" pitchFamily="18" charset="0"/>
                <a:cs typeface="Times New Roman" panose="02020603050405020304" pitchFamily="18" charset="0"/>
              </a:rPr>
              <a:t>Ф</a:t>
            </a:r>
            <a:r>
              <a:rPr lang="en-US" altLang="ru-RU" sz="1000">
                <a:latin typeface="Times New Roman" panose="02020603050405020304" pitchFamily="18" charset="0"/>
                <a:cs typeface="Times New Roman" panose="02020603050405020304" pitchFamily="18" charset="0"/>
              </a:rPr>
              <a:t>.</a:t>
            </a:r>
            <a:r>
              <a:rPr lang="en-US" altLang="en-US" sz="1000">
                <a:latin typeface="Times New Roman" panose="02020603050405020304" pitchFamily="18" charset="0"/>
                <a:cs typeface="Times New Roman" panose="02020603050405020304" pitchFamily="18" charset="0"/>
              </a:rPr>
              <a:t>И</a:t>
            </a:r>
            <a:r>
              <a:rPr lang="en-US" altLang="ru-RU" sz="1000">
                <a:latin typeface="Times New Roman" panose="02020603050405020304" pitchFamily="18" charset="0"/>
                <a:cs typeface="Times New Roman" panose="02020603050405020304" pitchFamily="18" charset="0"/>
              </a:rPr>
              <a:t>.</a:t>
            </a:r>
            <a:r>
              <a:rPr lang="en-US" altLang="en-US" sz="1000">
                <a:latin typeface="Times New Roman" panose="02020603050405020304" pitchFamily="18" charset="0"/>
                <a:cs typeface="Times New Roman" panose="02020603050405020304" pitchFamily="18" charset="0"/>
              </a:rPr>
              <a:t>О</a:t>
            </a:r>
            <a:r>
              <a:rPr lang="en-US" altLang="ru-RU" sz="1000">
                <a:latin typeface="Times New Roman" panose="02020603050405020304" pitchFamily="18" charset="0"/>
                <a:cs typeface="Times New Roman" panose="02020603050405020304" pitchFamily="18" charset="0"/>
              </a:rPr>
              <a:t>., </a:t>
            </a:r>
            <a:r>
              <a:rPr lang="en-US" altLang="en-US" sz="1000">
                <a:latin typeface="Times New Roman" panose="02020603050405020304" pitchFamily="18" charset="0"/>
                <a:cs typeface="Times New Roman" panose="02020603050405020304" pitchFamily="18" charset="0"/>
              </a:rPr>
              <a:t>должность</a:t>
            </a:r>
            <a:r>
              <a:rPr lang="en-US" altLang="ru-RU" sz="1000">
                <a:latin typeface="Times New Roman" panose="02020603050405020304" pitchFamily="18" charset="0"/>
                <a:cs typeface="Times New Roman" panose="02020603050405020304" pitchFamily="18" charset="0"/>
              </a:rPr>
              <a:t>)</a:t>
            </a:r>
            <a:endParaRPr lang="en-US" altLang="ru-RU" sz="1000">
              <a:latin typeface="Times New Roman" panose="02020603050405020304" pitchFamily="18" charset="0"/>
              <a:cs typeface="Times New Roman" panose="02020603050405020304" pitchFamily="18" charset="0"/>
            </a:endParaRPr>
          </a:p>
          <a:p>
            <a:r>
              <a:rPr lang="en-US" altLang="ru-RU" sz="1000">
                <a:latin typeface="Times New Roman" panose="02020603050405020304" pitchFamily="18" charset="0"/>
                <a:cs typeface="Times New Roman" panose="02020603050405020304" pitchFamily="18" charset="0"/>
              </a:rPr>
              <a:t> (</a:t>
            </a:r>
            <a:r>
              <a:rPr lang="en-US" altLang="en-US" sz="1000">
                <a:latin typeface="Times New Roman" panose="02020603050405020304" pitchFamily="18" charset="0"/>
                <a:cs typeface="Times New Roman" panose="02020603050405020304" pitchFamily="18" charset="0"/>
              </a:rPr>
              <a:t>заместитель</a:t>
            </a:r>
            <a:r>
              <a:rPr lang="en-US" altLang="ru-RU" sz="1000">
                <a:latin typeface="Times New Roman" panose="02020603050405020304" pitchFamily="18" charset="0"/>
                <a:cs typeface="Times New Roman" panose="02020603050405020304" pitchFamily="18" charset="0"/>
              </a:rPr>
              <a:t> </a:t>
            </a:r>
            <a:r>
              <a:rPr lang="en-US" altLang="en-US" sz="1000">
                <a:latin typeface="Times New Roman" panose="02020603050405020304" pitchFamily="18" charset="0"/>
                <a:cs typeface="Times New Roman" panose="02020603050405020304" pitchFamily="18" charset="0"/>
              </a:rPr>
              <a:t>начальника</a:t>
            </a:r>
            <a:r>
              <a:rPr lang="en-US" altLang="ru-RU" sz="1000">
                <a:latin typeface="Times New Roman" panose="02020603050405020304" pitchFamily="18" charset="0"/>
                <a:cs typeface="Times New Roman" panose="02020603050405020304" pitchFamily="18" charset="0"/>
              </a:rPr>
              <a:t>  </a:t>
            </a:r>
            <a:r>
              <a:rPr lang="en-US" altLang="en-US" sz="1000">
                <a:latin typeface="Times New Roman" panose="02020603050405020304" pitchFamily="18" charset="0"/>
                <a:cs typeface="Times New Roman" panose="02020603050405020304" pitchFamily="18" charset="0"/>
              </a:rPr>
              <a:t>отдела</a:t>
            </a:r>
            <a:r>
              <a:rPr lang="en-US" altLang="ru-RU" sz="1000">
                <a:latin typeface="Times New Roman" panose="02020603050405020304" pitchFamily="18" charset="0"/>
                <a:cs typeface="Times New Roman" panose="02020603050405020304" pitchFamily="18" charset="0"/>
              </a:rPr>
              <a:t> </a:t>
            </a:r>
            <a:r>
              <a:rPr lang="en-US" altLang="en-US" sz="1000">
                <a:latin typeface="Times New Roman" panose="02020603050405020304" pitchFamily="18" charset="0"/>
                <a:cs typeface="Times New Roman" panose="02020603050405020304" pitchFamily="18" charset="0"/>
              </a:rPr>
              <a:t>образования</a:t>
            </a:r>
            <a:r>
              <a:rPr lang="en-US" altLang="ru-RU" sz="1000">
                <a:latin typeface="Times New Roman" panose="02020603050405020304" pitchFamily="18" charset="0"/>
                <a:cs typeface="Times New Roman" panose="02020603050405020304" pitchFamily="18" charset="0"/>
              </a:rPr>
              <a:t>)              </a:t>
            </a:r>
            <a:endParaRPr lang="en-US" altLang="ru-RU" sz="1000">
              <a:latin typeface="Times New Roman" panose="02020603050405020304" pitchFamily="18" charset="0"/>
              <a:cs typeface="Times New Roman" panose="02020603050405020304" pitchFamily="18" charset="0"/>
            </a:endParaRPr>
          </a:p>
          <a:p>
            <a:r>
              <a:rPr lang="en-US" altLang="ru-RU" sz="1000">
                <a:latin typeface="Times New Roman" panose="02020603050405020304" pitchFamily="18" charset="0"/>
                <a:cs typeface="Times New Roman" panose="02020603050405020304" pitchFamily="18" charset="0"/>
              </a:rPr>
              <a:t>(</a:t>
            </a:r>
            <a:r>
              <a:rPr lang="en-US" altLang="en-US" sz="1000">
                <a:latin typeface="Times New Roman" panose="02020603050405020304" pitchFamily="18" charset="0"/>
                <a:cs typeface="Times New Roman" panose="02020603050405020304" pitchFamily="18" charset="0"/>
              </a:rPr>
              <a:t>Ф</a:t>
            </a:r>
            <a:r>
              <a:rPr lang="en-US" altLang="ru-RU" sz="1000">
                <a:latin typeface="Times New Roman" panose="02020603050405020304" pitchFamily="18" charset="0"/>
                <a:cs typeface="Times New Roman" panose="02020603050405020304" pitchFamily="18" charset="0"/>
              </a:rPr>
              <a:t>.</a:t>
            </a:r>
            <a:r>
              <a:rPr lang="en-US" altLang="en-US" sz="1000">
                <a:latin typeface="Times New Roman" panose="02020603050405020304" pitchFamily="18" charset="0"/>
                <a:cs typeface="Times New Roman" panose="02020603050405020304" pitchFamily="18" charset="0"/>
              </a:rPr>
              <a:t>И</a:t>
            </a:r>
            <a:r>
              <a:rPr lang="en-US" altLang="ru-RU" sz="1000">
                <a:latin typeface="Times New Roman" panose="02020603050405020304" pitchFamily="18" charset="0"/>
                <a:cs typeface="Times New Roman" panose="02020603050405020304" pitchFamily="18" charset="0"/>
              </a:rPr>
              <a:t>.</a:t>
            </a:r>
            <a:r>
              <a:rPr lang="en-US" altLang="en-US" sz="1000">
                <a:latin typeface="Times New Roman" panose="02020603050405020304" pitchFamily="18" charset="0"/>
                <a:cs typeface="Times New Roman" panose="02020603050405020304" pitchFamily="18" charset="0"/>
              </a:rPr>
              <a:t>О</a:t>
            </a:r>
            <a:r>
              <a:rPr lang="en-US" altLang="ru-RU" sz="1000">
                <a:latin typeface="Times New Roman" panose="02020603050405020304" pitchFamily="18" charset="0"/>
                <a:cs typeface="Times New Roman" panose="02020603050405020304" pitchFamily="18" charset="0"/>
              </a:rPr>
              <a:t>., </a:t>
            </a:r>
            <a:r>
              <a:rPr lang="en-US" altLang="en-US" sz="1000">
                <a:latin typeface="Times New Roman" panose="02020603050405020304" pitchFamily="18" charset="0"/>
                <a:cs typeface="Times New Roman" panose="02020603050405020304" pitchFamily="18" charset="0"/>
              </a:rPr>
              <a:t>должность</a:t>
            </a:r>
            <a:r>
              <a:rPr lang="en-US" altLang="ru-RU" sz="1000">
                <a:latin typeface="Times New Roman" panose="02020603050405020304" pitchFamily="18" charset="0"/>
                <a:cs typeface="Times New Roman" panose="02020603050405020304" pitchFamily="18" charset="0"/>
              </a:rPr>
              <a:t>)</a:t>
            </a:r>
            <a:endParaRPr lang="en-US" altLang="ru-RU" sz="1000">
              <a:latin typeface="Times New Roman" panose="02020603050405020304" pitchFamily="18" charset="0"/>
              <a:cs typeface="Times New Roman" panose="02020603050405020304" pitchFamily="18" charset="0"/>
            </a:endParaRPr>
          </a:p>
          <a:p>
            <a:r>
              <a:rPr lang="en-US" altLang="en-US" sz="1000">
                <a:latin typeface="Times New Roman" panose="02020603050405020304" pitchFamily="18" charset="0"/>
                <a:cs typeface="Times New Roman" panose="02020603050405020304" pitchFamily="18" charset="0"/>
              </a:rPr>
              <a:t>Корочкина</a:t>
            </a:r>
            <a:r>
              <a:rPr lang="en-US" altLang="ru-RU" sz="1000">
                <a:latin typeface="Times New Roman" panose="02020603050405020304" pitchFamily="18" charset="0"/>
                <a:cs typeface="Times New Roman" panose="02020603050405020304" pitchFamily="18" charset="0"/>
              </a:rPr>
              <a:t> </a:t>
            </a:r>
            <a:r>
              <a:rPr lang="en-US" altLang="en-US" sz="1000">
                <a:latin typeface="Times New Roman" panose="02020603050405020304" pitchFamily="18" charset="0"/>
                <a:cs typeface="Times New Roman" panose="02020603050405020304" pitchFamily="18" charset="0"/>
              </a:rPr>
              <a:t>О</a:t>
            </a:r>
            <a:r>
              <a:rPr lang="en-US" altLang="ru-RU" sz="1000">
                <a:latin typeface="Times New Roman" panose="02020603050405020304" pitchFamily="18" charset="0"/>
                <a:cs typeface="Times New Roman" panose="02020603050405020304" pitchFamily="18" charset="0"/>
              </a:rPr>
              <a:t>.</a:t>
            </a:r>
            <a:r>
              <a:rPr lang="en-US" altLang="en-US" sz="1000">
                <a:latin typeface="Times New Roman" panose="02020603050405020304" pitchFamily="18" charset="0"/>
                <a:cs typeface="Times New Roman" panose="02020603050405020304" pitchFamily="18" charset="0"/>
              </a:rPr>
              <a:t>В</a:t>
            </a:r>
            <a:r>
              <a:rPr lang="en-US" altLang="ru-RU" sz="1000">
                <a:latin typeface="Times New Roman" panose="02020603050405020304" pitchFamily="18" charset="0"/>
                <a:cs typeface="Times New Roman" panose="02020603050405020304" pitchFamily="18" charset="0"/>
              </a:rPr>
              <a:t>. (</a:t>
            </a:r>
            <a:r>
              <a:rPr lang="en-US" altLang="en-US" sz="1000">
                <a:latin typeface="Times New Roman" panose="02020603050405020304" pitchFamily="18" charset="0"/>
                <a:cs typeface="Times New Roman" panose="02020603050405020304" pitchFamily="18" charset="0"/>
              </a:rPr>
              <a:t>заведующий</a:t>
            </a:r>
            <a:r>
              <a:rPr lang="en-US" altLang="ru-RU" sz="1000">
                <a:latin typeface="Times New Roman" panose="02020603050405020304" pitchFamily="18" charset="0"/>
                <a:cs typeface="Times New Roman" panose="02020603050405020304" pitchFamily="18" charset="0"/>
              </a:rPr>
              <a:t>  </a:t>
            </a:r>
            <a:r>
              <a:rPr lang="en-US" altLang="en-US" sz="1000">
                <a:latin typeface="Times New Roman" panose="02020603050405020304" pitchFamily="18" charset="0"/>
                <a:cs typeface="Times New Roman" panose="02020603050405020304" pitchFamily="18" charset="0"/>
              </a:rPr>
              <a:t>отдела</a:t>
            </a:r>
            <a:r>
              <a:rPr lang="en-US" altLang="ru-RU" sz="1000">
                <a:latin typeface="Times New Roman" panose="02020603050405020304" pitchFamily="18" charset="0"/>
                <a:cs typeface="Times New Roman" panose="02020603050405020304" pitchFamily="18" charset="0"/>
              </a:rPr>
              <a:t>  </a:t>
            </a:r>
            <a:r>
              <a:rPr lang="en-US" altLang="en-US" sz="1000">
                <a:latin typeface="Times New Roman" panose="02020603050405020304" pitchFamily="18" charset="0"/>
                <a:cs typeface="Times New Roman" panose="02020603050405020304" pitchFamily="18" charset="0"/>
              </a:rPr>
              <a:t>профилактики</a:t>
            </a:r>
            <a:r>
              <a:rPr lang="en-US" altLang="ru-RU" sz="1000">
                <a:latin typeface="Times New Roman" panose="02020603050405020304" pitchFamily="18" charset="0"/>
                <a:cs typeface="Times New Roman" panose="02020603050405020304" pitchFamily="18" charset="0"/>
              </a:rPr>
              <a:t>  </a:t>
            </a:r>
            <a:r>
              <a:rPr lang="en-US" altLang="en-US" sz="1000">
                <a:latin typeface="Times New Roman" panose="02020603050405020304" pitchFamily="18" charset="0"/>
                <a:cs typeface="Times New Roman" panose="02020603050405020304" pitchFamily="18" charset="0"/>
              </a:rPr>
              <a:t>ГБУ</a:t>
            </a:r>
            <a:r>
              <a:rPr lang="en-US" altLang="ru-RU" sz="1000">
                <a:latin typeface="Times New Roman" panose="02020603050405020304" pitchFamily="18" charset="0"/>
                <a:cs typeface="Times New Roman" panose="02020603050405020304" pitchFamily="18" charset="0"/>
              </a:rPr>
              <a:t> </a:t>
            </a:r>
            <a:r>
              <a:rPr lang="en-US" altLang="en-US" sz="1000">
                <a:latin typeface="Times New Roman" panose="02020603050405020304" pitchFamily="18" charset="0"/>
                <a:cs typeface="Times New Roman" panose="02020603050405020304" pitchFamily="18" charset="0"/>
              </a:rPr>
              <a:t>ЦППМСП</a:t>
            </a:r>
            <a:r>
              <a:rPr lang="en-US" altLang="ru-RU" sz="1000">
                <a:latin typeface="Times New Roman" panose="02020603050405020304" pitchFamily="18" charset="0"/>
                <a:cs typeface="Times New Roman" panose="02020603050405020304" pitchFamily="18" charset="0"/>
              </a:rPr>
              <a:t>)</a:t>
            </a:r>
            <a:endParaRPr lang="en-US" altLang="ru-RU" sz="1000">
              <a:latin typeface="Times New Roman" panose="02020603050405020304" pitchFamily="18" charset="0"/>
              <a:cs typeface="Times New Roman" panose="02020603050405020304" pitchFamily="18" charset="0"/>
            </a:endParaRPr>
          </a:p>
          <a:p>
            <a:r>
              <a:rPr lang="en-US" altLang="ru-RU" sz="1000">
                <a:latin typeface="Times New Roman" panose="02020603050405020304" pitchFamily="18" charset="0"/>
                <a:cs typeface="Times New Roman" panose="02020603050405020304" pitchFamily="18" charset="0"/>
              </a:rPr>
              <a:t>(</a:t>
            </a:r>
            <a:r>
              <a:rPr lang="en-US" altLang="en-US" sz="1000">
                <a:latin typeface="Times New Roman" panose="02020603050405020304" pitchFamily="18" charset="0"/>
                <a:cs typeface="Times New Roman" panose="02020603050405020304" pitchFamily="18" charset="0"/>
              </a:rPr>
              <a:t>Ф</a:t>
            </a:r>
            <a:r>
              <a:rPr lang="en-US" altLang="ru-RU" sz="1000">
                <a:latin typeface="Times New Roman" panose="02020603050405020304" pitchFamily="18" charset="0"/>
                <a:cs typeface="Times New Roman" panose="02020603050405020304" pitchFamily="18" charset="0"/>
              </a:rPr>
              <a:t>.</a:t>
            </a:r>
            <a:r>
              <a:rPr lang="en-US" altLang="en-US" sz="1000">
                <a:latin typeface="Times New Roman" panose="02020603050405020304" pitchFamily="18" charset="0"/>
                <a:cs typeface="Times New Roman" panose="02020603050405020304" pitchFamily="18" charset="0"/>
              </a:rPr>
              <a:t>И</a:t>
            </a:r>
            <a:r>
              <a:rPr lang="en-US" altLang="ru-RU" sz="1000">
                <a:latin typeface="Times New Roman" panose="02020603050405020304" pitchFamily="18" charset="0"/>
                <a:cs typeface="Times New Roman" panose="02020603050405020304" pitchFamily="18" charset="0"/>
              </a:rPr>
              <a:t>.</a:t>
            </a:r>
            <a:r>
              <a:rPr lang="en-US" altLang="en-US" sz="1000">
                <a:latin typeface="Times New Roman" panose="02020603050405020304" pitchFamily="18" charset="0"/>
                <a:cs typeface="Times New Roman" panose="02020603050405020304" pitchFamily="18" charset="0"/>
              </a:rPr>
              <a:t>О</a:t>
            </a:r>
            <a:r>
              <a:rPr lang="en-US" altLang="ru-RU" sz="1000">
                <a:latin typeface="Times New Roman" panose="02020603050405020304" pitchFamily="18" charset="0"/>
                <a:cs typeface="Times New Roman" panose="02020603050405020304" pitchFamily="18" charset="0"/>
              </a:rPr>
              <a:t>., </a:t>
            </a:r>
            <a:r>
              <a:rPr lang="en-US" altLang="en-US" sz="1000">
                <a:latin typeface="Times New Roman" panose="02020603050405020304" pitchFamily="18" charset="0"/>
                <a:cs typeface="Times New Roman" panose="02020603050405020304" pitchFamily="18" charset="0"/>
              </a:rPr>
              <a:t>должность</a:t>
            </a:r>
            <a:r>
              <a:rPr lang="en-US" altLang="ru-RU" sz="1000">
                <a:latin typeface="Times New Roman" panose="02020603050405020304" pitchFamily="18" charset="0"/>
                <a:cs typeface="Times New Roman" panose="02020603050405020304" pitchFamily="18" charset="0"/>
              </a:rPr>
              <a:t>)</a:t>
            </a:r>
            <a:endParaRPr lang="en-US" altLang="ru-RU" sz="1000">
              <a:latin typeface="Times New Roman" panose="02020603050405020304" pitchFamily="18" charset="0"/>
              <a:cs typeface="Times New Roman" panose="02020603050405020304" pitchFamily="18" charset="0"/>
            </a:endParaRPr>
          </a:p>
          <a:p>
            <a:endParaRPr lang="en-US" altLang="ru-RU" sz="1000">
              <a:latin typeface="Times New Roman" panose="02020603050405020304" pitchFamily="18" charset="0"/>
              <a:cs typeface="Times New Roman" panose="02020603050405020304" pitchFamily="18" charset="0"/>
            </a:endParaRPr>
          </a:p>
          <a:p>
            <a:r>
              <a:rPr lang="en-US" altLang="en-US" sz="1000">
                <a:latin typeface="Times New Roman" panose="02020603050405020304" pitchFamily="18" charset="0"/>
                <a:cs typeface="Times New Roman" panose="02020603050405020304" pitchFamily="18" charset="0"/>
              </a:rPr>
              <a:t>проведена</a:t>
            </a:r>
            <a:r>
              <a:rPr lang="en-US" altLang="ru-RU" sz="1000">
                <a:latin typeface="Times New Roman" panose="02020603050405020304" pitchFamily="18" charset="0"/>
                <a:cs typeface="Times New Roman" panose="02020603050405020304" pitchFamily="18" charset="0"/>
              </a:rPr>
              <a:t> </a:t>
            </a:r>
            <a:r>
              <a:rPr lang="en-US" altLang="en-US" sz="1000">
                <a:latin typeface="Times New Roman" panose="02020603050405020304" pitchFamily="18" charset="0"/>
                <a:cs typeface="Times New Roman" panose="02020603050405020304" pitchFamily="18" charset="0"/>
              </a:rPr>
              <a:t>проверка</a:t>
            </a:r>
            <a:r>
              <a:rPr lang="en-US" altLang="ru-RU" sz="1000">
                <a:latin typeface="Times New Roman" panose="02020603050405020304" pitchFamily="18" charset="0"/>
                <a:cs typeface="Times New Roman" panose="02020603050405020304" pitchFamily="18" charset="0"/>
              </a:rPr>
              <a:t> _______________________________________________________</a:t>
            </a:r>
            <a:endParaRPr lang="en-US" altLang="ru-RU" sz="1000">
              <a:latin typeface="Times New Roman" panose="02020603050405020304" pitchFamily="18" charset="0"/>
              <a:cs typeface="Times New Roman" panose="02020603050405020304" pitchFamily="18" charset="0"/>
            </a:endParaRPr>
          </a:p>
          <a:p>
            <a:r>
              <a:rPr lang="en-US" altLang="ru-RU" sz="1000">
                <a:latin typeface="Times New Roman" panose="02020603050405020304" pitchFamily="18" charset="0"/>
                <a:cs typeface="Times New Roman" panose="02020603050405020304" pitchFamily="18" charset="0"/>
              </a:rPr>
              <a:t>                                                                                (</a:t>
            </a:r>
            <a:r>
              <a:rPr lang="en-US" altLang="en-US" sz="1000">
                <a:latin typeface="Times New Roman" panose="02020603050405020304" pitchFamily="18" charset="0"/>
                <a:cs typeface="Times New Roman" panose="02020603050405020304" pitchFamily="18" charset="0"/>
              </a:rPr>
              <a:t>наименование</a:t>
            </a:r>
            <a:r>
              <a:rPr lang="en-US" altLang="ru-RU" sz="1000">
                <a:latin typeface="Times New Roman" panose="02020603050405020304" pitchFamily="18" charset="0"/>
                <a:cs typeface="Times New Roman" panose="02020603050405020304" pitchFamily="18" charset="0"/>
              </a:rPr>
              <a:t> </a:t>
            </a:r>
            <a:r>
              <a:rPr lang="en-US" altLang="en-US" sz="1000">
                <a:latin typeface="Times New Roman" panose="02020603050405020304" pitchFamily="18" charset="0"/>
                <a:cs typeface="Times New Roman" panose="02020603050405020304" pitchFamily="18" charset="0"/>
              </a:rPr>
              <a:t>учреждения</a:t>
            </a:r>
            <a:r>
              <a:rPr lang="en-US" altLang="ru-RU" sz="1000">
                <a:latin typeface="Times New Roman" panose="02020603050405020304" pitchFamily="18" charset="0"/>
                <a:cs typeface="Times New Roman" panose="02020603050405020304" pitchFamily="18" charset="0"/>
              </a:rPr>
              <a:t> </a:t>
            </a:r>
            <a:r>
              <a:rPr lang="en-US" altLang="en-US" sz="1000">
                <a:latin typeface="Times New Roman" panose="02020603050405020304" pitchFamily="18" charset="0"/>
                <a:cs typeface="Times New Roman" panose="02020603050405020304" pitchFamily="18" charset="0"/>
              </a:rPr>
              <a:t>в</a:t>
            </a:r>
            <a:r>
              <a:rPr lang="en-US" altLang="ru-RU" sz="1000">
                <a:latin typeface="Times New Roman" panose="02020603050405020304" pitchFamily="18" charset="0"/>
                <a:cs typeface="Times New Roman" panose="02020603050405020304" pitchFamily="18" charset="0"/>
              </a:rPr>
              <a:t> </a:t>
            </a:r>
            <a:r>
              <a:rPr lang="en-US" altLang="en-US" sz="1000">
                <a:latin typeface="Times New Roman" panose="02020603050405020304" pitchFamily="18" charset="0"/>
                <a:cs typeface="Times New Roman" panose="02020603050405020304" pitchFamily="18" charset="0"/>
              </a:rPr>
              <a:t>котором</a:t>
            </a:r>
            <a:r>
              <a:rPr lang="en-US" altLang="ru-RU" sz="1000">
                <a:latin typeface="Times New Roman" panose="02020603050405020304" pitchFamily="18" charset="0"/>
                <a:cs typeface="Times New Roman" panose="02020603050405020304" pitchFamily="18" charset="0"/>
              </a:rPr>
              <a:t> </a:t>
            </a:r>
            <a:r>
              <a:rPr lang="en-US" altLang="en-US" sz="1000">
                <a:latin typeface="Times New Roman" panose="02020603050405020304" pitchFamily="18" charset="0"/>
                <a:cs typeface="Times New Roman" panose="02020603050405020304" pitchFamily="18" charset="0"/>
              </a:rPr>
              <a:t>проводится</a:t>
            </a:r>
            <a:r>
              <a:rPr lang="en-US" altLang="ru-RU" sz="1000">
                <a:latin typeface="Times New Roman" panose="02020603050405020304" pitchFamily="18" charset="0"/>
                <a:cs typeface="Times New Roman" panose="02020603050405020304" pitchFamily="18" charset="0"/>
              </a:rPr>
              <a:t> </a:t>
            </a:r>
            <a:r>
              <a:rPr lang="en-US" altLang="en-US" sz="1000">
                <a:latin typeface="Times New Roman" panose="02020603050405020304" pitchFamily="18" charset="0"/>
                <a:cs typeface="Times New Roman" panose="02020603050405020304" pitchFamily="18" charset="0"/>
              </a:rPr>
              <a:t>проверка</a:t>
            </a:r>
            <a:r>
              <a:rPr lang="en-US" altLang="ru-RU" sz="1000">
                <a:latin typeface="Times New Roman" panose="02020603050405020304" pitchFamily="18" charset="0"/>
                <a:cs typeface="Times New Roman" panose="02020603050405020304" pitchFamily="18" charset="0"/>
              </a:rPr>
              <a:t>, </a:t>
            </a:r>
            <a:r>
              <a:rPr lang="en-US" altLang="en-US" sz="1000">
                <a:latin typeface="Times New Roman" panose="02020603050405020304" pitchFamily="18" charset="0"/>
                <a:cs typeface="Times New Roman" panose="02020603050405020304" pitchFamily="18" charset="0"/>
              </a:rPr>
              <a:t>являющегося</a:t>
            </a:r>
            <a:r>
              <a:rPr lang="en-US" altLang="ru-RU" sz="1000">
                <a:latin typeface="Times New Roman" panose="02020603050405020304" pitchFamily="18" charset="0"/>
                <a:cs typeface="Times New Roman" panose="02020603050405020304" pitchFamily="18" charset="0"/>
              </a:rPr>
              <a:t> </a:t>
            </a:r>
            <a:r>
              <a:rPr lang="en-US" altLang="en-US" sz="1000">
                <a:latin typeface="Times New Roman" panose="02020603050405020304" pitchFamily="18" charset="0"/>
                <a:cs typeface="Times New Roman" panose="02020603050405020304" pitchFamily="18" charset="0"/>
              </a:rPr>
              <a:t>ответственным</a:t>
            </a:r>
            <a:r>
              <a:rPr lang="en-US" altLang="ru-RU" sz="1000">
                <a:latin typeface="Times New Roman" panose="02020603050405020304" pitchFamily="18" charset="0"/>
                <a:cs typeface="Times New Roman" panose="02020603050405020304" pitchFamily="18" charset="0"/>
              </a:rPr>
              <a:t> </a:t>
            </a:r>
            <a:r>
              <a:rPr lang="en-US" altLang="en-US" sz="1000">
                <a:latin typeface="Times New Roman" panose="02020603050405020304" pitchFamily="18" charset="0"/>
                <a:cs typeface="Times New Roman" panose="02020603050405020304" pitchFamily="18" charset="0"/>
              </a:rPr>
              <a:t>субъектом</a:t>
            </a:r>
            <a:r>
              <a:rPr lang="en-US" altLang="ru-RU" sz="1000">
                <a:latin typeface="Times New Roman" panose="02020603050405020304" pitchFamily="18" charset="0"/>
                <a:cs typeface="Times New Roman" panose="02020603050405020304" pitchFamily="18" charset="0"/>
              </a:rPr>
              <a:t>)</a:t>
            </a:r>
            <a:endParaRPr lang="en-US" altLang="ru-RU" sz="1000">
              <a:latin typeface="Times New Roman" panose="02020603050405020304" pitchFamily="18" charset="0"/>
              <a:cs typeface="Times New Roman" panose="02020603050405020304" pitchFamily="18" charset="0"/>
            </a:endParaRPr>
          </a:p>
          <a:p>
            <a:r>
              <a:rPr lang="en-US" altLang="en-US" sz="1000">
                <a:latin typeface="Times New Roman" panose="02020603050405020304" pitchFamily="18" charset="0"/>
                <a:cs typeface="Times New Roman" panose="02020603050405020304" pitchFamily="18" charset="0"/>
              </a:rPr>
              <a:t>по</a:t>
            </a:r>
            <a:r>
              <a:rPr lang="en-US" altLang="ru-RU" sz="1000">
                <a:latin typeface="Times New Roman" panose="02020603050405020304" pitchFamily="18" charset="0"/>
                <a:cs typeface="Times New Roman" panose="02020603050405020304" pitchFamily="18" charset="0"/>
              </a:rPr>
              <a:t> </a:t>
            </a:r>
            <a:r>
              <a:rPr lang="en-US" altLang="en-US" sz="1000">
                <a:latin typeface="Times New Roman" panose="02020603050405020304" pitchFamily="18" charset="0"/>
                <a:cs typeface="Times New Roman" panose="02020603050405020304" pitchFamily="18" charset="0"/>
              </a:rPr>
              <a:t>реализации</a:t>
            </a:r>
            <a:r>
              <a:rPr lang="en-US" altLang="ru-RU" sz="1000">
                <a:latin typeface="Times New Roman" panose="02020603050405020304" pitchFamily="18" charset="0"/>
                <a:cs typeface="Times New Roman" panose="02020603050405020304" pitchFamily="18" charset="0"/>
              </a:rPr>
              <a:t> </a:t>
            </a:r>
            <a:r>
              <a:rPr lang="en-US" altLang="en-US" sz="1000">
                <a:latin typeface="Times New Roman" panose="02020603050405020304" pitchFamily="18" charset="0"/>
                <a:cs typeface="Times New Roman" panose="02020603050405020304" pitchFamily="18" charset="0"/>
              </a:rPr>
              <a:t>профилактической</a:t>
            </a:r>
            <a:r>
              <a:rPr lang="en-US" altLang="ru-RU" sz="1000">
                <a:latin typeface="Times New Roman" panose="02020603050405020304" pitchFamily="18" charset="0"/>
                <a:cs typeface="Times New Roman" panose="02020603050405020304" pitchFamily="18" charset="0"/>
              </a:rPr>
              <a:t> </a:t>
            </a:r>
            <a:r>
              <a:rPr lang="en-US" altLang="en-US" sz="1000">
                <a:latin typeface="Times New Roman" panose="02020603050405020304" pitchFamily="18" charset="0"/>
                <a:cs typeface="Times New Roman" panose="02020603050405020304" pitchFamily="18" charset="0"/>
              </a:rPr>
              <a:t>работы</a:t>
            </a:r>
            <a:r>
              <a:rPr lang="en-US" altLang="ru-RU" sz="1000">
                <a:latin typeface="Times New Roman" panose="02020603050405020304" pitchFamily="18" charset="0"/>
                <a:cs typeface="Times New Roman" panose="02020603050405020304" pitchFamily="18" charset="0"/>
              </a:rPr>
              <a:t> </a:t>
            </a:r>
            <a:r>
              <a:rPr lang="en-US" altLang="en-US" sz="1000">
                <a:latin typeface="Times New Roman" panose="02020603050405020304" pitchFamily="18" charset="0"/>
                <a:cs typeface="Times New Roman" panose="02020603050405020304" pitchFamily="18" charset="0"/>
              </a:rPr>
              <a:t>в</a:t>
            </a:r>
            <a:r>
              <a:rPr lang="en-US" altLang="ru-RU" sz="1000">
                <a:latin typeface="Times New Roman" panose="02020603050405020304" pitchFamily="18" charset="0"/>
                <a:cs typeface="Times New Roman" panose="02020603050405020304" pitchFamily="18" charset="0"/>
              </a:rPr>
              <a:t> </a:t>
            </a:r>
            <a:r>
              <a:rPr lang="en-US" altLang="en-US" sz="1000">
                <a:latin typeface="Times New Roman" panose="02020603050405020304" pitchFamily="18" charset="0"/>
                <a:cs typeface="Times New Roman" panose="02020603050405020304" pitchFamily="18" charset="0"/>
              </a:rPr>
              <a:t>образовательном</a:t>
            </a:r>
            <a:r>
              <a:rPr lang="en-US" altLang="ru-RU" sz="1000">
                <a:latin typeface="Times New Roman" panose="02020603050405020304" pitchFamily="18" charset="0"/>
                <a:cs typeface="Times New Roman" panose="02020603050405020304" pitchFamily="18" charset="0"/>
              </a:rPr>
              <a:t> </a:t>
            </a:r>
            <a:r>
              <a:rPr lang="en-US" altLang="en-US" sz="1000">
                <a:latin typeface="Times New Roman" panose="02020603050405020304" pitchFamily="18" charset="0"/>
                <a:cs typeface="Times New Roman" panose="02020603050405020304" pitchFamily="18" charset="0"/>
              </a:rPr>
              <a:t>учреждении</a:t>
            </a:r>
            <a:r>
              <a:rPr lang="en-US" altLang="ru-RU" sz="1000">
                <a:latin typeface="Times New Roman" panose="02020603050405020304" pitchFamily="18" charset="0"/>
                <a:cs typeface="Times New Roman" panose="02020603050405020304" pitchFamily="18" charset="0"/>
              </a:rPr>
              <a:t>: </a:t>
            </a:r>
            <a:endParaRPr lang="en-US" altLang="ru-RU" sz="1000">
              <a:latin typeface="Times New Roman" panose="02020603050405020304" pitchFamily="18" charset="0"/>
              <a:cs typeface="Times New Roman" panose="02020603050405020304" pitchFamily="18" charset="0"/>
            </a:endParaRPr>
          </a:p>
          <a:p>
            <a:r>
              <a:rPr lang="en-US" altLang="en-US" sz="1000">
                <a:latin typeface="Times New Roman" panose="02020603050405020304" pitchFamily="18" charset="0"/>
                <a:cs typeface="Times New Roman" panose="02020603050405020304" pitchFamily="18" charset="0"/>
              </a:rPr>
              <a:t>Всего</a:t>
            </a:r>
            <a:r>
              <a:rPr lang="en-US" altLang="ru-RU" sz="1000">
                <a:latin typeface="Times New Roman" panose="02020603050405020304" pitchFamily="18" charset="0"/>
                <a:cs typeface="Times New Roman" panose="02020603050405020304" pitchFamily="18" charset="0"/>
              </a:rPr>
              <a:t> </a:t>
            </a:r>
            <a:r>
              <a:rPr lang="en-US" altLang="en-US" sz="1000">
                <a:latin typeface="Times New Roman" panose="02020603050405020304" pitchFamily="18" charset="0"/>
                <a:cs typeface="Times New Roman" panose="02020603050405020304" pitchFamily="18" charset="0"/>
              </a:rPr>
              <a:t>несовершеннолетних</a:t>
            </a:r>
            <a:r>
              <a:rPr lang="en-US" altLang="ru-RU" sz="1000">
                <a:latin typeface="Times New Roman" panose="02020603050405020304" pitchFamily="18" charset="0"/>
                <a:cs typeface="Times New Roman" panose="02020603050405020304" pitchFamily="18" charset="0"/>
              </a:rPr>
              <a:t>, </a:t>
            </a:r>
            <a:r>
              <a:rPr lang="en-US" altLang="en-US" sz="1000">
                <a:latin typeface="Times New Roman" panose="02020603050405020304" pitchFamily="18" charset="0"/>
                <a:cs typeface="Times New Roman" panose="02020603050405020304" pitchFamily="18" charset="0"/>
              </a:rPr>
              <a:t>состоящих</a:t>
            </a:r>
            <a:r>
              <a:rPr lang="en-US" altLang="ru-RU" sz="1000">
                <a:latin typeface="Times New Roman" panose="02020603050405020304" pitchFamily="18" charset="0"/>
                <a:cs typeface="Times New Roman" panose="02020603050405020304" pitchFamily="18" charset="0"/>
              </a:rPr>
              <a:t> </a:t>
            </a:r>
            <a:r>
              <a:rPr lang="en-US" altLang="en-US" sz="1000">
                <a:latin typeface="Times New Roman" panose="02020603050405020304" pitchFamily="18" charset="0"/>
                <a:cs typeface="Times New Roman" panose="02020603050405020304" pitchFamily="18" charset="0"/>
              </a:rPr>
              <a:t>на</a:t>
            </a:r>
            <a:r>
              <a:rPr lang="en-US" altLang="ru-RU" sz="1000">
                <a:latin typeface="Times New Roman" panose="02020603050405020304" pitchFamily="18" charset="0"/>
                <a:cs typeface="Times New Roman" panose="02020603050405020304" pitchFamily="18" charset="0"/>
              </a:rPr>
              <a:t> </a:t>
            </a:r>
            <a:r>
              <a:rPr lang="en-US" altLang="en-US" sz="1000">
                <a:latin typeface="Times New Roman" panose="02020603050405020304" pitchFamily="18" charset="0"/>
                <a:cs typeface="Times New Roman" panose="02020603050405020304" pitchFamily="18" charset="0"/>
              </a:rPr>
              <a:t>ВШК</a:t>
            </a:r>
            <a:r>
              <a:rPr lang="en-US" altLang="ru-RU" sz="1000">
                <a:latin typeface="Times New Roman" panose="02020603050405020304" pitchFamily="18" charset="0"/>
                <a:cs typeface="Times New Roman" panose="02020603050405020304" pitchFamily="18" charset="0"/>
              </a:rPr>
              <a:t>:__________</a:t>
            </a:r>
            <a:endParaRPr lang="en-US" altLang="ru-RU" sz="1000">
              <a:latin typeface="Times New Roman" panose="02020603050405020304" pitchFamily="18" charset="0"/>
              <a:cs typeface="Times New Roman" panose="02020603050405020304" pitchFamily="18" charset="0"/>
            </a:endParaRPr>
          </a:p>
          <a:p>
            <a:r>
              <a:rPr lang="en-US" altLang="ru-RU" sz="1000">
                <a:latin typeface="Times New Roman" panose="02020603050405020304" pitchFamily="18" charset="0"/>
                <a:cs typeface="Times New Roman" panose="02020603050405020304" pitchFamily="18" charset="0"/>
              </a:rPr>
              <a:t>__________________________________________________________________</a:t>
            </a:r>
            <a:endParaRPr lang="en-US" altLang="ru-RU" sz="1000">
              <a:latin typeface="Times New Roman" panose="02020603050405020304" pitchFamily="18" charset="0"/>
              <a:cs typeface="Times New Roman" panose="02020603050405020304" pitchFamily="18" charset="0"/>
            </a:endParaRPr>
          </a:p>
          <a:p>
            <a:r>
              <a:rPr lang="en-US" altLang="ru-RU" sz="1000">
                <a:latin typeface="Times New Roman" panose="02020603050405020304" pitchFamily="18" charset="0"/>
                <a:cs typeface="Times New Roman" panose="02020603050405020304" pitchFamily="18" charset="0"/>
              </a:rPr>
              <a:t> (</a:t>
            </a:r>
            <a:r>
              <a:rPr lang="en-US" altLang="en-US" sz="1000">
                <a:latin typeface="Times New Roman" panose="02020603050405020304" pitchFamily="18" charset="0"/>
                <a:cs typeface="Times New Roman" panose="02020603050405020304" pitchFamily="18" charset="0"/>
              </a:rPr>
              <a:t>Ф</a:t>
            </a:r>
            <a:r>
              <a:rPr lang="en-US" altLang="ru-RU" sz="1000">
                <a:latin typeface="Times New Roman" panose="02020603050405020304" pitchFamily="18" charset="0"/>
                <a:cs typeface="Times New Roman" panose="02020603050405020304" pitchFamily="18" charset="0"/>
              </a:rPr>
              <a:t>.</a:t>
            </a:r>
            <a:r>
              <a:rPr lang="en-US" altLang="en-US" sz="1000">
                <a:latin typeface="Times New Roman" panose="02020603050405020304" pitchFamily="18" charset="0"/>
                <a:cs typeface="Times New Roman" panose="02020603050405020304" pitchFamily="18" charset="0"/>
              </a:rPr>
              <a:t>И</a:t>
            </a:r>
            <a:r>
              <a:rPr lang="en-US" altLang="ru-RU" sz="1000">
                <a:latin typeface="Times New Roman" panose="02020603050405020304" pitchFamily="18" charset="0"/>
                <a:cs typeface="Times New Roman" panose="02020603050405020304" pitchFamily="18" charset="0"/>
              </a:rPr>
              <a:t>.</a:t>
            </a:r>
            <a:r>
              <a:rPr lang="en-US" altLang="en-US" sz="1000">
                <a:latin typeface="Times New Roman" panose="02020603050405020304" pitchFamily="18" charset="0"/>
                <a:cs typeface="Times New Roman" panose="02020603050405020304" pitchFamily="18" charset="0"/>
              </a:rPr>
              <a:t>О</a:t>
            </a:r>
            <a:r>
              <a:rPr lang="en-US" altLang="ru-RU" sz="1000">
                <a:latin typeface="Times New Roman" panose="02020603050405020304" pitchFamily="18" charset="0"/>
                <a:cs typeface="Times New Roman" panose="02020603050405020304" pitchFamily="18" charset="0"/>
              </a:rPr>
              <a:t>., </a:t>
            </a:r>
            <a:r>
              <a:rPr lang="en-US" altLang="en-US" sz="1000">
                <a:latin typeface="Times New Roman" panose="02020603050405020304" pitchFamily="18" charset="0"/>
                <a:cs typeface="Times New Roman" panose="02020603050405020304" pitchFamily="18" charset="0"/>
              </a:rPr>
              <a:t>дата</a:t>
            </a:r>
            <a:r>
              <a:rPr lang="en-US" altLang="ru-RU" sz="1000">
                <a:latin typeface="Times New Roman" panose="02020603050405020304" pitchFamily="18" charset="0"/>
                <a:cs typeface="Times New Roman" panose="02020603050405020304" pitchFamily="18" charset="0"/>
              </a:rPr>
              <a:t> </a:t>
            </a:r>
            <a:r>
              <a:rPr lang="en-US" altLang="en-US" sz="1000">
                <a:latin typeface="Times New Roman" panose="02020603050405020304" pitchFamily="18" charset="0"/>
                <a:cs typeface="Times New Roman" panose="02020603050405020304" pitchFamily="18" charset="0"/>
              </a:rPr>
              <a:t>рождения</a:t>
            </a:r>
            <a:r>
              <a:rPr lang="en-US" altLang="ru-RU" sz="1000">
                <a:latin typeface="Times New Roman" panose="02020603050405020304" pitchFamily="18" charset="0"/>
                <a:cs typeface="Times New Roman" panose="02020603050405020304" pitchFamily="18" charset="0"/>
              </a:rPr>
              <a:t>, </a:t>
            </a:r>
            <a:r>
              <a:rPr lang="en-US" altLang="en-US" sz="1000">
                <a:latin typeface="Times New Roman" panose="02020603050405020304" pitchFamily="18" charset="0"/>
                <a:cs typeface="Times New Roman" panose="02020603050405020304" pitchFamily="18" charset="0"/>
              </a:rPr>
              <a:t>причина</a:t>
            </a:r>
            <a:r>
              <a:rPr lang="en-US" altLang="ru-RU" sz="1000">
                <a:latin typeface="Times New Roman" panose="02020603050405020304" pitchFamily="18" charset="0"/>
                <a:cs typeface="Times New Roman" panose="02020603050405020304" pitchFamily="18" charset="0"/>
              </a:rPr>
              <a:t> </a:t>
            </a:r>
            <a:r>
              <a:rPr lang="en-US" altLang="en-US" sz="1000">
                <a:latin typeface="Times New Roman" panose="02020603050405020304" pitchFamily="18" charset="0"/>
                <a:cs typeface="Times New Roman" panose="02020603050405020304" pitchFamily="18" charset="0"/>
              </a:rPr>
              <a:t>постановк</a:t>
            </a:r>
            <a:r>
              <a:rPr lang="ru-RU" altLang="en-US" sz="1000">
                <a:latin typeface="Times New Roman" panose="02020603050405020304" pitchFamily="18" charset="0"/>
                <a:cs typeface="Times New Roman" panose="02020603050405020304" pitchFamily="18" charset="0"/>
              </a:rPr>
              <a:t>и</a:t>
            </a:r>
            <a:r>
              <a:rPr lang="en-US" altLang="ru-RU" sz="1000">
                <a:latin typeface="Times New Roman" panose="02020603050405020304" pitchFamily="18" charset="0"/>
                <a:cs typeface="Times New Roman" panose="02020603050405020304" pitchFamily="18" charset="0"/>
              </a:rPr>
              <a:t>___________________________</a:t>
            </a:r>
            <a:endParaRPr lang="en-US" altLang="ru-RU" sz="1000">
              <a:latin typeface="Times New Roman" panose="02020603050405020304" pitchFamily="18" charset="0"/>
              <a:cs typeface="Times New Roman" panose="02020603050405020304" pitchFamily="18" charset="0"/>
            </a:endParaRPr>
          </a:p>
        </p:txBody>
      </p:sp>
      <p:sp>
        <p:nvSpPr>
          <p:cNvPr id="14" name="Замещающее содержимое 13"/>
          <p:cNvSpPr>
            <a:spLocks noGrp="1"/>
          </p:cNvSpPr>
          <p:nvPr>
            <p:ph sz="half" idx="2"/>
          </p:nvPr>
        </p:nvSpPr>
        <p:spPr>
          <a:xfrm>
            <a:off x="4571365" y="1176655"/>
            <a:ext cx="4321810" cy="5297170"/>
          </a:xfrm>
        </p:spPr>
        <p:txBody>
          <a:bodyPr>
            <a:normAutofit fontScale="25000"/>
          </a:bodyPr>
          <a:p>
            <a:r>
              <a:rPr lang="en-US" altLang="en-US" sz="3200">
                <a:latin typeface="Times New Roman" panose="02020603050405020304" pitchFamily="18" charset="0"/>
                <a:cs typeface="Times New Roman" panose="02020603050405020304" pitchFamily="18" charset="0"/>
              </a:rPr>
              <a:t>по</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реализации</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профилактической</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работы</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в</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образовательном</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учреждении</a:t>
            </a:r>
            <a:r>
              <a:rPr lang="en-US" altLang="ru-RU" sz="3200">
                <a:latin typeface="Times New Roman" panose="02020603050405020304" pitchFamily="18" charset="0"/>
                <a:cs typeface="Times New Roman" panose="02020603050405020304" pitchFamily="18" charset="0"/>
              </a:rPr>
              <a:t>: </a:t>
            </a:r>
            <a:endParaRPr lang="en-US" altLang="ru-RU" sz="3200">
              <a:latin typeface="Times New Roman" panose="02020603050405020304" pitchFamily="18" charset="0"/>
              <a:cs typeface="Times New Roman" panose="02020603050405020304" pitchFamily="18" charset="0"/>
            </a:endParaRPr>
          </a:p>
          <a:p>
            <a:r>
              <a:rPr lang="en-US" altLang="en-US" sz="3200">
                <a:latin typeface="Times New Roman" panose="02020603050405020304" pitchFamily="18" charset="0"/>
                <a:cs typeface="Times New Roman" panose="02020603050405020304" pitchFamily="18" charset="0"/>
              </a:rPr>
              <a:t>Всего</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несовершеннолетних</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состоящих</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на</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ВШК</a:t>
            </a:r>
            <a:r>
              <a:rPr lang="en-US" altLang="ru-RU" sz="3200">
                <a:latin typeface="Times New Roman" panose="02020603050405020304" pitchFamily="18" charset="0"/>
                <a:cs typeface="Times New Roman" panose="02020603050405020304" pitchFamily="18" charset="0"/>
              </a:rPr>
              <a:t>:__________</a:t>
            </a:r>
            <a:endParaRPr lang="en-US" altLang="ru-RU" sz="3200">
              <a:latin typeface="Times New Roman" panose="02020603050405020304" pitchFamily="18" charset="0"/>
              <a:cs typeface="Times New Roman" panose="02020603050405020304" pitchFamily="18" charset="0"/>
            </a:endParaRPr>
          </a:p>
          <a:p>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Ф</a:t>
            </a:r>
            <a:r>
              <a:rPr lang="en-US" altLang="ru-RU" sz="3200">
                <a:latin typeface="Times New Roman" panose="02020603050405020304" pitchFamily="18" charset="0"/>
                <a:cs typeface="Times New Roman" panose="02020603050405020304" pitchFamily="18" charset="0"/>
              </a:rPr>
              <a:t>.</a:t>
            </a:r>
            <a:r>
              <a:rPr lang="en-US" altLang="en-US" sz="3200">
                <a:latin typeface="Times New Roman" panose="02020603050405020304" pitchFamily="18" charset="0"/>
                <a:cs typeface="Times New Roman" panose="02020603050405020304" pitchFamily="18" charset="0"/>
              </a:rPr>
              <a:t>И</a:t>
            </a:r>
            <a:r>
              <a:rPr lang="en-US" altLang="ru-RU" sz="3200">
                <a:latin typeface="Times New Roman" panose="02020603050405020304" pitchFamily="18" charset="0"/>
                <a:cs typeface="Times New Roman" panose="02020603050405020304" pitchFamily="18" charset="0"/>
              </a:rPr>
              <a:t>.</a:t>
            </a:r>
            <a:r>
              <a:rPr lang="en-US" altLang="en-US" sz="3200">
                <a:latin typeface="Times New Roman" panose="02020603050405020304" pitchFamily="18" charset="0"/>
                <a:cs typeface="Times New Roman" panose="02020603050405020304" pitchFamily="18" charset="0"/>
              </a:rPr>
              <a:t>О</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дата</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рождения</a:t>
            </a:r>
            <a:r>
              <a:rPr lang="en-US" altLang="ru-RU" sz="3200">
                <a:latin typeface="Times New Roman" panose="02020603050405020304" pitchFamily="18" charset="0"/>
                <a:cs typeface="Times New Roman" panose="02020603050405020304" pitchFamily="18" charset="0"/>
              </a:rPr>
              <a:t>)</a:t>
            </a:r>
            <a:endParaRPr lang="en-US" altLang="ru-RU" sz="3200">
              <a:latin typeface="Times New Roman" panose="02020603050405020304" pitchFamily="18" charset="0"/>
              <a:cs typeface="Times New Roman" panose="02020603050405020304" pitchFamily="18" charset="0"/>
            </a:endParaRPr>
          </a:p>
          <a:p>
            <a:r>
              <a:rPr lang="en-US" altLang="en-US" sz="3200">
                <a:latin typeface="Times New Roman" panose="02020603050405020304" pitchFamily="18" charset="0"/>
                <a:cs typeface="Times New Roman" panose="02020603050405020304" pitchFamily="18" charset="0"/>
              </a:rPr>
              <a:t>Всего</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несовершеннолетних</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состоящих</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на</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учёте</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в</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ОДН</a:t>
            </a:r>
            <a:r>
              <a:rPr lang="en-US" altLang="ru-RU" sz="3200">
                <a:latin typeface="Times New Roman" panose="02020603050405020304" pitchFamily="18" charset="0"/>
                <a:cs typeface="Times New Roman" panose="02020603050405020304" pitchFamily="18" charset="0"/>
              </a:rPr>
              <a:t>:_________</a:t>
            </a:r>
            <a:endParaRPr lang="en-US" altLang="ru-RU" sz="3200">
              <a:latin typeface="Times New Roman" panose="02020603050405020304" pitchFamily="18" charset="0"/>
              <a:cs typeface="Times New Roman" panose="02020603050405020304" pitchFamily="18" charset="0"/>
            </a:endParaRPr>
          </a:p>
          <a:p>
            <a:endParaRPr lang="en-US" altLang="ru-RU" sz="3200">
              <a:latin typeface="Times New Roman" panose="02020603050405020304" pitchFamily="18" charset="0"/>
              <a:cs typeface="Times New Roman" panose="02020603050405020304" pitchFamily="18" charset="0"/>
            </a:endParaRPr>
          </a:p>
          <a:p>
            <a:r>
              <a:rPr lang="en-US" altLang="en-US" sz="3200">
                <a:latin typeface="Times New Roman" panose="02020603050405020304" pitchFamily="18" charset="0"/>
                <a:cs typeface="Times New Roman" panose="02020603050405020304" pitchFamily="18" charset="0"/>
              </a:rPr>
              <a:t>Наличие</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психолога</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в</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ОУ</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участвующего</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в</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проведении</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работы</a:t>
            </a:r>
            <a:r>
              <a:rPr lang="en-US" altLang="ru-RU" sz="3200">
                <a:latin typeface="Times New Roman" panose="02020603050405020304" pitchFamily="18" charset="0"/>
                <a:cs typeface="Times New Roman" panose="02020603050405020304" pitchFamily="18" charset="0"/>
              </a:rPr>
              <a:t>:__________________________________________________________________</a:t>
            </a:r>
            <a:endParaRPr lang="en-US" altLang="ru-RU" sz="3200">
              <a:latin typeface="Times New Roman" panose="02020603050405020304" pitchFamily="18" charset="0"/>
              <a:cs typeface="Times New Roman" panose="02020603050405020304" pitchFamily="18" charset="0"/>
            </a:endParaRPr>
          </a:p>
          <a:p>
            <a:r>
              <a:rPr lang="en-US" altLang="en-US" sz="3200">
                <a:latin typeface="Times New Roman" panose="02020603050405020304" pitchFamily="18" charset="0"/>
                <a:cs typeface="Times New Roman" panose="02020603050405020304" pitchFamily="18" charset="0"/>
              </a:rPr>
              <a:t>Наличие</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обученного</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медиатора</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в</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ОУ</a:t>
            </a:r>
            <a:r>
              <a:rPr lang="en-US" altLang="ru-RU" sz="3200">
                <a:latin typeface="Times New Roman" panose="02020603050405020304" pitchFamily="18" charset="0"/>
                <a:cs typeface="Times New Roman" panose="02020603050405020304" pitchFamily="18" charset="0"/>
              </a:rPr>
              <a:t>:_______________________________________________________________(</a:t>
            </a:r>
            <a:r>
              <a:rPr lang="en-US" altLang="en-US" sz="3200">
                <a:latin typeface="Times New Roman" panose="02020603050405020304" pitchFamily="18" charset="0"/>
                <a:cs typeface="Times New Roman" panose="02020603050405020304" pitchFamily="18" charset="0"/>
              </a:rPr>
              <a:t>ФИО</a:t>
            </a:r>
            <a:r>
              <a:rPr lang="en-US" altLang="ru-RU" sz="3200">
                <a:latin typeface="Times New Roman" panose="02020603050405020304" pitchFamily="18" charset="0"/>
                <a:cs typeface="Times New Roman" panose="02020603050405020304" pitchFamily="18" charset="0"/>
              </a:rPr>
              <a:t>)</a:t>
            </a:r>
            <a:endParaRPr lang="en-US" altLang="ru-RU" sz="3200">
              <a:latin typeface="Times New Roman" panose="02020603050405020304" pitchFamily="18" charset="0"/>
              <a:cs typeface="Times New Roman" panose="02020603050405020304" pitchFamily="18" charset="0"/>
            </a:endParaRPr>
          </a:p>
          <a:p>
            <a:r>
              <a:rPr lang="en-US" altLang="en-US" sz="3200">
                <a:latin typeface="Times New Roman" panose="02020603050405020304" pitchFamily="18" charset="0"/>
                <a:cs typeface="Times New Roman" panose="02020603050405020304" pitchFamily="18" charset="0"/>
              </a:rPr>
              <a:t>Сотрудник</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ОДН</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ОМВД</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России</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по</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Пушкинскому</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району</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СПб</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участвующий</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в</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проведении</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работы</a:t>
            </a:r>
            <a:r>
              <a:rPr lang="en-US" altLang="ru-RU" sz="3200">
                <a:latin typeface="Times New Roman" panose="02020603050405020304" pitchFamily="18" charset="0"/>
                <a:cs typeface="Times New Roman" panose="02020603050405020304" pitchFamily="18" charset="0"/>
              </a:rPr>
              <a:t>:_________________________________________________ (</a:t>
            </a:r>
            <a:r>
              <a:rPr lang="en-US" altLang="en-US" sz="3200">
                <a:latin typeface="Times New Roman" panose="02020603050405020304" pitchFamily="18" charset="0"/>
                <a:cs typeface="Times New Roman" panose="02020603050405020304" pitchFamily="18" charset="0"/>
              </a:rPr>
              <a:t>ФИО</a:t>
            </a:r>
            <a:r>
              <a:rPr lang="en-US" altLang="ru-RU" sz="3200">
                <a:latin typeface="Times New Roman" panose="02020603050405020304" pitchFamily="18" charset="0"/>
                <a:cs typeface="Times New Roman" panose="02020603050405020304" pitchFamily="18" charset="0"/>
              </a:rPr>
              <a:t>)</a:t>
            </a:r>
            <a:endParaRPr lang="en-US" altLang="ru-RU" sz="3200">
              <a:latin typeface="Times New Roman" panose="02020603050405020304" pitchFamily="18" charset="0"/>
              <a:cs typeface="Times New Roman" panose="02020603050405020304" pitchFamily="18" charset="0"/>
            </a:endParaRPr>
          </a:p>
          <a:p>
            <a:r>
              <a:rPr lang="en-US" altLang="en-US" sz="3200">
                <a:latin typeface="Times New Roman" panose="02020603050405020304" pitchFamily="18" charset="0"/>
                <a:cs typeface="Times New Roman" panose="02020603050405020304" pitchFamily="18" charset="0"/>
              </a:rPr>
              <a:t>Планы</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ИПР</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присутствует</a:t>
            </a:r>
            <a:r>
              <a:rPr lang="en-US" altLang="ru-RU" sz="3200">
                <a:latin typeface="Times New Roman" panose="02020603050405020304" pitchFamily="18" charset="0"/>
                <a:cs typeface="Times New Roman" panose="02020603050405020304" pitchFamily="18" charset="0"/>
              </a:rPr>
              <a:t>/</a:t>
            </a:r>
            <a:r>
              <a:rPr lang="en-US" altLang="en-US" sz="3200">
                <a:latin typeface="Times New Roman" panose="02020603050405020304" pitchFamily="18" charset="0"/>
                <a:cs typeface="Times New Roman" panose="02020603050405020304" pitchFamily="18" charset="0"/>
              </a:rPr>
              <a:t>отсутствует</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указать</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причины</a:t>
            </a:r>
            <a:r>
              <a:rPr lang="en-US" altLang="ru-RU" sz="3200">
                <a:latin typeface="Times New Roman" panose="02020603050405020304" pitchFamily="18" charset="0"/>
                <a:cs typeface="Times New Roman" panose="02020603050405020304" pitchFamily="18" charset="0"/>
              </a:rPr>
              <a:t>) ________________________________________________________________________</a:t>
            </a:r>
            <a:endParaRPr lang="en-US" altLang="ru-RU" sz="3200">
              <a:latin typeface="Times New Roman" panose="02020603050405020304" pitchFamily="18" charset="0"/>
              <a:cs typeface="Times New Roman" panose="02020603050405020304" pitchFamily="18" charset="0"/>
            </a:endParaRPr>
          </a:p>
          <a:p>
            <a:r>
              <a:rPr lang="en-US" altLang="ru-RU" sz="3200">
                <a:latin typeface="Times New Roman" panose="02020603050405020304" pitchFamily="18" charset="0"/>
                <a:cs typeface="Times New Roman" panose="02020603050405020304" pitchFamily="18" charset="0"/>
              </a:rPr>
              <a:t>________________________________________________________________________</a:t>
            </a:r>
            <a:endParaRPr lang="en-US" altLang="ru-RU" sz="3200">
              <a:latin typeface="Times New Roman" panose="02020603050405020304" pitchFamily="18" charset="0"/>
              <a:cs typeface="Times New Roman" panose="02020603050405020304" pitchFamily="18" charset="0"/>
            </a:endParaRPr>
          </a:p>
          <a:p>
            <a:r>
              <a:rPr lang="en-US" altLang="ru-RU" sz="3200">
                <a:latin typeface="Times New Roman" panose="02020603050405020304" pitchFamily="18" charset="0"/>
                <a:cs typeface="Times New Roman" panose="02020603050405020304" pitchFamily="18" charset="0"/>
              </a:rPr>
              <a:t>________________________________________________________________________</a:t>
            </a:r>
            <a:endParaRPr lang="en-US" altLang="ru-RU" sz="3200">
              <a:latin typeface="Times New Roman" panose="02020603050405020304" pitchFamily="18" charset="0"/>
              <a:cs typeface="Times New Roman" panose="02020603050405020304" pitchFamily="18" charset="0"/>
            </a:endParaRPr>
          </a:p>
          <a:p>
            <a:r>
              <a:rPr lang="en-US" altLang="en-US" sz="3200">
                <a:latin typeface="Times New Roman" panose="02020603050405020304" pitchFamily="18" charset="0"/>
                <a:cs typeface="Times New Roman" panose="02020603050405020304" pitchFamily="18" charset="0"/>
              </a:rPr>
              <a:t>Полнота</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выполнения</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мероприятий</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в</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соответствии</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с</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планами</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ИПР</a:t>
            </a:r>
            <a:r>
              <a:rPr lang="en-US" altLang="ru-RU" sz="3200">
                <a:latin typeface="Times New Roman" panose="02020603050405020304" pitchFamily="18" charset="0"/>
                <a:cs typeface="Times New Roman" panose="02020603050405020304" pitchFamily="18" charset="0"/>
              </a:rPr>
              <a:t>: _______________</a:t>
            </a:r>
            <a:endParaRPr lang="en-US" altLang="ru-RU" sz="3200">
              <a:latin typeface="Times New Roman" panose="02020603050405020304" pitchFamily="18" charset="0"/>
              <a:cs typeface="Times New Roman" panose="02020603050405020304" pitchFamily="18" charset="0"/>
            </a:endParaRPr>
          </a:p>
          <a:p>
            <a:r>
              <a:rPr lang="en-US" altLang="ru-RU" sz="3200">
                <a:latin typeface="Times New Roman" panose="02020603050405020304" pitchFamily="18" charset="0"/>
                <a:cs typeface="Times New Roman" panose="02020603050405020304" pitchFamily="18" charset="0"/>
              </a:rPr>
              <a:t>________________________________________________________________________________________________________________________________________________</a:t>
            </a:r>
            <a:endParaRPr lang="en-US" altLang="ru-RU" sz="3200">
              <a:latin typeface="Times New Roman" panose="02020603050405020304" pitchFamily="18" charset="0"/>
              <a:cs typeface="Times New Roman" panose="02020603050405020304" pitchFamily="18" charset="0"/>
            </a:endParaRPr>
          </a:p>
          <a:p>
            <a:r>
              <a:rPr lang="en-US" altLang="en-US" sz="3200">
                <a:latin typeface="Times New Roman" panose="02020603050405020304" pitchFamily="18" charset="0"/>
                <a:cs typeface="Times New Roman" panose="02020603050405020304" pitchFamily="18" charset="0"/>
              </a:rPr>
              <a:t>Формы</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работы</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проводимой</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с</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несовершеннолетними</a:t>
            </a:r>
            <a:r>
              <a:rPr lang="en-US" altLang="ru-RU" sz="3200">
                <a:latin typeface="Times New Roman" panose="02020603050405020304" pitchFamily="18" charset="0"/>
                <a:cs typeface="Times New Roman" panose="02020603050405020304" pitchFamily="18" charset="0"/>
              </a:rPr>
              <a:t>: ________________________________________________________________________________________________________________________________________________</a:t>
            </a:r>
            <a:endParaRPr lang="en-US" altLang="ru-RU" sz="3200">
              <a:latin typeface="Times New Roman" panose="02020603050405020304" pitchFamily="18" charset="0"/>
              <a:cs typeface="Times New Roman" panose="02020603050405020304" pitchFamily="18" charset="0"/>
            </a:endParaRPr>
          </a:p>
          <a:p>
            <a:r>
              <a:rPr lang="en-US" altLang="ru-RU" sz="3200">
                <a:latin typeface="Times New Roman" panose="02020603050405020304" pitchFamily="18" charset="0"/>
                <a:cs typeface="Times New Roman" panose="02020603050405020304" pitchFamily="18" charset="0"/>
              </a:rPr>
              <a:t>________________________________________________________________________________________________________________________________________________</a:t>
            </a:r>
            <a:endParaRPr lang="en-US" altLang="ru-RU" sz="3200">
              <a:latin typeface="Times New Roman" panose="02020603050405020304" pitchFamily="18" charset="0"/>
              <a:cs typeface="Times New Roman" panose="02020603050405020304" pitchFamily="18" charset="0"/>
            </a:endParaRPr>
          </a:p>
          <a:p>
            <a:r>
              <a:rPr lang="en-US" altLang="en-US" sz="3200">
                <a:latin typeface="Times New Roman" panose="02020603050405020304" pitchFamily="18" charset="0"/>
                <a:cs typeface="Times New Roman" panose="02020603050405020304" pitchFamily="18" charset="0"/>
              </a:rPr>
              <a:t>Наличие</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плана</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по</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профилактике</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безнадзорности</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и</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правонарушений</a:t>
            </a:r>
            <a:r>
              <a:rPr lang="en-US" altLang="ru-RU" sz="3200">
                <a:latin typeface="Times New Roman" panose="02020603050405020304" pitchFamily="18" charset="0"/>
                <a:cs typeface="Times New Roman" panose="02020603050405020304" pitchFamily="18" charset="0"/>
              </a:rPr>
              <a:t>_____________</a:t>
            </a:r>
            <a:endParaRPr lang="en-US" altLang="ru-RU" sz="3200">
              <a:latin typeface="Times New Roman" panose="02020603050405020304" pitchFamily="18" charset="0"/>
              <a:cs typeface="Times New Roman" panose="02020603050405020304" pitchFamily="18" charset="0"/>
            </a:endParaRPr>
          </a:p>
          <a:p>
            <a:r>
              <a:rPr lang="en-US" altLang="en-US" sz="3200">
                <a:latin typeface="Times New Roman" panose="02020603050405020304" pitchFamily="18" charset="0"/>
                <a:cs typeface="Times New Roman" panose="02020603050405020304" pitchFamily="18" charset="0"/>
              </a:rPr>
              <a:t>Наличие</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плана</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по</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профилактике</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суицидов</a:t>
            </a:r>
            <a:r>
              <a:rPr lang="en-US" altLang="ru-RU" sz="3200">
                <a:latin typeface="Times New Roman" panose="02020603050405020304" pitchFamily="18" charset="0"/>
                <a:cs typeface="Times New Roman" panose="02020603050405020304" pitchFamily="18" charset="0"/>
              </a:rPr>
              <a:t>___________________________________</a:t>
            </a:r>
            <a:endParaRPr lang="en-US" altLang="ru-RU" sz="3200">
              <a:latin typeface="Times New Roman" panose="02020603050405020304" pitchFamily="18" charset="0"/>
              <a:cs typeface="Times New Roman" panose="02020603050405020304" pitchFamily="18" charset="0"/>
            </a:endParaRPr>
          </a:p>
          <a:p>
            <a:r>
              <a:rPr lang="en-US" altLang="en-US" sz="3200">
                <a:latin typeface="Times New Roman" panose="02020603050405020304" pitchFamily="18" charset="0"/>
                <a:cs typeface="Times New Roman" panose="02020603050405020304" pitchFamily="18" charset="0"/>
              </a:rPr>
              <a:t>Наличие</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плана</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по</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профилактике</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потребления</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ПАВ</a:t>
            </a:r>
            <a:r>
              <a:rPr lang="en-US" altLang="ru-RU" sz="3200">
                <a:latin typeface="Times New Roman" panose="02020603050405020304" pitchFamily="18" charset="0"/>
                <a:cs typeface="Times New Roman" panose="02020603050405020304" pitchFamily="18" charset="0"/>
              </a:rPr>
              <a:t>____________________________</a:t>
            </a:r>
            <a:endParaRPr lang="en-US" altLang="ru-RU" sz="3200">
              <a:latin typeface="Times New Roman" panose="02020603050405020304" pitchFamily="18" charset="0"/>
              <a:cs typeface="Times New Roman" panose="02020603050405020304" pitchFamily="18" charset="0"/>
            </a:endParaRPr>
          </a:p>
          <a:p>
            <a:r>
              <a:rPr lang="en-US" altLang="en-US" sz="3200">
                <a:latin typeface="Times New Roman" panose="02020603050405020304" pitchFamily="18" charset="0"/>
                <a:cs typeface="Times New Roman" panose="02020603050405020304" pitchFamily="18" charset="0"/>
              </a:rPr>
              <a:t>Наличие</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плана</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по</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профилактике</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табакокурения</a:t>
            </a:r>
            <a:r>
              <a:rPr lang="en-US" altLang="ru-RU" sz="3200">
                <a:latin typeface="Times New Roman" panose="02020603050405020304" pitchFamily="18" charset="0"/>
                <a:cs typeface="Times New Roman" panose="02020603050405020304" pitchFamily="18" charset="0"/>
              </a:rPr>
              <a:t>_______________________________</a:t>
            </a:r>
            <a:endParaRPr lang="en-US" altLang="ru-RU" sz="3200">
              <a:latin typeface="Times New Roman" panose="02020603050405020304" pitchFamily="18" charset="0"/>
              <a:cs typeface="Times New Roman" panose="02020603050405020304" pitchFamily="18" charset="0"/>
            </a:endParaRPr>
          </a:p>
          <a:p>
            <a:r>
              <a:rPr lang="en-US" altLang="en-US" sz="3200">
                <a:latin typeface="Times New Roman" panose="02020603050405020304" pitchFamily="18" charset="0"/>
                <a:cs typeface="Times New Roman" panose="02020603050405020304" pitchFamily="18" charset="0"/>
              </a:rPr>
              <a:t>Наличие</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плана</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по</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профилактике</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экстремизма</a:t>
            </a:r>
            <a:r>
              <a:rPr lang="en-US" altLang="ru-RU" sz="3200">
                <a:latin typeface="Times New Roman" panose="02020603050405020304" pitchFamily="18" charset="0"/>
                <a:cs typeface="Times New Roman" panose="02020603050405020304" pitchFamily="18" charset="0"/>
              </a:rPr>
              <a:t>_________________________________</a:t>
            </a:r>
            <a:endParaRPr lang="en-US" altLang="ru-RU" sz="3200">
              <a:latin typeface="Times New Roman" panose="02020603050405020304" pitchFamily="18" charset="0"/>
              <a:cs typeface="Times New Roman" panose="02020603050405020304" pitchFamily="18" charset="0"/>
            </a:endParaRPr>
          </a:p>
          <a:p>
            <a:r>
              <a:rPr lang="en-US" altLang="en-US" sz="3200">
                <a:latin typeface="Times New Roman" panose="02020603050405020304" pitchFamily="18" charset="0"/>
                <a:cs typeface="Times New Roman" panose="02020603050405020304" pitchFamily="18" charset="0"/>
              </a:rPr>
              <a:t>Наличие</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плана</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по</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патриотическому</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воспитанию</a:t>
            </a:r>
            <a:r>
              <a:rPr lang="en-US" altLang="ru-RU" sz="3200">
                <a:latin typeface="Times New Roman" panose="02020603050405020304" pitchFamily="18" charset="0"/>
                <a:cs typeface="Times New Roman" panose="02020603050405020304" pitchFamily="18" charset="0"/>
              </a:rPr>
              <a:t>_______________________________</a:t>
            </a:r>
            <a:endParaRPr lang="en-US" altLang="ru-RU" sz="3200">
              <a:latin typeface="Times New Roman" panose="02020603050405020304" pitchFamily="18" charset="0"/>
              <a:cs typeface="Times New Roman" panose="02020603050405020304" pitchFamily="18" charset="0"/>
            </a:endParaRPr>
          </a:p>
          <a:p>
            <a:r>
              <a:rPr lang="en-US" altLang="en-US" sz="3200">
                <a:latin typeface="Times New Roman" panose="02020603050405020304" pitchFamily="18" charset="0"/>
                <a:cs typeface="Times New Roman" panose="02020603050405020304" pitchFamily="18" charset="0"/>
              </a:rPr>
              <a:t>Наличие</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плана</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по</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профилактике</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ДТТ</a:t>
            </a:r>
            <a:r>
              <a:rPr lang="en-US" altLang="ru-RU" sz="3200">
                <a:latin typeface="Times New Roman" panose="02020603050405020304" pitchFamily="18" charset="0"/>
                <a:cs typeface="Times New Roman" panose="02020603050405020304" pitchFamily="18" charset="0"/>
              </a:rPr>
              <a:t>________________________________________</a:t>
            </a:r>
            <a:endParaRPr lang="en-US" altLang="ru-RU" sz="3200">
              <a:latin typeface="Times New Roman" panose="02020603050405020304" pitchFamily="18" charset="0"/>
              <a:cs typeface="Times New Roman" panose="02020603050405020304" pitchFamily="18" charset="0"/>
            </a:endParaRPr>
          </a:p>
          <a:p>
            <a:r>
              <a:rPr lang="en-US" altLang="en-US" sz="3200">
                <a:latin typeface="Times New Roman" panose="02020603050405020304" pitchFamily="18" charset="0"/>
                <a:cs typeface="Times New Roman" panose="02020603050405020304" pitchFamily="18" charset="0"/>
              </a:rPr>
              <a:t>Наличие</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плана</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по</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профилактике</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потребления</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алкогольной</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продукции</a:t>
            </a:r>
            <a:r>
              <a:rPr lang="en-US" altLang="ru-RU" sz="3200">
                <a:latin typeface="Times New Roman" panose="02020603050405020304" pitchFamily="18" charset="0"/>
                <a:cs typeface="Times New Roman" panose="02020603050405020304" pitchFamily="18" charset="0"/>
              </a:rPr>
              <a:t>____________</a:t>
            </a:r>
            <a:endParaRPr lang="en-US" altLang="ru-RU" sz="3200">
              <a:latin typeface="Times New Roman" panose="02020603050405020304" pitchFamily="18" charset="0"/>
              <a:cs typeface="Times New Roman" panose="02020603050405020304" pitchFamily="18" charset="0"/>
            </a:endParaRPr>
          </a:p>
          <a:p>
            <a:endParaRPr lang="en-US" altLang="ru-RU" sz="3200">
              <a:latin typeface="Times New Roman" panose="02020603050405020304" pitchFamily="18" charset="0"/>
              <a:cs typeface="Times New Roman" panose="02020603050405020304" pitchFamily="18" charset="0"/>
            </a:endParaRPr>
          </a:p>
          <a:p>
            <a:r>
              <a:rPr lang="en-US" altLang="en-US" sz="3200">
                <a:latin typeface="Times New Roman" panose="02020603050405020304" pitchFamily="18" charset="0"/>
                <a:cs typeface="Times New Roman" panose="02020603050405020304" pitchFamily="18" charset="0"/>
              </a:rPr>
              <a:t>Дополнительная</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информация</a:t>
            </a:r>
            <a:r>
              <a:rPr lang="en-US" altLang="ru-RU" sz="3200">
                <a:latin typeface="Times New Roman" panose="02020603050405020304" pitchFamily="18" charset="0"/>
                <a:cs typeface="Times New Roman" panose="02020603050405020304" pitchFamily="18" charset="0"/>
              </a:rPr>
              <a:t>:_______________________________________________</a:t>
            </a:r>
            <a:endParaRPr lang="en-US" altLang="ru-RU" sz="3200">
              <a:latin typeface="Times New Roman" panose="02020603050405020304" pitchFamily="18" charset="0"/>
              <a:cs typeface="Times New Roman" panose="02020603050405020304" pitchFamily="18" charset="0"/>
            </a:endParaRPr>
          </a:p>
          <a:p>
            <a:r>
              <a:rPr lang="en-US" altLang="ru-RU" sz="3200">
                <a:latin typeface="Times New Roman" panose="02020603050405020304" pitchFamily="18" charset="0"/>
                <a:cs typeface="Times New Roman" panose="02020603050405020304" pitchFamily="18" charset="0"/>
              </a:rPr>
              <a:t>________________________________________________________________________</a:t>
            </a:r>
            <a:endParaRPr lang="en-US" altLang="ru-RU" sz="3200">
              <a:latin typeface="Times New Roman" panose="02020603050405020304" pitchFamily="18" charset="0"/>
              <a:cs typeface="Times New Roman" panose="02020603050405020304" pitchFamily="18" charset="0"/>
            </a:endParaRPr>
          </a:p>
          <a:p>
            <a:r>
              <a:rPr lang="en-US" altLang="en-US" sz="3200">
                <a:latin typeface="Times New Roman" panose="02020603050405020304" pitchFamily="18" charset="0"/>
                <a:cs typeface="Times New Roman" panose="02020603050405020304" pitchFamily="18" charset="0"/>
              </a:rPr>
              <a:t>ЗАКЛЮЧЕНИЕ</a:t>
            </a:r>
            <a:r>
              <a:rPr lang="en-US" altLang="ru-RU" sz="3200">
                <a:latin typeface="Times New Roman" panose="02020603050405020304" pitchFamily="18" charset="0"/>
                <a:cs typeface="Times New Roman" panose="02020603050405020304" pitchFamily="18" charset="0"/>
              </a:rPr>
              <a:t>[]:_________________________________________________________</a:t>
            </a:r>
            <a:r>
              <a:rPr lang="en-US" altLang="en-US" sz="3200">
                <a:latin typeface="Times New Roman" panose="02020603050405020304" pitchFamily="18" charset="0"/>
                <a:cs typeface="Times New Roman" panose="02020603050405020304" pitchFamily="18" charset="0"/>
              </a:rPr>
              <a:t>Подписи</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членов</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комиссии</a:t>
            </a:r>
            <a:r>
              <a:rPr lang="en-US" altLang="ru-RU" sz="3200">
                <a:latin typeface="Times New Roman" panose="02020603050405020304" pitchFamily="18" charset="0"/>
                <a:cs typeface="Times New Roman" panose="02020603050405020304" pitchFamily="18" charset="0"/>
              </a:rPr>
              <a:t>: </a:t>
            </a:r>
            <a:endParaRPr lang="en-US" altLang="ru-RU" sz="3200">
              <a:latin typeface="Times New Roman" panose="02020603050405020304" pitchFamily="18" charset="0"/>
              <a:cs typeface="Times New Roman" panose="02020603050405020304" pitchFamily="18" charset="0"/>
            </a:endParaRPr>
          </a:p>
          <a:p>
            <a:r>
              <a:rPr lang="en-US" altLang="ru-RU" sz="3200">
                <a:latin typeface="Times New Roman" panose="02020603050405020304" pitchFamily="18" charset="0"/>
                <a:cs typeface="Times New Roman" panose="02020603050405020304" pitchFamily="18" charset="0"/>
              </a:rPr>
              <a:t>_______________/</a:t>
            </a:r>
            <a:endParaRPr lang="en-US" altLang="ru-RU" sz="3200">
              <a:latin typeface="Times New Roman" panose="02020603050405020304" pitchFamily="18" charset="0"/>
              <a:cs typeface="Times New Roman" panose="02020603050405020304" pitchFamily="18" charset="0"/>
            </a:endParaRPr>
          </a:p>
          <a:p>
            <a:r>
              <a:rPr lang="en-US" altLang="ru-RU" sz="3200">
                <a:latin typeface="Times New Roman" panose="02020603050405020304" pitchFamily="18" charset="0"/>
                <a:cs typeface="Times New Roman" panose="02020603050405020304" pitchFamily="18" charset="0"/>
              </a:rPr>
              <a:t>______________/</a:t>
            </a:r>
            <a:endParaRPr lang="en-US" altLang="ru-RU" sz="3200">
              <a:latin typeface="Times New Roman" panose="02020603050405020304" pitchFamily="18" charset="0"/>
              <a:cs typeface="Times New Roman" panose="02020603050405020304" pitchFamily="18" charset="0"/>
            </a:endParaRPr>
          </a:p>
          <a:p>
            <a:r>
              <a:rPr lang="en-US" altLang="ru-RU" sz="3200">
                <a:latin typeface="Times New Roman" panose="02020603050405020304" pitchFamily="18" charset="0"/>
                <a:cs typeface="Times New Roman" panose="02020603050405020304" pitchFamily="18" charset="0"/>
              </a:rPr>
              <a:t>____________/_______</a:t>
            </a:r>
            <a:r>
              <a:rPr lang="en-US" altLang="en-US" sz="3200">
                <a:latin typeface="Times New Roman" panose="02020603050405020304" pitchFamily="18" charset="0"/>
                <a:cs typeface="Times New Roman" panose="02020603050405020304" pitchFamily="18" charset="0"/>
              </a:rPr>
              <a:t>Корочкина</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О</a:t>
            </a:r>
            <a:r>
              <a:rPr lang="en-US" altLang="ru-RU" sz="3200">
                <a:latin typeface="Times New Roman" panose="02020603050405020304" pitchFamily="18" charset="0"/>
                <a:cs typeface="Times New Roman" panose="02020603050405020304" pitchFamily="18" charset="0"/>
              </a:rPr>
              <a:t>.</a:t>
            </a:r>
            <a:r>
              <a:rPr lang="en-US" altLang="en-US" sz="3200">
                <a:latin typeface="Times New Roman" panose="02020603050405020304" pitchFamily="18" charset="0"/>
                <a:cs typeface="Times New Roman" panose="02020603050405020304" pitchFamily="18" charset="0"/>
              </a:rPr>
              <a:t>В</a:t>
            </a:r>
            <a:r>
              <a:rPr lang="en-US" altLang="ru-RU" sz="3200">
                <a:latin typeface="Times New Roman" panose="02020603050405020304" pitchFamily="18" charset="0"/>
                <a:cs typeface="Times New Roman" panose="02020603050405020304" pitchFamily="18" charset="0"/>
              </a:rPr>
              <a:t>.</a:t>
            </a:r>
            <a:endParaRPr lang="en-US" altLang="ru-RU" sz="3200">
              <a:latin typeface="Times New Roman" panose="02020603050405020304" pitchFamily="18" charset="0"/>
              <a:cs typeface="Times New Roman" panose="02020603050405020304" pitchFamily="18" charset="0"/>
            </a:endParaRPr>
          </a:p>
          <a:p>
            <a:r>
              <a:rPr lang="en-US" altLang="en-US" sz="3200">
                <a:latin typeface="Times New Roman" panose="02020603050405020304" pitchFamily="18" charset="0"/>
                <a:cs typeface="Times New Roman" panose="02020603050405020304" pitchFamily="18" charset="0"/>
              </a:rPr>
              <a:t>Подпись</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руководителя</a:t>
            </a:r>
            <a:r>
              <a:rPr lang="en-US" altLang="ru-RU" sz="3200">
                <a:latin typeface="Times New Roman" panose="02020603050405020304" pitchFamily="18" charset="0"/>
                <a:cs typeface="Times New Roman" panose="02020603050405020304" pitchFamily="18" charset="0"/>
              </a:rPr>
              <a:t> </a:t>
            </a:r>
            <a:r>
              <a:rPr lang="en-US" altLang="en-US" sz="3200">
                <a:latin typeface="Times New Roman" panose="02020603050405020304" pitchFamily="18" charset="0"/>
                <a:cs typeface="Times New Roman" panose="02020603050405020304" pitchFamily="18" charset="0"/>
              </a:rPr>
              <a:t>учреждения</a:t>
            </a:r>
            <a:r>
              <a:rPr lang="en-US" altLang="ru-RU" sz="3200">
                <a:latin typeface="Times New Roman" panose="02020603050405020304" pitchFamily="18" charset="0"/>
                <a:cs typeface="Times New Roman" panose="02020603050405020304" pitchFamily="18" charset="0"/>
              </a:rPr>
              <a:t>: ___________/______________________________</a:t>
            </a:r>
            <a:r>
              <a:rPr lang="en-US" altLang="ru-RU"/>
              <a:t>_</a:t>
            </a:r>
            <a:endParaRPr lang="en-US" altLang="ru-RU"/>
          </a:p>
        </p:txBody>
      </p:sp>
      <p:pic>
        <p:nvPicPr>
          <p:cNvPr id="2" name="Изображение 1" descr="29d5d0ddf4abd8776d1ca76fe3059795"/>
          <p:cNvPicPr>
            <a:picLocks noChangeAspect="1"/>
          </p:cNvPicPr>
          <p:nvPr/>
        </p:nvPicPr>
        <p:blipFill>
          <a:blip r:embed="rId1"/>
          <a:stretch>
            <a:fillRect/>
          </a:stretch>
        </p:blipFill>
        <p:spPr>
          <a:xfrm>
            <a:off x="251460" y="332740"/>
            <a:ext cx="601980" cy="87312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Замещающее содержимое 2"/>
          <p:cNvSpPr>
            <a:spLocks noGrp="1"/>
          </p:cNvSpPr>
          <p:nvPr>
            <p:ph sz="half" idx="4294967295"/>
          </p:nvPr>
        </p:nvSpPr>
        <p:spPr>
          <a:xfrm>
            <a:off x="205740" y="899795"/>
            <a:ext cx="4964430" cy="5226685"/>
          </a:xfrm>
        </p:spPr>
        <p:txBody>
          <a:bodyPr>
            <a:normAutofit fontScale="35000"/>
          </a:bodyPr>
          <a:p>
            <a:pPr marL="0" indent="0" algn="ctr" defTabSz="266700">
              <a:lnSpc>
                <a:spcPct val="114000"/>
              </a:lnSpc>
              <a:buNone/>
            </a:pPr>
            <a:r>
              <a:rPr sz="4000" b="1">
                <a:latin typeface="Times New Roman" panose="02020603050405020304" pitchFamily="18" charset="0"/>
                <a:ea typeface="Times New Roman" panose="02020603050405020304"/>
                <a:cs typeface="Times New Roman" panose="02020603050405020304" pitchFamily="18" charset="0"/>
                <a:sym typeface="+mn-ea"/>
              </a:rPr>
              <a:t> </a:t>
            </a:r>
            <a:r>
              <a:rPr lang="ru-RU" sz="5715" b="1">
                <a:solidFill>
                  <a:srgbClr val="C00000"/>
                </a:solidFill>
                <a:latin typeface="Times New Roman" panose="02020603050405020304" pitchFamily="18" charset="0"/>
                <a:ea typeface="Times New Roman" panose="02020603050405020304"/>
                <a:cs typeface="Times New Roman" panose="02020603050405020304" pitchFamily="18" charset="0"/>
                <a:sym typeface="+mn-ea"/>
              </a:rPr>
              <a:t>КА</a:t>
            </a:r>
            <a:r>
              <a:rPr sz="5715" b="1">
                <a:solidFill>
                  <a:srgbClr val="C00000"/>
                </a:solidFill>
                <a:latin typeface="Times New Roman" panose="02020603050405020304" pitchFamily="18" charset="0"/>
                <a:ea typeface="Times New Roman" panose="02020603050405020304"/>
                <a:cs typeface="Times New Roman" panose="02020603050405020304" pitchFamily="18" charset="0"/>
                <a:sym typeface="+mn-ea"/>
              </a:rPr>
              <a:t>РТА</a:t>
            </a:r>
            <a:endParaRPr sz="5715" b="1">
              <a:solidFill>
                <a:srgbClr val="C00000"/>
              </a:solidFill>
              <a:latin typeface="Times New Roman" panose="02020603050405020304" pitchFamily="18" charset="0"/>
              <a:ea typeface="Times New Roman" panose="02020603050405020304"/>
              <a:cs typeface="Times New Roman" panose="02020603050405020304" pitchFamily="18" charset="0"/>
            </a:endParaRPr>
          </a:p>
          <a:p>
            <a:pPr algn="ctr" defTabSz="266700">
              <a:lnSpc>
                <a:spcPct val="114000"/>
              </a:lnSpc>
            </a:pPr>
            <a:endParaRPr sz="4000" b="1">
              <a:latin typeface="Times New Roman" panose="02020603050405020304" pitchFamily="18" charset="0"/>
              <a:ea typeface="Times New Roman" panose="02020603050405020304"/>
              <a:cs typeface="Times New Roman" panose="02020603050405020304" pitchFamily="18" charset="0"/>
            </a:endParaRPr>
          </a:p>
          <a:p>
            <a:pPr algn="ctr" defTabSz="266700">
              <a:lnSpc>
                <a:spcPct val="114000"/>
              </a:lnSpc>
            </a:pPr>
            <a:endParaRPr sz="4000" b="1">
              <a:latin typeface="Times New Roman" panose="02020603050405020304" pitchFamily="18" charset="0"/>
              <a:ea typeface="Times New Roman" panose="02020603050405020304"/>
              <a:cs typeface="Times New Roman" panose="02020603050405020304" pitchFamily="18" charset="0"/>
            </a:endParaRPr>
          </a:p>
          <a:p>
            <a:pPr marL="0" indent="0" algn="ctr" defTabSz="266700">
              <a:lnSpc>
                <a:spcPct val="114000"/>
              </a:lnSpc>
              <a:buNone/>
            </a:pPr>
            <a:r>
              <a:rPr sz="4000" b="1">
                <a:latin typeface="Times New Roman" panose="02020603050405020304" pitchFamily="18" charset="0"/>
                <a:ea typeface="Times New Roman" panose="02020603050405020304"/>
                <a:cs typeface="Times New Roman" panose="02020603050405020304" pitchFamily="18" charset="0"/>
                <a:sym typeface="+mn-ea"/>
              </a:rPr>
              <a:t>Индивидуаль</a:t>
            </a:r>
            <a:r>
              <a:rPr lang="ru-RU" sz="4000" b="1">
                <a:latin typeface="Times New Roman" panose="02020603050405020304" pitchFamily="18" charset="0"/>
                <a:ea typeface="Times New Roman" panose="02020603050405020304"/>
                <a:cs typeface="Times New Roman" panose="02020603050405020304" pitchFamily="18" charset="0"/>
                <a:sym typeface="+mn-ea"/>
              </a:rPr>
              <a:t>ная карта</a:t>
            </a:r>
            <a:r>
              <a:rPr sz="4000" b="1">
                <a:latin typeface="Times New Roman" panose="02020603050405020304" pitchFamily="18" charset="0"/>
                <a:ea typeface="Times New Roman" panose="02020603050405020304"/>
                <a:cs typeface="Times New Roman" panose="02020603050405020304" pitchFamily="18" charset="0"/>
                <a:sym typeface="+mn-ea"/>
              </a:rPr>
              <a:t>  соци</a:t>
            </a:r>
            <a:r>
              <a:rPr lang="ru-RU" sz="4000" b="1">
                <a:latin typeface="Times New Roman" panose="02020603050405020304" pitchFamily="18" charset="0"/>
                <a:ea typeface="Times New Roman" panose="02020603050405020304"/>
                <a:cs typeface="Times New Roman" panose="02020603050405020304" pitchFamily="18" charset="0"/>
                <a:sym typeface="+mn-ea"/>
              </a:rPr>
              <a:t>ально</a:t>
            </a:r>
            <a:r>
              <a:rPr sz="4000" b="1">
                <a:latin typeface="Times New Roman" panose="02020603050405020304" pitchFamily="18" charset="0"/>
                <a:ea typeface="Times New Roman" panose="02020603050405020304"/>
                <a:cs typeface="Times New Roman" panose="02020603050405020304" pitchFamily="18" charset="0"/>
                <a:sym typeface="+mn-ea"/>
              </a:rPr>
              <a:t> - психологического сопровожден</a:t>
            </a:r>
            <a:r>
              <a:rPr lang="ru-RU" sz="4000" b="1">
                <a:latin typeface="Times New Roman" panose="02020603050405020304" pitchFamily="18" charset="0"/>
                <a:ea typeface="Times New Roman" panose="02020603050405020304"/>
                <a:cs typeface="Times New Roman" panose="02020603050405020304" pitchFamily="18" charset="0"/>
                <a:sym typeface="+mn-ea"/>
              </a:rPr>
              <a:t>ия обучающегося</a:t>
            </a:r>
            <a:r>
              <a:rPr sz="4000" b="1">
                <a:latin typeface="Times New Roman" panose="02020603050405020304" pitchFamily="18" charset="0"/>
                <a:ea typeface="Times New Roman" panose="02020603050405020304"/>
                <a:cs typeface="Times New Roman" panose="02020603050405020304" pitchFamily="18" charset="0"/>
                <a:sym typeface="+mn-ea"/>
              </a:rPr>
              <a:t> Пушкинского района </a:t>
            </a:r>
            <a:endParaRPr sz="4000" b="1">
              <a:latin typeface="Times New Roman" panose="02020603050405020304" pitchFamily="18" charset="0"/>
              <a:ea typeface="Times New Roman" panose="02020603050405020304"/>
              <a:cs typeface="Times New Roman" panose="02020603050405020304" pitchFamily="18" charset="0"/>
              <a:sym typeface="+mn-ea"/>
            </a:endParaRPr>
          </a:p>
          <a:p>
            <a:pPr marL="0" indent="0" algn="ctr" defTabSz="266700">
              <a:lnSpc>
                <a:spcPct val="114000"/>
              </a:lnSpc>
              <a:buNone/>
            </a:pPr>
            <a:r>
              <a:rPr sz="4000" b="1">
                <a:latin typeface="Times New Roman" panose="02020603050405020304" pitchFamily="18" charset="0"/>
                <a:ea typeface="Times New Roman" panose="02020603050405020304"/>
                <a:cs typeface="Times New Roman" panose="02020603050405020304" pitchFamily="18" charset="0"/>
                <a:sym typeface="+mn-ea"/>
              </a:rPr>
              <a:t>Санкт - Петербурга, состоящего  на различных видах учёта ( ВШК, ОДН ) при переходе в другое образовательное учреждение</a:t>
            </a:r>
            <a:endParaRPr sz="4000" b="1">
              <a:latin typeface="Times New Roman" panose="02020603050405020304" pitchFamily="18" charset="0"/>
              <a:ea typeface="Times New Roman" panose="02020603050405020304"/>
              <a:cs typeface="Times New Roman" panose="02020603050405020304" pitchFamily="18" charset="0"/>
            </a:endParaRPr>
          </a:p>
          <a:p>
            <a:pPr marL="0" indent="0" algn="ctr" defTabSz="266700">
              <a:lnSpc>
                <a:spcPct val="150000"/>
              </a:lnSpc>
              <a:spcAft>
                <a:spcPct val="0"/>
              </a:spcAft>
              <a:buNone/>
            </a:pPr>
            <a:r>
              <a:rPr sz="4000" b="1">
                <a:latin typeface="Times New Roman" panose="02020603050405020304" pitchFamily="18" charset="0"/>
                <a:ea typeface="Calibri" panose="020F0502020204030204"/>
                <a:cs typeface="Times New Roman" panose="02020603050405020304" pitchFamily="18" charset="0"/>
                <a:sym typeface="+mn-ea"/>
              </a:rPr>
              <a:t>обучающегося _____ класса ГБОУ школы № ___</a:t>
            </a:r>
            <a:endParaRPr sz="4000" b="1">
              <a:latin typeface="Times New Roman" panose="02020603050405020304" pitchFamily="18" charset="0"/>
              <a:ea typeface="Calibri" panose="020F0502020204030204"/>
              <a:cs typeface="Times New Roman" panose="02020603050405020304" pitchFamily="18" charset="0"/>
            </a:endParaRPr>
          </a:p>
          <a:p>
            <a:pPr marL="0" indent="0" algn="ctr" defTabSz="266700">
              <a:lnSpc>
                <a:spcPct val="114000"/>
              </a:lnSpc>
              <a:buNone/>
            </a:pPr>
            <a:r>
              <a:rPr sz="4000">
                <a:latin typeface="Times New Roman" panose="02020603050405020304" pitchFamily="18" charset="0"/>
                <a:ea typeface="Times New Roman" panose="02020603050405020304"/>
                <a:cs typeface="Times New Roman" panose="02020603050405020304" pitchFamily="18" charset="0"/>
                <a:sym typeface="+mn-ea"/>
              </a:rPr>
              <a:t>_____________________________________________</a:t>
            </a:r>
            <a:endParaRPr sz="4000">
              <a:latin typeface="Times New Roman" panose="02020603050405020304" pitchFamily="18" charset="0"/>
              <a:ea typeface="Times New Roman" panose="02020603050405020304"/>
              <a:cs typeface="Times New Roman" panose="02020603050405020304" pitchFamily="18" charset="0"/>
              <a:sym typeface="+mn-ea"/>
            </a:endParaRPr>
          </a:p>
          <a:p>
            <a:pPr marL="0" indent="0" algn="l" defTabSz="266700">
              <a:lnSpc>
                <a:spcPct val="114000"/>
              </a:lnSpc>
              <a:buNone/>
            </a:pPr>
            <a:r>
              <a:rPr sz="4000" b="1">
                <a:latin typeface="Times New Roman" panose="02020603050405020304" pitchFamily="18" charset="0"/>
                <a:ea typeface="Times New Roman" panose="02020603050405020304"/>
                <a:cs typeface="Times New Roman" panose="02020603050405020304" pitchFamily="18" charset="0"/>
                <a:sym typeface="+mn-ea"/>
              </a:rPr>
              <a:t>Фамилия,  имя, отчество</a:t>
            </a:r>
            <a:r>
              <a:rPr sz="4000" b="1">
                <a:latin typeface="Times New Roman" panose="02020603050405020304" pitchFamily="18" charset="0"/>
                <a:ea typeface="Calibri" panose="020F0502020204030204"/>
                <a:cs typeface="Times New Roman" panose="02020603050405020304" pitchFamily="18" charset="0"/>
                <a:sym typeface="+mn-ea"/>
              </a:rPr>
              <a:t>____________________________, </a:t>
            </a:r>
            <a:endParaRPr sz="4000" b="1">
              <a:latin typeface="Times New Roman" panose="02020603050405020304" pitchFamily="18" charset="0"/>
              <a:ea typeface="Calibri" panose="020F0502020204030204"/>
              <a:cs typeface="Times New Roman" panose="02020603050405020304" pitchFamily="18" charset="0"/>
            </a:endParaRPr>
          </a:p>
          <a:p>
            <a:pPr marL="0" indent="0" algn="l" defTabSz="266700">
              <a:spcAft>
                <a:spcPct val="0"/>
              </a:spcAft>
              <a:buNone/>
            </a:pPr>
            <a:r>
              <a:rPr sz="4000" b="1">
                <a:latin typeface="Times New Roman" panose="02020603050405020304" pitchFamily="18" charset="0"/>
                <a:ea typeface="Calibri" panose="020F0502020204030204"/>
                <a:cs typeface="Times New Roman" panose="02020603050405020304" pitchFamily="18" charset="0"/>
                <a:sym typeface="+mn-ea"/>
              </a:rPr>
              <a:t>число, месяц, год рождени</a:t>
            </a:r>
            <a:r>
              <a:rPr lang="ru-RU" sz="4000" b="1">
                <a:latin typeface="Times New Roman" panose="02020603050405020304" pitchFamily="18" charset="0"/>
                <a:ea typeface="Calibri" panose="020F0502020204030204"/>
                <a:cs typeface="Times New Roman" panose="02020603050405020304" pitchFamily="18" charset="0"/>
                <a:sym typeface="+mn-ea"/>
              </a:rPr>
              <a:t>я</a:t>
            </a:r>
            <a:endParaRPr lang="ru-RU" sz="4000" b="1">
              <a:latin typeface="Times New Roman" panose="02020603050405020304" pitchFamily="18" charset="0"/>
              <a:ea typeface="Calibri" panose="020F0502020204030204"/>
              <a:cs typeface="Times New Roman" panose="02020603050405020304" pitchFamily="18" charset="0"/>
              <a:sym typeface="+mn-ea"/>
            </a:endParaRPr>
          </a:p>
          <a:p>
            <a:pPr marL="0" indent="0" algn="l" defTabSz="266700">
              <a:spcAft>
                <a:spcPct val="0"/>
              </a:spcAft>
              <a:buNone/>
            </a:pPr>
            <a:r>
              <a:rPr sz="4000" b="1">
                <a:latin typeface="Times New Roman" panose="02020603050405020304" pitchFamily="18" charset="0"/>
                <a:ea typeface="Calibri" panose="020F0502020204030204"/>
                <a:cs typeface="Times New Roman" panose="02020603050405020304" pitchFamily="18" charset="0"/>
                <a:sym typeface="+mn-ea"/>
              </a:rPr>
              <a:t>проживающего по адресу: ______________________________</a:t>
            </a:r>
            <a:endParaRPr sz="4000" b="1">
              <a:latin typeface="Times New Roman" panose="02020603050405020304" pitchFamily="18" charset="0"/>
              <a:ea typeface="Calibri" panose="020F0502020204030204"/>
              <a:cs typeface="Times New Roman" panose="02020603050405020304" pitchFamily="18" charset="0"/>
              <a:sym typeface="+mn-ea"/>
            </a:endParaRPr>
          </a:p>
          <a:p>
            <a:pPr marL="0" indent="0" algn="l" defTabSz="266700">
              <a:spcAft>
                <a:spcPct val="0"/>
              </a:spcAft>
              <a:buNone/>
            </a:pPr>
            <a:r>
              <a:rPr sz="4000" b="1">
                <a:latin typeface="Times New Roman" panose="02020603050405020304" pitchFamily="18" charset="0"/>
                <a:ea typeface="Calibri" panose="020F0502020204030204"/>
                <a:cs typeface="Times New Roman" panose="02020603050405020304" pitchFamily="18" charset="0"/>
                <a:sym typeface="+mn-ea"/>
              </a:rPr>
              <a:t> постоянное место жительства, телефон</a:t>
            </a:r>
            <a:endParaRPr sz="4000" b="1">
              <a:latin typeface="Times New Roman" panose="02020603050405020304" pitchFamily="18" charset="0"/>
              <a:ea typeface="Calibri" panose="020F0502020204030204"/>
              <a:cs typeface="Times New Roman" panose="02020603050405020304" pitchFamily="18" charset="0"/>
            </a:endParaRPr>
          </a:p>
          <a:p>
            <a:pPr marL="0" indent="0" algn="l" defTabSz="266700">
              <a:lnSpc>
                <a:spcPct val="114000"/>
              </a:lnSpc>
              <a:buNone/>
            </a:pPr>
            <a:r>
              <a:rPr sz="4000">
                <a:latin typeface="Times New Roman" panose="02020603050405020304" pitchFamily="18" charset="0"/>
                <a:ea typeface="Times New Roman" panose="02020603050405020304"/>
                <a:cs typeface="Times New Roman" panose="02020603050405020304" pitchFamily="18" charset="0"/>
                <a:sym typeface="+mn-ea"/>
              </a:rPr>
              <a:t>_________________________________</a:t>
            </a:r>
            <a:endParaRPr sz="4000">
              <a:latin typeface="Times New Roman" panose="02020603050405020304" pitchFamily="18" charset="0"/>
              <a:ea typeface="Times New Roman" panose="02020603050405020304"/>
              <a:cs typeface="Times New Roman" panose="02020603050405020304" pitchFamily="18" charset="0"/>
            </a:endParaRPr>
          </a:p>
          <a:p>
            <a:pPr marL="0" indent="0" defTabSz="266700">
              <a:lnSpc>
                <a:spcPct val="114000"/>
              </a:lnSpc>
              <a:buNone/>
            </a:pPr>
            <a:r>
              <a:rPr sz="4000" b="1">
                <a:latin typeface="Times New Roman" panose="02020603050405020304" pitchFamily="18" charset="0"/>
                <a:ea typeface="Times New Roman" panose="02020603050405020304"/>
                <a:cs typeface="Times New Roman" panose="02020603050405020304" pitchFamily="18" charset="0"/>
                <a:sym typeface="+mn-ea"/>
              </a:rPr>
              <a:t>зарегистрированного по адресу:</a:t>
            </a:r>
            <a:endParaRPr sz="4000" b="1">
              <a:latin typeface="Times New Roman" panose="02020603050405020304" pitchFamily="18" charset="0"/>
              <a:ea typeface="Times New Roman" panose="02020603050405020304"/>
              <a:cs typeface="Times New Roman" panose="02020603050405020304" pitchFamily="18" charset="0"/>
            </a:endParaRPr>
          </a:p>
          <a:p>
            <a:pPr marL="0" indent="0">
              <a:buNone/>
            </a:pPr>
            <a:endParaRPr lang="ru-RU" altLang="en-US" sz="4000" b="1">
              <a:latin typeface="Times New Roman" panose="02020603050405020304" pitchFamily="18" charset="0"/>
              <a:cs typeface="Times New Roman" panose="02020603050405020304" pitchFamily="18" charset="0"/>
            </a:endParaRPr>
          </a:p>
        </p:txBody>
      </p:sp>
      <p:pic>
        <p:nvPicPr>
          <p:cNvPr id="8" name="Изображение 7"/>
          <p:cNvPicPr>
            <a:picLocks noChangeAspect="1"/>
          </p:cNvPicPr>
          <p:nvPr/>
        </p:nvPicPr>
        <p:blipFill>
          <a:blip r:embed="rId1"/>
          <a:stretch>
            <a:fillRect/>
          </a:stretch>
        </p:blipFill>
        <p:spPr>
          <a:xfrm>
            <a:off x="5603875" y="935355"/>
            <a:ext cx="3004820" cy="202120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Заголовок 3"/>
          <p:cNvSpPr>
            <a:spLocks noGrp="1"/>
          </p:cNvSpPr>
          <p:nvPr>
            <p:ph type="title"/>
          </p:nvPr>
        </p:nvSpPr>
        <p:spPr/>
        <p:txBody>
          <a:bodyPr>
            <a:normAutofit/>
          </a:bodyPr>
          <a:p>
            <a:r>
              <a:rPr lang="ru-RU" altLang="en-US" sz="4000">
                <a:solidFill>
                  <a:srgbClr val="C00000"/>
                </a:solidFill>
                <a:latin typeface="Times New Roman" panose="02020603050405020304" pitchFamily="18" charset="0"/>
                <a:cs typeface="Times New Roman" panose="02020603050405020304" pitchFamily="18" charset="0"/>
                <a:sym typeface="+mn-ea"/>
              </a:rPr>
              <a:t>Работа с педагогами </a:t>
            </a:r>
            <a:endParaRPr lang="ru-RU" altLang="en-US" sz="4000"/>
          </a:p>
        </p:txBody>
      </p:sp>
      <p:sp>
        <p:nvSpPr>
          <p:cNvPr id="3" name="Замещающее содержимое 2"/>
          <p:cNvSpPr>
            <a:spLocks noGrp="1"/>
          </p:cNvSpPr>
          <p:nvPr>
            <p:ph idx="1"/>
          </p:nvPr>
        </p:nvSpPr>
        <p:spPr>
          <a:xfrm>
            <a:off x="457200" y="1600200"/>
            <a:ext cx="8229600" cy="3425825"/>
          </a:xfrm>
        </p:spPr>
        <p:txBody>
          <a:bodyPr>
            <a:normAutofit fontScale="60000"/>
          </a:bodyPr>
          <a:p>
            <a:pPr marL="0" indent="0" algn="just">
              <a:buNone/>
            </a:pPr>
            <a:r>
              <a:rPr lang="ru-RU" dirty="0" smtClean="0">
                <a:latin typeface="Times New Roman" panose="02020603050405020304" pitchFamily="18" charset="0"/>
                <a:cs typeface="Times New Roman" panose="02020603050405020304" pitchFamily="18" charset="0"/>
                <a:sym typeface="+mn-ea"/>
              </a:rPr>
              <a:t>«Профилактика </a:t>
            </a:r>
            <a:r>
              <a:rPr lang="ru-RU" dirty="0" err="1" smtClean="0">
                <a:latin typeface="Times New Roman" panose="02020603050405020304" pitchFamily="18" charset="0"/>
                <a:cs typeface="Times New Roman" panose="02020603050405020304" pitchFamily="18" charset="0"/>
                <a:sym typeface="+mn-ea"/>
              </a:rPr>
              <a:t>самоповреждающего</a:t>
            </a:r>
            <a:r>
              <a:rPr lang="ru-RU" dirty="0" smtClean="0">
                <a:latin typeface="Times New Roman" panose="02020603050405020304" pitchFamily="18" charset="0"/>
                <a:cs typeface="Times New Roman" panose="02020603050405020304" pitchFamily="18" charset="0"/>
                <a:sym typeface="+mn-ea"/>
              </a:rPr>
              <a:t> и суицидального поведения подростков» </a:t>
            </a:r>
            <a:r>
              <a:rPr lang="ru-RU" dirty="0" smtClean="0">
                <a:solidFill>
                  <a:srgbClr val="C00000"/>
                </a:solidFill>
                <a:latin typeface="Times New Roman" panose="02020603050405020304" pitchFamily="18" charset="0"/>
                <a:cs typeface="Times New Roman" panose="02020603050405020304" pitchFamily="18" charset="0"/>
                <a:sym typeface="+mn-ea"/>
              </a:rPr>
              <a:t>(Круглый стол)</a:t>
            </a:r>
            <a:endParaRPr lang="ru-RU" dirty="0" smtClean="0">
              <a:solidFill>
                <a:srgbClr val="C00000"/>
              </a:solidFill>
              <a:latin typeface="Times New Roman" panose="02020603050405020304" pitchFamily="18" charset="0"/>
              <a:cs typeface="Times New Roman" panose="02020603050405020304" pitchFamily="18" charset="0"/>
            </a:endParaRPr>
          </a:p>
          <a:p>
            <a:pPr marL="0" indent="0" algn="just">
              <a:buNone/>
            </a:pPr>
            <a:r>
              <a:rPr lang="ru-RU" dirty="0" smtClean="0">
                <a:latin typeface="Times New Roman" panose="02020603050405020304" pitchFamily="18" charset="0"/>
                <a:cs typeface="Times New Roman" panose="02020603050405020304" pitchFamily="18" charset="0"/>
                <a:sym typeface="+mn-ea"/>
              </a:rPr>
              <a:t>«Особенности подросткового возраста обучающихся» </a:t>
            </a:r>
            <a:r>
              <a:rPr lang="ru-RU" dirty="0" smtClean="0">
                <a:solidFill>
                  <a:srgbClr val="C00000"/>
                </a:solidFill>
                <a:latin typeface="Times New Roman" panose="02020603050405020304" pitchFamily="18" charset="0"/>
                <a:cs typeface="Times New Roman" panose="02020603050405020304" pitchFamily="18" charset="0"/>
                <a:sym typeface="+mn-ea"/>
              </a:rPr>
              <a:t>(Круглый стол)</a:t>
            </a:r>
            <a:endParaRPr lang="ru-RU" dirty="0" smtClean="0">
              <a:solidFill>
                <a:srgbClr val="C00000"/>
              </a:solidFill>
              <a:latin typeface="Times New Roman" panose="02020603050405020304" pitchFamily="18" charset="0"/>
              <a:cs typeface="Times New Roman" panose="02020603050405020304" pitchFamily="18" charset="0"/>
            </a:endParaRPr>
          </a:p>
          <a:p>
            <a:pPr marL="0" indent="0" algn="just">
              <a:buNone/>
            </a:pPr>
            <a:r>
              <a:rPr lang="ru-RU" dirty="0" smtClean="0">
                <a:latin typeface="Times New Roman" panose="02020603050405020304" pitchFamily="18" charset="0"/>
                <a:cs typeface="Times New Roman" panose="02020603050405020304" pitchFamily="18" charset="0"/>
                <a:sym typeface="+mn-ea"/>
              </a:rPr>
              <a:t>«Взаимодействие специалистов в работе по профилактике и коррекции отклоняющего противоправного поведения детей, состоящих на различных видах учета» </a:t>
            </a:r>
            <a:r>
              <a:rPr lang="ru-RU" dirty="0" smtClean="0">
                <a:solidFill>
                  <a:srgbClr val="C00000"/>
                </a:solidFill>
                <a:latin typeface="Times New Roman" panose="02020603050405020304" pitchFamily="18" charset="0"/>
                <a:cs typeface="Times New Roman" panose="02020603050405020304" pitchFamily="18" charset="0"/>
                <a:sym typeface="+mn-ea"/>
              </a:rPr>
              <a:t>(Районный семинар)</a:t>
            </a:r>
            <a:endParaRPr lang="ru-RU" dirty="0" smtClean="0">
              <a:solidFill>
                <a:srgbClr val="C00000"/>
              </a:solidFill>
              <a:latin typeface="Times New Roman" panose="02020603050405020304" pitchFamily="18" charset="0"/>
              <a:cs typeface="Times New Roman" panose="02020603050405020304" pitchFamily="18" charset="0"/>
            </a:endParaRPr>
          </a:p>
          <a:p>
            <a:pPr marL="0" indent="0" algn="just">
              <a:buNone/>
            </a:pPr>
            <a:r>
              <a:rPr lang="ru-RU" dirty="0" smtClean="0">
                <a:latin typeface="Times New Roman" panose="02020603050405020304" pitchFamily="18" charset="0"/>
                <a:cs typeface="Times New Roman" panose="02020603050405020304" pitchFamily="18" charset="0"/>
                <a:sym typeface="+mn-ea"/>
              </a:rPr>
              <a:t>«Профилактика употребления наркотических средств и психотропных веществ у подростков» </a:t>
            </a:r>
            <a:r>
              <a:rPr lang="ru-RU" dirty="0" smtClean="0">
                <a:solidFill>
                  <a:srgbClr val="C00000"/>
                </a:solidFill>
                <a:latin typeface="Times New Roman" panose="02020603050405020304" pitchFamily="18" charset="0"/>
                <a:cs typeface="Times New Roman" panose="02020603050405020304" pitchFamily="18" charset="0"/>
                <a:sym typeface="+mn-ea"/>
              </a:rPr>
              <a:t>(Круглый стол)</a:t>
            </a:r>
            <a:endParaRPr lang="ru-RU" dirty="0" smtClean="0">
              <a:solidFill>
                <a:srgbClr val="C00000"/>
              </a:solidFill>
              <a:latin typeface="Times New Roman" panose="02020603050405020304" pitchFamily="18" charset="0"/>
              <a:cs typeface="Times New Roman" panose="02020603050405020304" pitchFamily="18" charset="0"/>
            </a:endParaRPr>
          </a:p>
          <a:p>
            <a:pPr marL="0" indent="0" algn="just">
              <a:buNone/>
            </a:pPr>
            <a:r>
              <a:rPr lang="ru-RU" dirty="0" smtClean="0">
                <a:latin typeface="Times New Roman" panose="02020603050405020304" pitchFamily="18" charset="0"/>
                <a:cs typeface="Times New Roman" panose="02020603050405020304" pitchFamily="18" charset="0"/>
                <a:sym typeface="+mn-ea"/>
              </a:rPr>
              <a:t>«Требования законодательства в сфер профилактики безнадзорности и правонарушений несовершеннолетних» </a:t>
            </a:r>
            <a:r>
              <a:rPr lang="ru-RU" dirty="0" smtClean="0">
                <a:solidFill>
                  <a:srgbClr val="C00000"/>
                </a:solidFill>
                <a:latin typeface="Times New Roman" panose="02020603050405020304" pitchFamily="18" charset="0"/>
                <a:cs typeface="Times New Roman" panose="02020603050405020304" pitchFamily="18" charset="0"/>
                <a:sym typeface="+mn-ea"/>
              </a:rPr>
              <a:t>(Районный семинар)</a:t>
            </a:r>
            <a:endParaRPr lang="ru-RU" dirty="0">
              <a:solidFill>
                <a:srgbClr val="C00000"/>
              </a:solidFill>
              <a:latin typeface="Times New Roman" panose="02020603050405020304" pitchFamily="18" charset="0"/>
              <a:cs typeface="Times New Roman" panose="02020603050405020304" pitchFamily="18" charset="0"/>
            </a:endParaRPr>
          </a:p>
          <a:p>
            <a:endParaRPr lang="ru-RU" altLang="en-US" dirty="0">
              <a:solidFill>
                <a:srgbClr val="C00000"/>
              </a:solidFill>
              <a:latin typeface="Times New Roman" panose="02020603050405020304" pitchFamily="18" charset="0"/>
              <a:cs typeface="Times New Roman" panose="02020603050405020304" pitchFamily="18" charset="0"/>
            </a:endParaRPr>
          </a:p>
        </p:txBody>
      </p:sp>
      <p:pic>
        <p:nvPicPr>
          <p:cNvPr id="1026" name="Рисунок 1" descr="https://st2.depositphotos.com/3643473/5961/i/950/depositphotos_59610585-stock-photo-people-sitting-at-conference-table.jpg"/>
          <p:cNvPicPr>
            <a:picLocks noChangeAspect="1" noChangeArrowheads="1"/>
          </p:cNvPicPr>
          <p:nvPr/>
        </p:nvPicPr>
        <p:blipFill>
          <a:blip r:embed="rId1"/>
          <a:srcRect/>
          <a:stretch>
            <a:fillRect/>
          </a:stretch>
        </p:blipFill>
        <p:spPr bwMode="auto">
          <a:xfrm>
            <a:off x="3431540" y="4851400"/>
            <a:ext cx="2808605" cy="1915160"/>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Заголовок 3"/>
          <p:cNvSpPr>
            <a:spLocks noGrp="1"/>
          </p:cNvSpPr>
          <p:nvPr>
            <p:ph type="title"/>
          </p:nvPr>
        </p:nvSpPr>
        <p:spPr/>
        <p:txBody>
          <a:bodyPr/>
          <a:p>
            <a:r>
              <a:rPr lang="ru-RU" altLang="en-US" sz="4000">
                <a:solidFill>
                  <a:srgbClr val="C00000"/>
                </a:solidFill>
                <a:latin typeface="Times New Roman" panose="02020603050405020304" pitchFamily="18" charset="0"/>
                <a:cs typeface="Times New Roman" panose="02020603050405020304" pitchFamily="18" charset="0"/>
                <a:sym typeface="+mn-ea"/>
              </a:rPr>
              <a:t>Работа с родителями</a:t>
            </a:r>
            <a:endParaRPr lang="ru-RU" altLang="en-US" sz="4000"/>
          </a:p>
        </p:txBody>
      </p:sp>
      <p:sp>
        <p:nvSpPr>
          <p:cNvPr id="5" name="Замещающее содержимое 4"/>
          <p:cNvSpPr>
            <a:spLocks noGrp="1"/>
          </p:cNvSpPr>
          <p:nvPr>
            <p:ph idx="1"/>
          </p:nvPr>
        </p:nvSpPr>
        <p:spPr>
          <a:xfrm>
            <a:off x="457200" y="1111885"/>
            <a:ext cx="8214360" cy="4994910"/>
          </a:xfrm>
        </p:spPr>
        <p:txBody>
          <a:bodyPr>
            <a:normAutofit fontScale="90000"/>
          </a:bodyPr>
          <a:p>
            <a:pPr marL="0" indent="0" algn="ctr">
              <a:buNone/>
            </a:pPr>
            <a:r>
              <a:rPr lang="ru-RU" sz="2000" dirty="0" smtClean="0">
                <a:solidFill>
                  <a:srgbClr val="C00000"/>
                </a:solidFill>
                <a:latin typeface="Times New Roman" panose="02020603050405020304" pitchFamily="18" charset="0"/>
                <a:cs typeface="Times New Roman" panose="02020603050405020304" pitchFamily="18" charset="0"/>
                <a:sym typeface="+mn-ea"/>
              </a:rPr>
              <a:t>Родительские собрания</a:t>
            </a:r>
            <a:endParaRPr lang="ru-RU" sz="2000" dirty="0" smtClean="0">
              <a:solidFill>
                <a:srgbClr val="C00000"/>
              </a:solidFill>
              <a:latin typeface="Times New Roman" panose="02020603050405020304" pitchFamily="18" charset="0"/>
              <a:cs typeface="Times New Roman" panose="02020603050405020304" pitchFamily="18" charset="0"/>
              <a:sym typeface="+mn-ea"/>
            </a:endParaRPr>
          </a:p>
          <a:p>
            <a:pPr marL="0" indent="0">
              <a:buNone/>
            </a:pPr>
            <a:r>
              <a:rPr lang="ru-RU" sz="2000" dirty="0" smtClean="0">
                <a:latin typeface="Times New Roman" panose="02020603050405020304" pitchFamily="18" charset="0"/>
                <a:cs typeface="Times New Roman" panose="02020603050405020304" pitchFamily="18" charset="0"/>
                <a:sym typeface="+mn-ea"/>
              </a:rPr>
              <a:t>«Профилактика употребления ПАВ несовершеннолетними»</a:t>
            </a:r>
            <a:endParaRPr lang="ru-RU" sz="2000" dirty="0" smtClean="0">
              <a:latin typeface="Times New Roman" panose="02020603050405020304" pitchFamily="18" charset="0"/>
              <a:cs typeface="Times New Roman" panose="02020603050405020304" pitchFamily="18" charset="0"/>
            </a:endParaRPr>
          </a:p>
          <a:p>
            <a:pPr marL="0" indent="0">
              <a:buNone/>
            </a:pPr>
            <a:r>
              <a:rPr lang="ru-RU" sz="2000" dirty="0" smtClean="0">
                <a:latin typeface="Times New Roman" panose="02020603050405020304" pitchFamily="18" charset="0"/>
                <a:cs typeface="Times New Roman" panose="02020603050405020304" pitchFamily="18" charset="0"/>
                <a:sym typeface="+mn-ea"/>
              </a:rPr>
              <a:t>«Безопасность подростков в сети Интернет»</a:t>
            </a:r>
            <a:endParaRPr lang="ru-RU" sz="2000" dirty="0" smtClean="0">
              <a:latin typeface="Times New Roman" panose="02020603050405020304" pitchFamily="18" charset="0"/>
              <a:cs typeface="Times New Roman" panose="02020603050405020304" pitchFamily="18" charset="0"/>
            </a:endParaRPr>
          </a:p>
          <a:p>
            <a:pPr marL="0" indent="0">
              <a:buNone/>
            </a:pPr>
            <a:r>
              <a:rPr lang="ru-RU" sz="2000" dirty="0" smtClean="0">
                <a:latin typeface="Times New Roman" panose="02020603050405020304" pitchFamily="18" charset="0"/>
                <a:cs typeface="Times New Roman" panose="02020603050405020304" pitchFamily="18" charset="0"/>
                <a:sym typeface="+mn-ea"/>
              </a:rPr>
              <a:t>«Формирование законопослушного поведения несовершеннолетних»</a:t>
            </a:r>
            <a:endParaRPr lang="ru-RU" sz="2000" dirty="0" smtClean="0">
              <a:latin typeface="Times New Roman" panose="02020603050405020304" pitchFamily="18" charset="0"/>
              <a:cs typeface="Times New Roman" panose="02020603050405020304" pitchFamily="18" charset="0"/>
            </a:endParaRPr>
          </a:p>
          <a:p>
            <a:pPr marL="0" indent="0">
              <a:buNone/>
            </a:pPr>
            <a:r>
              <a:rPr lang="ru-RU" sz="2000" dirty="0" smtClean="0">
                <a:latin typeface="Times New Roman" panose="02020603050405020304" pitchFamily="18" charset="0"/>
                <a:cs typeface="Times New Roman" panose="02020603050405020304" pitchFamily="18" charset="0"/>
                <a:sym typeface="+mn-ea"/>
              </a:rPr>
              <a:t>«Права и обязанности законных представителей несовершеннолетних»</a:t>
            </a:r>
            <a:endParaRPr lang="ru-RU" sz="2000" dirty="0" smtClean="0">
              <a:latin typeface="Times New Roman" panose="02020603050405020304" pitchFamily="18" charset="0"/>
              <a:cs typeface="Times New Roman" panose="02020603050405020304" pitchFamily="18" charset="0"/>
            </a:endParaRPr>
          </a:p>
          <a:p>
            <a:pPr marL="0" indent="0">
              <a:buNone/>
            </a:pPr>
            <a:r>
              <a:rPr lang="ru-RU" sz="2000" dirty="0" smtClean="0">
                <a:latin typeface="Times New Roman" panose="02020603050405020304" pitchFamily="18" charset="0"/>
                <a:cs typeface="Times New Roman" panose="02020603050405020304" pitchFamily="18" charset="0"/>
                <a:sym typeface="+mn-ea"/>
              </a:rPr>
              <a:t>«Дети в Интернете» (правила поведения и советы родителям)</a:t>
            </a:r>
            <a:endParaRPr lang="ru-RU" sz="2000" dirty="0" smtClean="0">
              <a:latin typeface="Times New Roman" panose="02020603050405020304" pitchFamily="18" charset="0"/>
              <a:cs typeface="Times New Roman" panose="02020603050405020304" pitchFamily="18" charset="0"/>
              <a:sym typeface="+mn-ea"/>
            </a:endParaRPr>
          </a:p>
          <a:p>
            <a:pPr marL="0" indent="0">
              <a:buNone/>
            </a:pPr>
            <a:r>
              <a:rPr lang="ru-RU" sz="2000" dirty="0" smtClean="0">
                <a:latin typeface="Times New Roman" panose="02020603050405020304" pitchFamily="18" charset="0"/>
                <a:cs typeface="Times New Roman" panose="02020603050405020304" pitchFamily="18" charset="0"/>
                <a:sym typeface="+mn-ea"/>
              </a:rPr>
              <a:t>«Клуб юных друзей правопорядка»</a:t>
            </a:r>
            <a:endParaRPr lang="ru-RU" sz="2000" dirty="0" smtClean="0">
              <a:latin typeface="Times New Roman" panose="02020603050405020304" pitchFamily="18" charset="0"/>
              <a:cs typeface="Times New Roman" panose="02020603050405020304" pitchFamily="18" charset="0"/>
              <a:sym typeface="+mn-ea"/>
            </a:endParaRPr>
          </a:p>
          <a:p>
            <a:pPr marL="0" indent="0">
              <a:buNone/>
            </a:pPr>
            <a:endParaRPr lang="ru-RU" sz="2000" dirty="0" smtClean="0">
              <a:latin typeface="Times New Roman" panose="02020603050405020304" pitchFamily="18" charset="0"/>
              <a:cs typeface="Times New Roman" panose="02020603050405020304" pitchFamily="18" charset="0"/>
              <a:sym typeface="+mn-ea"/>
            </a:endParaRPr>
          </a:p>
          <a:p>
            <a:pPr marL="0" indent="0">
              <a:buNone/>
            </a:pPr>
            <a:r>
              <a:rPr lang="ru-RU" sz="2000" dirty="0" smtClean="0">
                <a:solidFill>
                  <a:srgbClr val="C00000"/>
                </a:solidFill>
                <a:latin typeface="Times New Roman" panose="02020603050405020304" pitchFamily="18" charset="0"/>
                <a:cs typeface="Times New Roman" panose="02020603050405020304" pitchFamily="18" charset="0"/>
                <a:sym typeface="+mn-ea"/>
              </a:rPr>
              <a:t>Тренинг для подростков и их родителей</a:t>
            </a:r>
            <a:r>
              <a:rPr lang="ru-RU" sz="2000" dirty="0" smtClean="0">
                <a:latin typeface="Times New Roman" panose="02020603050405020304" pitchFamily="18" charset="0"/>
                <a:cs typeface="Times New Roman" panose="02020603050405020304" pitchFamily="18" charset="0"/>
                <a:sym typeface="+mn-ea"/>
              </a:rPr>
              <a:t> </a:t>
            </a:r>
            <a:r>
              <a:rPr lang="ru-RU" sz="2000" b="1" dirty="0" smtClean="0">
                <a:latin typeface="Times New Roman" panose="02020603050405020304" pitchFamily="18" charset="0"/>
                <a:cs typeface="Times New Roman" panose="02020603050405020304" pitchFamily="18" charset="0"/>
                <a:sym typeface="+mn-ea"/>
              </a:rPr>
              <a:t>«Крепкая семья» </a:t>
            </a:r>
            <a:r>
              <a:rPr lang="ru-RU" sz="2000" dirty="0" smtClean="0">
                <a:latin typeface="Times New Roman" panose="02020603050405020304" pitchFamily="18" charset="0"/>
                <a:cs typeface="Times New Roman" panose="02020603050405020304" pitchFamily="18" charset="0"/>
                <a:sym typeface="+mn-ea"/>
              </a:rPr>
              <a:t>на базе ГБУ  ЦППМСП Пушкинского района</a:t>
            </a:r>
            <a:endParaRPr lang="ru-RU" sz="2000" dirty="0" smtClean="0">
              <a:latin typeface="Times New Roman" panose="02020603050405020304" pitchFamily="18" charset="0"/>
              <a:cs typeface="Times New Roman" panose="02020603050405020304" pitchFamily="18" charset="0"/>
            </a:endParaRPr>
          </a:p>
          <a:p>
            <a:pPr algn="just">
              <a:buNone/>
            </a:pPr>
            <a:r>
              <a:rPr lang="ru-RU" sz="2000" b="1" dirty="0" smtClean="0">
                <a:latin typeface="Times New Roman" panose="02020603050405020304" pitchFamily="18" charset="0"/>
                <a:cs typeface="Times New Roman" panose="02020603050405020304" pitchFamily="18" charset="0"/>
                <a:sym typeface="+mn-ea"/>
              </a:rPr>
              <a:t>Примечание:</a:t>
            </a:r>
            <a:r>
              <a:rPr lang="ru-RU" sz="2000" dirty="0" smtClean="0">
                <a:latin typeface="Times New Roman" panose="02020603050405020304" pitchFamily="18" charset="0"/>
                <a:cs typeface="Times New Roman" panose="02020603050405020304" pitchFamily="18" charset="0"/>
                <a:sym typeface="+mn-ea"/>
              </a:rPr>
              <a:t> </a:t>
            </a:r>
            <a:r>
              <a:rPr lang="ru-RU" sz="2000" b="1" dirty="0" smtClean="0">
                <a:latin typeface="Times New Roman" panose="02020603050405020304" pitchFamily="18" charset="0"/>
                <a:cs typeface="Times New Roman" panose="02020603050405020304" pitchFamily="18" charset="0"/>
                <a:sym typeface="+mn-ea"/>
              </a:rPr>
              <a:t>Есть открытая группа в Контакте Родительский клуб «Крепкая семья». (Профилактика семейных конфликтов, гармонизация детско-родительских отношений)</a:t>
            </a:r>
            <a:endParaRPr lang="ru-RU" sz="2000" b="1" dirty="0" smtClean="0">
              <a:latin typeface="Times New Roman" panose="02020603050405020304" pitchFamily="18" charset="0"/>
              <a:cs typeface="Times New Roman" panose="02020603050405020304" pitchFamily="18" charset="0"/>
            </a:endParaRPr>
          </a:p>
          <a:p>
            <a:pPr algn="just">
              <a:buNone/>
            </a:pPr>
            <a:r>
              <a:rPr lang="ru-RU" sz="2000" dirty="0" smtClean="0">
                <a:latin typeface="Times New Roman" panose="02020603050405020304" pitchFamily="18" charset="0"/>
                <a:cs typeface="Times New Roman" panose="02020603050405020304" pitchFamily="18" charset="0"/>
                <a:sym typeface="+mn-ea"/>
              </a:rPr>
              <a:t>Ссылка на группу: </a:t>
            </a:r>
            <a:endParaRPr lang="ru-RU" sz="2000" dirty="0" smtClean="0">
              <a:latin typeface="Times New Roman" panose="02020603050405020304" pitchFamily="18" charset="0"/>
              <a:cs typeface="Times New Roman" panose="02020603050405020304" pitchFamily="18" charset="0"/>
            </a:endParaRPr>
          </a:p>
          <a:p>
            <a:pPr algn="just">
              <a:buNone/>
            </a:pPr>
            <a:r>
              <a:rPr lang="ru-RU" sz="2000" u="sng" dirty="0" smtClean="0">
                <a:latin typeface="Times New Roman" panose="02020603050405020304" pitchFamily="18" charset="0"/>
                <a:cs typeface="Times New Roman" panose="02020603050405020304" pitchFamily="18" charset="0"/>
                <a:sym typeface="+mn-ea"/>
                <a:hlinkClick r:id="rId1"/>
              </a:rPr>
              <a:t>https://vk.com/club196182902</a:t>
            </a:r>
            <a:endParaRPr lang="ru-RU" sz="2000" dirty="0" smtClean="0">
              <a:latin typeface="Times New Roman" panose="02020603050405020304" pitchFamily="18" charset="0"/>
              <a:cs typeface="Times New Roman" panose="02020603050405020304" pitchFamily="18" charset="0"/>
            </a:endParaRPr>
          </a:p>
          <a:p>
            <a:endParaRPr lang="ru-RU" altLang="en-US" sz="2000"/>
          </a:p>
        </p:txBody>
      </p:sp>
      <p:pic>
        <p:nvPicPr>
          <p:cNvPr id="2" name="Изображение 1" descr="zuHfz42cU0"/>
          <p:cNvPicPr>
            <a:picLocks noChangeAspect="1"/>
          </p:cNvPicPr>
          <p:nvPr/>
        </p:nvPicPr>
        <p:blipFill>
          <a:blip r:embed="rId2"/>
          <a:stretch>
            <a:fillRect/>
          </a:stretch>
        </p:blipFill>
        <p:spPr>
          <a:xfrm>
            <a:off x="7092315" y="621030"/>
            <a:ext cx="1530985" cy="120015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Заголовок 1"/>
          <p:cNvSpPr>
            <a:spLocks noGrp="1"/>
          </p:cNvSpPr>
          <p:nvPr>
            <p:ph type="title"/>
          </p:nvPr>
        </p:nvSpPr>
        <p:spPr/>
        <p:txBody>
          <a:bodyPr>
            <a:normAutofit/>
          </a:bodyPr>
          <a:p>
            <a:pPr algn="ctr"/>
            <a:r>
              <a:rPr lang="ru-RU" altLang="en-US" sz="2400">
                <a:solidFill>
                  <a:srgbClr val="C00000"/>
                </a:solidFill>
                <a:latin typeface="Times New Roman" panose="02020603050405020304" pitchFamily="18" charset="0"/>
                <a:cs typeface="Times New Roman" panose="02020603050405020304" pitchFamily="18" charset="0"/>
              </a:rPr>
              <a:t>Взаимодействие ГБУ ЦППМСП с ОУ </a:t>
            </a:r>
            <a:br>
              <a:rPr lang="ru-RU" altLang="en-US" sz="2400">
                <a:solidFill>
                  <a:srgbClr val="C00000"/>
                </a:solidFill>
                <a:latin typeface="Times New Roman" panose="02020603050405020304" pitchFamily="18" charset="0"/>
                <a:cs typeface="Times New Roman" panose="02020603050405020304" pitchFamily="18" charset="0"/>
              </a:rPr>
            </a:br>
            <a:r>
              <a:rPr lang="ru-RU" altLang="en-US" sz="2400">
                <a:solidFill>
                  <a:srgbClr val="C00000"/>
                </a:solidFill>
                <a:latin typeface="Times New Roman" panose="02020603050405020304" pitchFamily="18" charset="0"/>
                <a:cs typeface="Times New Roman" panose="02020603050405020304" pitchFamily="18" charset="0"/>
              </a:rPr>
              <a:t>Пушкинского района Санкт - Петербу</a:t>
            </a:r>
            <a:r>
              <a:rPr lang="ru-RU" altLang="en-US" sz="2400">
                <a:solidFill>
                  <a:srgbClr val="C00000"/>
                </a:solidFill>
                <a:latin typeface="Times New Roman" panose="02020603050405020304" pitchFamily="18" charset="0"/>
                <a:cs typeface="Times New Roman" panose="02020603050405020304" pitchFamily="18" charset="0"/>
              </a:rPr>
              <a:t>рга</a:t>
            </a:r>
            <a:endParaRPr lang="ru-RU" altLang="en-US" sz="2400">
              <a:solidFill>
                <a:srgbClr val="C00000"/>
              </a:solidFill>
              <a:latin typeface="Times New Roman" panose="02020603050405020304" pitchFamily="18" charset="0"/>
              <a:cs typeface="Times New Roman" panose="02020603050405020304" pitchFamily="18" charset="0"/>
            </a:endParaRPr>
          </a:p>
        </p:txBody>
      </p:sp>
      <p:sp>
        <p:nvSpPr>
          <p:cNvPr id="4" name="Замещающее содержимое 3"/>
          <p:cNvSpPr>
            <a:spLocks noGrp="1"/>
          </p:cNvSpPr>
          <p:nvPr>
            <p:ph sz="half" idx="1"/>
          </p:nvPr>
        </p:nvSpPr>
        <p:spPr/>
        <p:txBody>
          <a:bodyPr/>
          <a:p>
            <a:endParaRPr lang="ru-RU" altLang="en-US"/>
          </a:p>
        </p:txBody>
      </p:sp>
      <p:sp>
        <p:nvSpPr>
          <p:cNvPr id="5" name="Замещающее содержимое 4"/>
          <p:cNvSpPr>
            <a:spLocks noGrp="1"/>
          </p:cNvSpPr>
          <p:nvPr>
            <p:ph sz="half" idx="2"/>
          </p:nvPr>
        </p:nvSpPr>
        <p:spPr/>
        <p:txBody>
          <a:bodyPr/>
          <a:p>
            <a:endParaRPr lang="ru-RU" altLang="en-US"/>
          </a:p>
        </p:txBody>
      </p:sp>
      <p:pic>
        <p:nvPicPr>
          <p:cNvPr id="1026" name="Picture 2" descr="C:\Users\Пользователь\Desktop\1000133010.jpg"/>
          <p:cNvPicPr>
            <a:picLocks noGrp="1" noChangeAspect="1" noChangeArrowheads="1"/>
          </p:cNvPicPr>
          <p:nvPr/>
        </p:nvPicPr>
        <p:blipFill>
          <a:blip r:embed="rId1" cstate="print"/>
          <a:srcRect/>
          <a:stretch>
            <a:fillRect/>
          </a:stretch>
        </p:blipFill>
        <p:spPr bwMode="auto">
          <a:xfrm>
            <a:off x="92710" y="1484630"/>
            <a:ext cx="4555490" cy="4858385"/>
          </a:xfrm>
          <a:prstGeom prst="rect">
            <a:avLst/>
          </a:prstGeom>
          <a:noFill/>
        </p:spPr>
      </p:pic>
      <p:pic>
        <p:nvPicPr>
          <p:cNvPr id="3" name="Picture 2" descr="C:\Users\Пользователь\Desktop\1000133008.jpg"/>
          <p:cNvPicPr>
            <a:picLocks noGrp="1" noChangeAspect="1" noChangeArrowheads="1"/>
          </p:cNvPicPr>
          <p:nvPr/>
        </p:nvPicPr>
        <p:blipFill>
          <a:blip r:embed="rId2" cstate="print"/>
          <a:srcRect/>
          <a:stretch>
            <a:fillRect/>
          </a:stretch>
        </p:blipFill>
        <p:spPr bwMode="auto">
          <a:xfrm>
            <a:off x="4613910" y="1557020"/>
            <a:ext cx="4495800" cy="4907280"/>
          </a:xfrm>
          <a:prstGeom prst="rect">
            <a:avLst/>
          </a:prstGeom>
          <a:noFill/>
        </p:spPr>
      </p:pic>
      <p:pic>
        <p:nvPicPr>
          <p:cNvPr id="6" name="Изображение 5" descr="be735ba6-d2d8-5d2c-a9a0-95489adea3f9"/>
          <p:cNvPicPr>
            <a:picLocks noChangeAspect="1"/>
          </p:cNvPicPr>
          <p:nvPr/>
        </p:nvPicPr>
        <p:blipFill>
          <a:blip r:embed="rId3"/>
          <a:stretch>
            <a:fillRect/>
          </a:stretch>
        </p:blipFill>
        <p:spPr>
          <a:xfrm>
            <a:off x="7308215" y="274955"/>
            <a:ext cx="1581785" cy="103759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Заголовок 14"/>
          <p:cNvSpPr>
            <a:spLocks noGrp="1"/>
          </p:cNvSpPr>
          <p:nvPr>
            <p:ph type="title"/>
          </p:nvPr>
        </p:nvSpPr>
        <p:spPr/>
        <p:txBody>
          <a:bodyPr>
            <a:normAutofit/>
          </a:bodyPr>
          <a:p>
            <a:r>
              <a:rPr lang="ru-RU" altLang="x-none" sz="2400" dirty="0">
                <a:solidFill>
                  <a:srgbClr val="C00000"/>
                </a:solidFill>
                <a:latin typeface="Times New Roman" panose="02020603050405020304" pitchFamily="18" charset="0"/>
                <a:cs typeface="Times New Roman" panose="02020603050405020304" pitchFamily="18" charset="0"/>
                <a:sym typeface="+mn-ea"/>
              </a:rPr>
              <a:t>Городской профилактический проект </a:t>
            </a:r>
            <a:br>
              <a:rPr lang="ru-RU" altLang="x-none" sz="2400" dirty="0">
                <a:solidFill>
                  <a:srgbClr val="C00000"/>
                </a:solidFill>
                <a:latin typeface="Times New Roman" panose="02020603050405020304" pitchFamily="18" charset="0"/>
                <a:cs typeface="Times New Roman" panose="02020603050405020304" pitchFamily="18" charset="0"/>
                <a:sym typeface="+mn-ea"/>
              </a:rPr>
            </a:br>
            <a:r>
              <a:rPr lang="ru-RU" altLang="x-none" sz="2400" dirty="0">
                <a:solidFill>
                  <a:srgbClr val="C00000"/>
                </a:solidFill>
                <a:latin typeface="Times New Roman" panose="02020603050405020304" pitchFamily="18" charset="0"/>
                <a:cs typeface="Times New Roman" panose="02020603050405020304" pitchFamily="18" charset="0"/>
                <a:sym typeface="+mn-ea"/>
              </a:rPr>
              <a:t>«Здоровая семья – здоровые отношения – успешные дети»</a:t>
            </a:r>
            <a:endParaRPr lang="ru-RU" altLang="x-none" sz="2400" dirty="0">
              <a:solidFill>
                <a:srgbClr val="C00000"/>
              </a:solidFill>
              <a:latin typeface="Times New Roman" panose="02020603050405020304" pitchFamily="18" charset="0"/>
              <a:cs typeface="Times New Roman" panose="02020603050405020304" pitchFamily="18" charset="0"/>
              <a:sym typeface="+mn-ea"/>
            </a:endParaRPr>
          </a:p>
        </p:txBody>
      </p:sp>
      <p:pic>
        <p:nvPicPr>
          <p:cNvPr id="11267" name="Picture 5" descr="C:\Users\Пользователь\Desktop\1000116739.jpg"/>
          <p:cNvPicPr>
            <a:picLocks noGrp="1" noChangeAspect="1"/>
          </p:cNvPicPr>
          <p:nvPr/>
        </p:nvPicPr>
        <p:blipFill>
          <a:blip r:embed="rId1"/>
          <a:srcRect/>
          <a:stretch>
            <a:fillRect/>
          </a:stretch>
        </p:blipFill>
        <p:spPr>
          <a:xfrm>
            <a:off x="467360" y="1711960"/>
            <a:ext cx="4236085" cy="3530600"/>
          </a:xfrm>
          <a:prstGeom prst="rect">
            <a:avLst/>
          </a:prstGeom>
          <a:noFill/>
          <a:ln w="9525">
            <a:noFill/>
          </a:ln>
        </p:spPr>
      </p:pic>
      <p:pic>
        <p:nvPicPr>
          <p:cNvPr id="16387" name="Picture 5"/>
          <p:cNvPicPr>
            <a:picLocks noChangeAspect="1"/>
          </p:cNvPicPr>
          <p:nvPr/>
        </p:nvPicPr>
        <p:blipFill>
          <a:blip r:embed="rId2"/>
          <a:stretch>
            <a:fillRect/>
          </a:stretch>
        </p:blipFill>
        <p:spPr>
          <a:xfrm>
            <a:off x="6125210" y="1597025"/>
            <a:ext cx="2156460" cy="1645285"/>
          </a:xfrm>
          <a:prstGeom prst="rect">
            <a:avLst/>
          </a:prstGeom>
          <a:noFill/>
          <a:ln w="9525">
            <a:noFill/>
          </a:ln>
        </p:spPr>
      </p:pic>
      <p:pic>
        <p:nvPicPr>
          <p:cNvPr id="11268" name="Picture 5" descr="C:\Users\Пользователь\Desktop\1000116686.jpg"/>
          <p:cNvPicPr>
            <a:picLocks noGrp="1" noChangeAspect="1"/>
          </p:cNvPicPr>
          <p:nvPr>
            <p:ph sz="half" idx="2"/>
          </p:nvPr>
        </p:nvPicPr>
        <p:blipFill>
          <a:blip r:embed="rId3"/>
          <a:srcRect/>
          <a:stretch>
            <a:fillRect/>
          </a:stretch>
        </p:blipFill>
        <p:spPr>
          <a:xfrm>
            <a:off x="5127625" y="3841750"/>
            <a:ext cx="3684270" cy="2783205"/>
          </a:xfrm>
        </p:spPr>
      </p:pic>
      <p:pic>
        <p:nvPicPr>
          <p:cNvPr id="13" name="Picture 2" descr="C:\Users\Пользователь\Desktop\год-семьи-на-сайт.jpg"/>
          <p:cNvPicPr>
            <a:picLocks noChangeAspect="1" noChangeArrowheads="1"/>
          </p:cNvPicPr>
          <p:nvPr/>
        </p:nvPicPr>
        <p:blipFill>
          <a:blip r:embed="rId4" cstate="print"/>
          <a:srcRect/>
          <a:stretch>
            <a:fillRect/>
          </a:stretch>
        </p:blipFill>
        <p:spPr bwMode="auto">
          <a:xfrm>
            <a:off x="1475740" y="5733415"/>
            <a:ext cx="1786255" cy="916940"/>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Текстовое поле 2"/>
          <p:cNvSpPr txBox="1"/>
          <p:nvPr/>
        </p:nvSpPr>
        <p:spPr>
          <a:xfrm>
            <a:off x="630555" y="1477645"/>
            <a:ext cx="4011295" cy="4580890"/>
          </a:xfrm>
          <a:prstGeom prst="rect">
            <a:avLst/>
          </a:prstGeom>
          <a:noFill/>
        </p:spPr>
        <p:txBody>
          <a:bodyPr wrap="square" rtlCol="0" anchor="t">
            <a:noAutofit/>
          </a:bodyPr>
          <a:p>
            <a:pPr marL="0" marR="0" lvl="0" indent="0" algn="ctr"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tabLst>
                <a:tab pos="355600" algn="l"/>
              </a:tabLst>
              <a:defRPr/>
            </a:pPr>
            <a:r>
              <a:rPr lang="ru-RU" sz="2000" kern="0" noProof="0" dirty="0">
                <a:ln>
                  <a:noFill/>
                </a:ln>
                <a:solidFill>
                  <a:srgbClr val="C00000"/>
                </a:solidFill>
                <a:effectLst>
                  <a:outerShdw blurRad="38100" dist="38100" dir="2700000" algn="tl">
                    <a:srgbClr val="000000">
                      <a:alpha val="43137"/>
                    </a:srgbClr>
                  </a:outerShdw>
                </a:effectLst>
                <a:uLnTx/>
                <a:uFillTx/>
                <a:latin typeface="Times New Roman" panose="02020603050405020304" pitchFamily="18" charset="0"/>
                <a:cs typeface="Times New Roman" panose="02020603050405020304" pitchFamily="18" charset="0"/>
                <a:sym typeface="+mn-ea"/>
              </a:rPr>
              <a:t>ГБУ  ЦППМСП Пушкинского района Санкт - Петербурга расположен и имеет </a:t>
            </a:r>
            <a:endParaRPr kumimoji="0" lang="en-US" sz="2000" i="0" u="none" strike="noStrike" kern="0" cap="none" spc="0" normalizeH="0" baseline="0" noProof="0" dirty="0">
              <a:ln>
                <a:noFill/>
              </a:ln>
              <a:solidFill>
                <a:srgbClr val="C0000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tabLst>
                <a:tab pos="355600" algn="l"/>
              </a:tabLst>
              <a:defRPr/>
            </a:pPr>
            <a:r>
              <a:rPr lang="ru-RU" sz="2000" kern="0" noProof="0" dirty="0">
                <a:ln>
                  <a:noFill/>
                </a:ln>
                <a:solidFill>
                  <a:srgbClr val="C00000"/>
                </a:solidFill>
                <a:effectLst>
                  <a:outerShdw blurRad="38100" dist="38100" dir="2700000" algn="tl">
                    <a:srgbClr val="000000">
                      <a:alpha val="43137"/>
                    </a:srgbClr>
                  </a:outerShdw>
                </a:effectLst>
                <a:uLnTx/>
                <a:uFillTx/>
                <a:latin typeface="Times New Roman" panose="02020603050405020304" pitchFamily="18" charset="0"/>
                <a:cs typeface="Times New Roman" panose="02020603050405020304" pitchFamily="18" charset="0"/>
                <a:sym typeface="+mn-ea"/>
              </a:rPr>
              <a:t>юридический и фактические адреса и телефоны: </a:t>
            </a:r>
            <a:endParaRPr kumimoji="0" lang="en-US" sz="2000" i="0" u="none" strike="noStrike" kern="0" cap="none" spc="0" normalizeH="0" baseline="0" noProof="0" dirty="0">
              <a:ln>
                <a:noFill/>
              </a:ln>
              <a:solidFill>
                <a:srgbClr val="C0000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tabLst>
                <a:tab pos="355600" algn="l"/>
              </a:tabLst>
              <a:defRPr/>
            </a:pPr>
            <a:endParaRPr kumimoji="0" lang="ru-RU" sz="2000" i="0" u="none" strike="noStrike" kern="0" cap="none" spc="0" normalizeH="0" baseline="0" noProof="0" dirty="0">
              <a:ln>
                <a:noFill/>
              </a:ln>
              <a:solidFill>
                <a:srgbClr val="C0000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Char char="Ø"/>
              <a:tabLst>
                <a:tab pos="355600" algn="l"/>
              </a:tabLst>
              <a:defRPr/>
            </a:pPr>
            <a:r>
              <a:rPr lang="ru-RU" sz="2000" kern="0" noProof="0" dirty="0">
                <a:ln>
                  <a:noFill/>
                </a:ln>
                <a:effectLst>
                  <a:outerShdw blurRad="38100" dist="38100" dir="2700000" algn="tl">
                    <a:srgbClr val="000000">
                      <a:alpha val="43137"/>
                    </a:srgbClr>
                  </a:outerShdw>
                </a:effectLst>
                <a:uLnTx/>
                <a:uFillTx/>
                <a:latin typeface="Times New Roman" panose="02020603050405020304" pitchFamily="18" charset="0"/>
                <a:cs typeface="Times New Roman" panose="02020603050405020304" pitchFamily="18" charset="0"/>
                <a:sym typeface="+mn-ea"/>
              </a:rPr>
              <a:t> 	Санкт-Петербург, г.Пушкин, Церковная ул., дом 3</a:t>
            </a:r>
            <a:endParaRPr lang="ru-RU" sz="2000" kern="0" noProof="0" dirty="0">
              <a:ln>
                <a:noFill/>
              </a:ln>
              <a:effectLst>
                <a:outerShdw blurRad="38100" dist="38100" dir="2700000" algn="tl">
                  <a:srgbClr val="000000">
                    <a:alpha val="43137"/>
                  </a:srgbClr>
                </a:outerShdw>
              </a:effectLst>
              <a:uLnTx/>
              <a:uFillTx/>
              <a:latin typeface="Times New Roman" panose="02020603050405020304" pitchFamily="18" charset="0"/>
              <a:cs typeface="Times New Roman" panose="02020603050405020304" pitchFamily="18" charset="0"/>
              <a:sym typeface="+mn-ea"/>
            </a:endParaRPr>
          </a:p>
          <a:p>
            <a:pPr marL="0" marR="0" lvl="0" indent="0" algn="ctr"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Char char="Ø"/>
              <a:tabLst>
                <a:tab pos="355600" algn="l"/>
              </a:tabLst>
              <a:defRPr/>
            </a:pPr>
            <a:r>
              <a:rPr lang="ru-RU" sz="2000" kern="0" noProof="0" dirty="0">
                <a:ln>
                  <a:noFill/>
                </a:ln>
                <a:effectLst>
                  <a:outerShdw blurRad="38100" dist="38100" dir="2700000" algn="tl">
                    <a:srgbClr val="000000">
                      <a:alpha val="43137"/>
                    </a:srgbClr>
                  </a:outerShdw>
                </a:effectLst>
                <a:uLnTx/>
                <a:uFillTx/>
                <a:latin typeface="Times New Roman" panose="02020603050405020304" pitchFamily="18" charset="0"/>
                <a:cs typeface="Times New Roman" panose="02020603050405020304" pitchFamily="18" charset="0"/>
                <a:sym typeface="+mn-ea"/>
              </a:rPr>
              <a:t>451 -77 -56</a:t>
            </a:r>
            <a:endParaRPr lang="ru-RU" sz="2000" kern="0" noProof="0" dirty="0">
              <a:ln>
                <a:noFill/>
              </a:ln>
              <a:effectLst>
                <a:outerShdw blurRad="38100" dist="38100" dir="2700000" algn="tl">
                  <a:srgbClr val="000000">
                    <a:alpha val="43137"/>
                  </a:srgbClr>
                </a:outerShdw>
              </a:effectLst>
              <a:uLnTx/>
              <a:uFillTx/>
              <a:latin typeface="Times New Roman" panose="02020603050405020304" pitchFamily="18" charset="0"/>
              <a:cs typeface="Times New Roman" panose="02020603050405020304" pitchFamily="18" charset="0"/>
              <a:sym typeface="+mn-ea"/>
            </a:endParaRPr>
          </a:p>
          <a:p>
            <a:pPr marL="0" marR="0" lvl="0" indent="0" algn="ctr"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tabLst>
                <a:tab pos="355600" algn="l"/>
              </a:tabLst>
              <a:defRPr/>
            </a:pPr>
            <a:r>
              <a:rPr lang="ru-RU" sz="2000" kern="0" noProof="0" dirty="0">
                <a:ln>
                  <a:noFill/>
                </a:ln>
                <a:effectLst>
                  <a:outerShdw blurRad="38100" dist="38100" dir="2700000" algn="tl">
                    <a:srgbClr val="000000">
                      <a:alpha val="43137"/>
                    </a:srgbClr>
                  </a:outerShdw>
                </a:effectLst>
                <a:uLnTx/>
                <a:uFillTx/>
                <a:latin typeface="Times New Roman" panose="02020603050405020304" pitchFamily="18" charset="0"/>
                <a:cs typeface="Times New Roman" panose="02020603050405020304" pitchFamily="18" charset="0"/>
                <a:sym typeface="+mn-ea"/>
              </a:rPr>
              <a:t>Санкт-Петербург, </a:t>
            </a:r>
            <a:r>
              <a:rPr lang="ru-RU" sz="2000" kern="0" noProof="0" dirty="0" err="1">
                <a:ln>
                  <a:noFill/>
                </a:ln>
                <a:effectLst>
                  <a:outerShdw blurRad="38100" dist="38100" dir="2700000" algn="tl">
                    <a:srgbClr val="000000">
                      <a:alpha val="43137"/>
                    </a:srgbClr>
                  </a:outerShdw>
                </a:effectLst>
                <a:uLnTx/>
                <a:uFillTx/>
                <a:latin typeface="Times New Roman" panose="02020603050405020304" pitchFamily="18" charset="0"/>
                <a:cs typeface="Times New Roman" panose="02020603050405020304" pitchFamily="18" charset="0"/>
                <a:sym typeface="+mn-ea"/>
              </a:rPr>
              <a:t>г.Павловск</a:t>
            </a:r>
            <a:r>
              <a:rPr lang="ru-RU" sz="2000" kern="0" noProof="0" dirty="0">
                <a:ln>
                  <a:noFill/>
                </a:ln>
                <a:effectLst>
                  <a:outerShdw blurRad="38100" dist="38100" dir="2700000" algn="tl">
                    <a:srgbClr val="000000">
                      <a:alpha val="43137"/>
                    </a:srgbClr>
                  </a:outerShdw>
                </a:effectLst>
                <a:uLnTx/>
                <a:uFillTx/>
                <a:latin typeface="Times New Roman" panose="02020603050405020304" pitchFamily="18" charset="0"/>
                <a:cs typeface="Times New Roman" panose="02020603050405020304" pitchFamily="18" charset="0"/>
                <a:sym typeface="+mn-ea"/>
              </a:rPr>
              <a:t>, Песчаный пер. дом 11/16 </a:t>
            </a:r>
            <a:endParaRPr lang="ru-RU" sz="2000" kern="0" noProof="0" dirty="0">
              <a:ln>
                <a:noFill/>
              </a:ln>
              <a:effectLst>
                <a:outerShdw blurRad="38100" dist="38100" dir="2700000" algn="tl">
                  <a:srgbClr val="000000">
                    <a:alpha val="43137"/>
                  </a:srgbClr>
                </a:outerShdw>
              </a:effectLst>
              <a:uLnTx/>
              <a:uFillTx/>
              <a:latin typeface="Times New Roman" panose="02020603050405020304" pitchFamily="18" charset="0"/>
              <a:cs typeface="Times New Roman" panose="02020603050405020304" pitchFamily="18" charset="0"/>
              <a:sym typeface="+mn-ea"/>
            </a:endParaRPr>
          </a:p>
          <a:p>
            <a:pPr marL="342900" marR="0" lvl="0" indent="-342900" algn="ctr"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Char char="Ø"/>
              <a:tabLst>
                <a:tab pos="355600" algn="l"/>
              </a:tabLst>
              <a:defRPr/>
            </a:pPr>
            <a:r>
              <a:rPr lang="ru-RU" sz="2000" kern="0" noProof="0" dirty="0">
                <a:ln>
                  <a:noFill/>
                </a:ln>
                <a:effectLst>
                  <a:outerShdw blurRad="38100" dist="38100" dir="2700000" algn="tl">
                    <a:srgbClr val="000000">
                      <a:alpha val="43137"/>
                    </a:srgbClr>
                  </a:outerShdw>
                </a:effectLst>
                <a:uLnTx/>
                <a:uFillTx/>
                <a:latin typeface="Times New Roman" panose="02020603050405020304" pitchFamily="18" charset="0"/>
                <a:cs typeface="Times New Roman" panose="02020603050405020304" pitchFamily="18" charset="0"/>
                <a:sym typeface="+mn-ea"/>
              </a:rPr>
              <a:t>246 -55 -70</a:t>
            </a:r>
            <a:endParaRPr kumimoji="0" lang="ru-RU" sz="2000" i="0" u="none" strike="noStrike" kern="0" cap="none" spc="0" normalizeH="0" baseline="0" noProof="0" dirty="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Char char="Ø"/>
              <a:tabLst>
                <a:tab pos="355600" algn="l"/>
              </a:tabLst>
              <a:defRPr/>
            </a:pPr>
            <a:r>
              <a:rPr lang="ru-RU" sz="2000" kern="0" noProof="0" dirty="0">
                <a:ln>
                  <a:noFill/>
                </a:ln>
                <a:effectLst>
                  <a:outerShdw blurRad="38100" dist="38100" dir="2700000" algn="tl">
                    <a:srgbClr val="000000">
                      <a:alpha val="43137"/>
                    </a:srgbClr>
                  </a:outerShdw>
                </a:effectLst>
                <a:uLnTx/>
                <a:uFillTx/>
                <a:latin typeface="Times New Roman" panose="02020603050405020304" pitchFamily="18" charset="0"/>
                <a:cs typeface="Times New Roman" panose="02020603050405020304" pitchFamily="18" charset="0"/>
                <a:sym typeface="+mn-ea"/>
              </a:rPr>
              <a:t> Санкт-Петербург, </a:t>
            </a:r>
            <a:r>
              <a:rPr lang="ru-RU" sz="2000" kern="0" noProof="0" dirty="0" err="1">
                <a:ln>
                  <a:noFill/>
                </a:ln>
                <a:effectLst>
                  <a:outerShdw blurRad="38100" dist="38100" dir="2700000" algn="tl">
                    <a:srgbClr val="000000">
                      <a:alpha val="43137"/>
                    </a:srgbClr>
                  </a:outerShdw>
                </a:effectLst>
                <a:uLnTx/>
                <a:uFillTx/>
                <a:latin typeface="Times New Roman" panose="02020603050405020304" pitchFamily="18" charset="0"/>
                <a:cs typeface="Times New Roman" panose="02020603050405020304" pitchFamily="18" charset="0"/>
                <a:sym typeface="+mn-ea"/>
              </a:rPr>
              <a:t>Шушары</a:t>
            </a:r>
            <a:r>
              <a:rPr lang="ru-RU" sz="2000" kern="0" noProof="0" dirty="0">
                <a:ln>
                  <a:noFill/>
                </a:ln>
                <a:effectLst>
                  <a:outerShdw blurRad="38100" dist="38100" dir="2700000" algn="tl">
                    <a:srgbClr val="000000">
                      <a:alpha val="43137"/>
                    </a:srgbClr>
                  </a:outerShdw>
                </a:effectLst>
                <a:uLnTx/>
                <a:uFillTx/>
                <a:latin typeface="Times New Roman" panose="02020603050405020304" pitchFamily="18" charset="0"/>
                <a:cs typeface="Times New Roman" panose="02020603050405020304" pitchFamily="18" charset="0"/>
                <a:sym typeface="+mn-ea"/>
              </a:rPr>
              <a:t>, </a:t>
            </a:r>
            <a:r>
              <a:rPr lang="ru-RU" sz="2000" kern="0" noProof="0" dirty="0" err="1">
                <a:ln>
                  <a:noFill/>
                </a:ln>
                <a:effectLst>
                  <a:outerShdw blurRad="38100" dist="38100" dir="2700000" algn="tl">
                    <a:srgbClr val="000000">
                      <a:alpha val="43137"/>
                    </a:srgbClr>
                  </a:outerShdw>
                </a:effectLst>
                <a:uLnTx/>
                <a:uFillTx/>
                <a:latin typeface="Times New Roman" panose="02020603050405020304" pitchFamily="18" charset="0"/>
                <a:cs typeface="Times New Roman" panose="02020603050405020304" pitchFamily="18" charset="0"/>
                <a:sym typeface="+mn-ea"/>
              </a:rPr>
              <a:t>Вилеровский</a:t>
            </a:r>
            <a:r>
              <a:rPr lang="ru-RU" sz="2000" kern="0" noProof="0" dirty="0">
                <a:ln>
                  <a:noFill/>
                </a:ln>
                <a:effectLst>
                  <a:outerShdw blurRad="38100" dist="38100" dir="2700000" algn="tl">
                    <a:srgbClr val="000000">
                      <a:alpha val="43137"/>
                    </a:srgbClr>
                  </a:outerShdw>
                </a:effectLst>
                <a:uLnTx/>
                <a:uFillTx/>
                <a:latin typeface="Times New Roman" panose="02020603050405020304" pitchFamily="18" charset="0"/>
                <a:cs typeface="Times New Roman" panose="02020603050405020304" pitchFamily="18" charset="0"/>
                <a:sym typeface="+mn-ea"/>
              </a:rPr>
              <a:t> пер. дом </a:t>
            </a:r>
            <a:r>
              <a:rPr lang="en-US" altLang="ru-RU" sz="2000" kern="0" noProof="0" dirty="0">
                <a:ln>
                  <a:noFill/>
                </a:ln>
                <a:effectLst>
                  <a:outerShdw blurRad="38100" dist="38100" dir="2700000" algn="tl">
                    <a:srgbClr val="000000">
                      <a:alpha val="43137"/>
                    </a:srgbClr>
                  </a:outerShdw>
                </a:effectLst>
                <a:uLnTx/>
                <a:uFillTx/>
                <a:latin typeface="Times New Roman" panose="02020603050405020304" pitchFamily="18" charset="0"/>
                <a:cs typeface="Times New Roman" panose="02020603050405020304" pitchFamily="18" charset="0"/>
                <a:sym typeface="+mn-ea"/>
              </a:rPr>
              <a:t>6</a:t>
            </a:r>
            <a:endParaRPr lang="ru-RU" sz="2000" kern="0" noProof="0" dirty="0">
              <a:ln>
                <a:noFill/>
              </a:ln>
              <a:effectLst>
                <a:outerShdw blurRad="38100" dist="38100" dir="2700000" algn="tl">
                  <a:srgbClr val="000000">
                    <a:alpha val="43137"/>
                  </a:srgbClr>
                </a:outerShdw>
              </a:effectLst>
              <a:uLnTx/>
              <a:uFillTx/>
              <a:latin typeface="Times New Roman" panose="02020603050405020304" pitchFamily="18" charset="0"/>
              <a:cs typeface="Times New Roman" panose="02020603050405020304" pitchFamily="18" charset="0"/>
              <a:sym typeface="+mn-ea"/>
            </a:endParaRPr>
          </a:p>
          <a:p>
            <a:pPr marL="0" marR="0" lvl="0" indent="0" algn="ctr"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Char char="Ø"/>
              <a:tabLst>
                <a:tab pos="355600" algn="l"/>
              </a:tabLst>
              <a:defRPr/>
            </a:pPr>
            <a:r>
              <a:rPr lang="ru-RU" sz="2000" kern="0" noProof="0" dirty="0">
                <a:ln>
                  <a:noFill/>
                </a:ln>
                <a:effectLst>
                  <a:outerShdw blurRad="38100" dist="38100" dir="2700000" algn="tl">
                    <a:srgbClr val="000000">
                      <a:alpha val="43137"/>
                    </a:srgbClr>
                  </a:outerShdw>
                </a:effectLst>
                <a:uLnTx/>
                <a:uFillTx/>
                <a:latin typeface="Times New Roman" panose="02020603050405020304" pitchFamily="18" charset="0"/>
                <a:cs typeface="Times New Roman" panose="02020603050405020304" pitchFamily="18" charset="0"/>
                <a:sym typeface="+mn-ea"/>
              </a:rPr>
              <a:t>8 (969)730 -83 -89</a:t>
            </a:r>
            <a:endParaRPr lang="ru-RU" sz="2000" kern="0" noProof="0" dirty="0">
              <a:ln>
                <a:noFill/>
              </a:ln>
              <a:effectLst>
                <a:outerShdw blurRad="38100" dist="38100" dir="2700000" algn="tl">
                  <a:srgbClr val="000000">
                    <a:alpha val="43137"/>
                  </a:srgbClr>
                </a:outerShdw>
              </a:effectLst>
              <a:uLnTx/>
              <a:uFillTx/>
              <a:latin typeface="Times New Roman" panose="02020603050405020304" pitchFamily="18" charset="0"/>
              <a:cs typeface="Times New Roman" panose="02020603050405020304" pitchFamily="18" charset="0"/>
              <a:sym typeface="+mn-ea"/>
            </a:endParaRPr>
          </a:p>
          <a:p>
            <a:pPr marL="0" marR="0" lvl="0" indent="0" algn="ctr"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Char char="Ø"/>
              <a:tabLst>
                <a:tab pos="355600" algn="l"/>
              </a:tabLst>
              <a:defRPr/>
            </a:pPr>
            <a:r>
              <a:rPr lang="en-US" altLang="en-US" sz="2000" kern="0" noProof="0" dirty="0">
                <a:ln>
                  <a:noFill/>
                </a:ln>
                <a:effectLst>
                  <a:outerShdw blurRad="38100" dist="38100" dir="2700000" algn="tl">
                    <a:srgbClr val="000000">
                      <a:alpha val="43137"/>
                    </a:srgbClr>
                  </a:outerShdw>
                </a:effectLst>
                <a:uLnTx/>
                <a:uFillTx/>
                <a:latin typeface="Times New Roman" panose="02020603050405020304" pitchFamily="18" charset="0"/>
                <a:cs typeface="Times New Roman" panose="02020603050405020304" pitchFamily="18" charset="0"/>
                <a:sym typeface="+mn-ea"/>
              </a:rPr>
              <a:t>E-mail</a:t>
            </a:r>
            <a:r>
              <a:rPr lang="ru-RU" altLang="en-US" sz="2000" kern="0" noProof="0" dirty="0">
                <a:ln>
                  <a:noFill/>
                </a:ln>
                <a:effectLst>
                  <a:outerShdw blurRad="38100" dist="38100" dir="2700000" algn="tl">
                    <a:srgbClr val="000000">
                      <a:alpha val="43137"/>
                    </a:srgbClr>
                  </a:outerShdw>
                </a:effectLst>
                <a:uLnTx/>
                <a:uFillTx/>
                <a:latin typeface="Times New Roman" panose="02020603050405020304" pitchFamily="18" charset="0"/>
                <a:cs typeface="Times New Roman" panose="02020603050405020304" pitchFamily="18" charset="0"/>
                <a:sym typeface="+mn-ea"/>
              </a:rPr>
              <a:t>:</a:t>
            </a:r>
            <a:r>
              <a:rPr lang="en-US" altLang="en-US" sz="2000" kern="0" noProof="0" dirty="0">
                <a:ln>
                  <a:noFill/>
                </a:ln>
                <a:effectLst>
                  <a:outerShdw blurRad="38100" dist="38100" dir="2700000" algn="tl">
                    <a:srgbClr val="000000">
                      <a:alpha val="43137"/>
                    </a:srgbClr>
                  </a:outerShdw>
                </a:effectLst>
                <a:uLnTx/>
                <a:uFillTx/>
                <a:latin typeface="Times New Roman" panose="02020603050405020304" pitchFamily="18" charset="0"/>
                <a:cs typeface="Times New Roman" panose="02020603050405020304" pitchFamily="18" charset="0"/>
                <a:sym typeface="+mn-ea"/>
              </a:rPr>
              <a:t>pushkincentr@mail.ru</a:t>
            </a:r>
            <a:endParaRPr lang="en-US" altLang="en-US" sz="2000" kern="0" noProof="0" dirty="0">
              <a:ln>
                <a:noFill/>
              </a:ln>
              <a:effectLst>
                <a:outerShdw blurRad="38100" dist="38100" dir="2700000" algn="tl">
                  <a:srgbClr val="000000">
                    <a:alpha val="43137"/>
                  </a:srgbClr>
                </a:outerShdw>
              </a:effectLst>
              <a:uLnTx/>
              <a:uFillTx/>
              <a:latin typeface="Times New Roman" panose="02020603050405020304" pitchFamily="18" charset="0"/>
              <a:cs typeface="Times New Roman" panose="02020603050405020304" pitchFamily="18" charset="0"/>
              <a:sym typeface="+mn-ea"/>
            </a:endParaRPr>
          </a:p>
          <a:p>
            <a:pPr marL="0" marR="0" lvl="0" indent="0" algn="ctr"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Char char="Ø"/>
              <a:tabLst>
                <a:tab pos="355600" algn="l"/>
              </a:tabLst>
              <a:defRPr/>
            </a:pPr>
            <a:r>
              <a:rPr lang="en-US" altLang="en-US" sz="2000" kern="0" noProof="0" dirty="0">
                <a:ln>
                  <a:noFill/>
                </a:ln>
                <a:effectLst>
                  <a:outerShdw blurRad="38100" dist="38100" dir="2700000" algn="tl">
                    <a:srgbClr val="000000">
                      <a:alpha val="43137"/>
                    </a:srgbClr>
                  </a:outerShdw>
                </a:effectLst>
                <a:uLnTx/>
                <a:uFillTx/>
                <a:latin typeface="Times New Roman" panose="02020603050405020304" pitchFamily="18" charset="0"/>
                <a:cs typeface="Times New Roman" panose="02020603050405020304" pitchFamily="18" charset="0"/>
                <a:sym typeface="+mn-ea"/>
              </a:rPr>
              <a:t>www.</a:t>
            </a:r>
            <a:r>
              <a:rPr lang="en-US" altLang="en-US" sz="2000" kern="0" noProof="0" dirty="0">
                <a:ln>
                  <a:noFill/>
                </a:ln>
                <a:effectLst>
                  <a:outerShdw blurRad="38100" dist="38100" dir="2700000" algn="tl">
                    <a:srgbClr val="000000">
                      <a:alpha val="43137"/>
                    </a:srgbClr>
                  </a:outerShdw>
                </a:effectLst>
                <a:uLnTx/>
                <a:uFillTx/>
                <a:latin typeface="Times New Roman" panose="02020603050405020304" pitchFamily="18" charset="0"/>
                <a:cs typeface="Times New Roman" panose="02020603050405020304" pitchFamily="18" charset="0"/>
                <a:sym typeface="+mn-ea"/>
              </a:rPr>
              <a:t>pushkincentr.narod.ru</a:t>
            </a:r>
            <a:endParaRPr lang="en-US" altLang="en-US" sz="2000" kern="0" noProof="0" dirty="0">
              <a:ln>
                <a:noFill/>
              </a:ln>
              <a:effectLst>
                <a:outerShdw blurRad="38100" dist="38100" dir="2700000" algn="tl">
                  <a:srgbClr val="000000">
                    <a:alpha val="43137"/>
                  </a:srgbClr>
                </a:outerShdw>
              </a:effectLst>
              <a:uLnTx/>
              <a:uFillTx/>
              <a:latin typeface="Times New Roman" panose="02020603050405020304" pitchFamily="18" charset="0"/>
              <a:cs typeface="Times New Roman" panose="02020603050405020304" pitchFamily="18" charset="0"/>
              <a:sym typeface="+mn-ea"/>
            </a:endParaRPr>
          </a:p>
          <a:p>
            <a:pPr marL="1828800" marR="0" lvl="4" indent="0" algn="ctr"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Char char="Ø"/>
              <a:tabLst>
                <a:tab pos="355600" algn="l"/>
              </a:tabLst>
              <a:defRPr/>
            </a:pPr>
            <a:endParaRPr lang="en-US" altLang="en-US" sz="2000" kern="0" noProof="0" dirty="0">
              <a:ln>
                <a:noFill/>
              </a:ln>
              <a:effectLst>
                <a:outerShdw blurRad="38100" dist="38100" dir="2700000" algn="tl">
                  <a:srgbClr val="000000">
                    <a:alpha val="43137"/>
                  </a:srgbClr>
                </a:outerShdw>
              </a:effectLst>
              <a:uLnTx/>
              <a:uFillTx/>
              <a:latin typeface="Times New Roman" panose="02020603050405020304" pitchFamily="18" charset="0"/>
              <a:cs typeface="Times New Roman" panose="02020603050405020304" pitchFamily="18" charset="0"/>
              <a:sym typeface="+mn-ea"/>
            </a:endParaRPr>
          </a:p>
          <a:p>
            <a:pPr marL="0" marR="0" lvl="0" indent="0" algn="ctr" defTabSz="914400" rtl="0" eaLnBrk="1" fontAlgn="base" latinLnBrk="0" hangingPunct="1">
              <a:lnSpc>
                <a:spcPct val="80000"/>
              </a:lnSpc>
              <a:spcBef>
                <a:spcPct val="20000"/>
              </a:spcBef>
              <a:spcAft>
                <a:spcPct val="0"/>
              </a:spcAft>
              <a:buClr>
                <a:schemeClr val="hlink"/>
              </a:buClr>
              <a:buSzPct val="80000"/>
              <a:buFont typeface="Wingdings" panose="05000000000000000000" pitchFamily="2" charset="2"/>
              <a:buNone/>
              <a:tabLst>
                <a:tab pos="355600" algn="l"/>
              </a:tabLst>
              <a:defRPr/>
            </a:pPr>
            <a:endParaRPr lang="en-US" altLang="en-US" sz="2000" kern="0" noProof="0" dirty="0">
              <a:ln>
                <a:noFill/>
              </a:ln>
              <a:effectLst>
                <a:outerShdw blurRad="38100" dist="38100" dir="2700000" algn="tl">
                  <a:srgbClr val="000000">
                    <a:alpha val="43137"/>
                  </a:srgbClr>
                </a:outerShdw>
              </a:effectLst>
              <a:uLnTx/>
              <a:uFillTx/>
              <a:latin typeface="Times New Roman" panose="02020603050405020304" pitchFamily="18" charset="0"/>
              <a:cs typeface="Times New Roman" panose="02020603050405020304" pitchFamily="18" charset="0"/>
              <a:sym typeface="+mn-ea"/>
            </a:endParaRPr>
          </a:p>
        </p:txBody>
      </p:sp>
      <p:pic>
        <p:nvPicPr>
          <p:cNvPr id="2" name="Изображение 1" descr="social"/>
          <p:cNvPicPr>
            <a:picLocks noChangeAspect="1"/>
          </p:cNvPicPr>
          <p:nvPr/>
        </p:nvPicPr>
        <p:blipFill>
          <a:blip r:embed="rId1"/>
          <a:stretch>
            <a:fillRect/>
          </a:stretch>
        </p:blipFill>
        <p:spPr>
          <a:xfrm>
            <a:off x="5003800" y="404495"/>
            <a:ext cx="3665220" cy="3665220"/>
          </a:xfrm>
          <a:prstGeom prst="rect">
            <a:avLst/>
          </a:prstGeom>
        </p:spPr>
      </p:pic>
      <p:pic>
        <p:nvPicPr>
          <p:cNvPr id="4" name="Изображение 3" descr="9372c3545099cddacc4873b4fc9c1f65"/>
          <p:cNvPicPr>
            <a:picLocks noChangeAspect="1"/>
          </p:cNvPicPr>
          <p:nvPr/>
        </p:nvPicPr>
        <p:blipFill>
          <a:blip r:embed="rId2"/>
          <a:stretch>
            <a:fillRect/>
          </a:stretch>
        </p:blipFill>
        <p:spPr>
          <a:xfrm>
            <a:off x="4494530" y="4437380"/>
            <a:ext cx="4174490" cy="136017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2" name="Picture 4" descr="D:\Users\Администратор\Desktop\99709472_1.jpeg"/>
          <p:cNvPicPr>
            <a:picLocks noChangeAspect="1" noChangeArrowheads="1"/>
          </p:cNvPicPr>
          <p:nvPr/>
        </p:nvPicPr>
        <p:blipFill>
          <a:blip r:embed="rId1" cstate="print"/>
          <a:srcRect/>
          <a:stretch>
            <a:fillRect/>
          </a:stretch>
        </p:blipFill>
        <p:spPr bwMode="auto">
          <a:xfrm>
            <a:off x="1619885" y="4943475"/>
            <a:ext cx="4666615" cy="1785620"/>
          </a:xfrm>
          <a:prstGeom prst="rect">
            <a:avLst/>
          </a:prstGeom>
          <a:noFill/>
        </p:spPr>
      </p:pic>
      <p:sp>
        <p:nvSpPr>
          <p:cNvPr id="2" name="Заголовок 1"/>
          <p:cNvSpPr>
            <a:spLocks noGrp="1"/>
          </p:cNvSpPr>
          <p:nvPr>
            <p:ph type="title"/>
          </p:nvPr>
        </p:nvSpPr>
        <p:spPr>
          <a:xfrm>
            <a:off x="467360" y="277495"/>
            <a:ext cx="7920990" cy="2081530"/>
          </a:xfrm>
        </p:spPr>
        <p:txBody>
          <a:bodyPr>
            <a:noAutofit/>
          </a:bodyPr>
          <a:lstStyle/>
          <a:p>
            <a:r>
              <a:rPr lang="ru-RU" sz="2100" b="1" i="1" dirty="0" smtClean="0">
                <a:solidFill>
                  <a:srgbClr val="C00000"/>
                </a:solidFill>
                <a:latin typeface="Times New Roman" panose="02020603050405020304" pitchFamily="18" charset="0"/>
                <a:cs typeface="Times New Roman" panose="02020603050405020304" pitchFamily="18" charset="0"/>
              </a:rPr>
              <a:t>Социальный педагог </a:t>
            </a:r>
            <a:r>
              <a:rPr lang="ru-RU" sz="2100" dirty="0" smtClean="0">
                <a:solidFill>
                  <a:srgbClr val="C00000"/>
                </a:solidFill>
                <a:latin typeface="Times New Roman" panose="02020603050405020304" pitchFamily="18" charset="0"/>
                <a:cs typeface="Times New Roman" panose="02020603050405020304" pitchFamily="18" charset="0"/>
              </a:rPr>
              <a:t>– </a:t>
            </a:r>
            <a:br>
              <a:rPr lang="ru-RU" sz="2100" dirty="0" smtClean="0">
                <a:solidFill>
                  <a:srgbClr val="C00000"/>
                </a:solidFill>
                <a:latin typeface="Times New Roman" panose="02020603050405020304" pitchFamily="18" charset="0"/>
                <a:cs typeface="Times New Roman" panose="02020603050405020304" pitchFamily="18" charset="0"/>
              </a:rPr>
            </a:br>
            <a:r>
              <a:rPr lang="ru-RU" sz="2100" dirty="0" smtClean="0">
                <a:latin typeface="Times New Roman" panose="02020603050405020304" pitchFamily="18" charset="0"/>
                <a:cs typeface="Times New Roman" panose="02020603050405020304" pitchFamily="18" charset="0"/>
              </a:rPr>
              <a:t>это сотрудник образовательного учреждения, который создает оптимальные условия для всестороннего и благоприятного развития личности обучающихся (социального, духовно-нравственного, профессионального, физического)</a:t>
            </a:r>
            <a:br>
              <a:rPr lang="ru-RU" sz="2100" dirty="0" smtClean="0">
                <a:latin typeface="Times New Roman" panose="02020603050405020304" pitchFamily="18" charset="0"/>
                <a:cs typeface="Times New Roman" panose="02020603050405020304" pitchFamily="18" charset="0"/>
              </a:rPr>
            </a:br>
            <a:br>
              <a:rPr lang="ru-RU" sz="2100" dirty="0" smtClean="0">
                <a:latin typeface="Times New Roman" panose="02020603050405020304" pitchFamily="18" charset="0"/>
                <a:cs typeface="Times New Roman" panose="02020603050405020304" pitchFamily="18" charset="0"/>
              </a:rPr>
            </a:br>
            <a:endParaRPr lang="ru-RU" sz="2100" dirty="0" smtClean="0">
              <a:latin typeface="Times New Roman" panose="02020603050405020304" pitchFamily="18" charset="0"/>
              <a:cs typeface="Times New Roman" panose="02020603050405020304" pitchFamily="18" charset="0"/>
            </a:endParaRPr>
          </a:p>
        </p:txBody>
      </p:sp>
      <p:sp>
        <p:nvSpPr>
          <p:cNvPr id="5" name="Подзаголовок 2"/>
          <p:cNvSpPr txBox="1"/>
          <p:nvPr/>
        </p:nvSpPr>
        <p:spPr>
          <a:xfrm>
            <a:off x="323215" y="2345055"/>
            <a:ext cx="8352790" cy="2680970"/>
          </a:xfrm>
          <a:prstGeom prst="rect">
            <a:avLst/>
          </a:prstGeom>
        </p:spPr>
        <p:txBody>
          <a:bodyPr vert="horz" lIns="91440" tIns="45720" rIns="91440" bIns="45720" rtlCol="0">
            <a:normAutofit lnSpcReduction="10000"/>
          </a:body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r>
              <a:rPr kumimoji="0" lang="ru-RU" sz="2000" b="1" i="1" u="none" strike="noStrike" kern="1200" cap="none" spc="0" normalizeH="0" baseline="0" noProof="0" dirty="0" smtClean="0">
                <a:ln>
                  <a:noFill/>
                </a:ln>
                <a:solidFill>
                  <a:schemeClr val="tx1"/>
                </a:solidFill>
                <a:effectLst/>
                <a:uLnTx/>
                <a:uFillTx/>
                <a:latin typeface="Times New Roman" panose="02020603050405020304" pitchFamily="18" charset="0"/>
                <a:cs typeface="Times New Roman" panose="02020603050405020304" pitchFamily="18" charset="0"/>
              </a:rPr>
              <a:t>Социальное развитие </a:t>
            </a:r>
            <a:r>
              <a:rPr kumimoji="0" lang="ru-RU" sz="2000" b="1" i="0" u="none" strike="noStrike" kern="1200" cap="none" spc="0" normalizeH="0" baseline="0" noProof="0" dirty="0" smtClean="0">
                <a:ln>
                  <a:noFill/>
                </a:ln>
                <a:solidFill>
                  <a:schemeClr val="tx1"/>
                </a:solidFill>
                <a:effectLst/>
                <a:uLnTx/>
                <a:uFillTx/>
                <a:latin typeface="Times New Roman" panose="02020603050405020304" pitchFamily="18" charset="0"/>
                <a:cs typeface="Times New Roman" panose="02020603050405020304" pitchFamily="18" charset="0"/>
              </a:rPr>
              <a:t>– </a:t>
            </a:r>
            <a:r>
              <a:rPr lang="ru-RU" sz="2000" dirty="0" smtClean="0">
                <a:latin typeface="Times New Roman" panose="02020603050405020304" pitchFamily="18" charset="0"/>
                <a:cs typeface="Times New Roman" panose="02020603050405020304" pitchFamily="18" charset="0"/>
              </a:rPr>
              <a:t>умение</a:t>
            </a:r>
            <a:r>
              <a:rPr kumimoji="0" lang="ru-RU" sz="2000" i="0" u="none" strike="noStrike" kern="1200" cap="none" spc="0" normalizeH="0" baseline="0" noProof="0" dirty="0" smtClean="0">
                <a:ln>
                  <a:noFill/>
                </a:ln>
                <a:solidFill>
                  <a:schemeClr val="tx1"/>
                </a:solidFill>
                <a:effectLst/>
                <a:uLnTx/>
                <a:uFillTx/>
                <a:latin typeface="Times New Roman" panose="02020603050405020304" pitchFamily="18" charset="0"/>
                <a:cs typeface="Times New Roman" panose="02020603050405020304" pitchFamily="18" charset="0"/>
              </a:rPr>
              <a:t> взаимодействовать</a:t>
            </a:r>
            <a:r>
              <a:rPr kumimoji="0" lang="ru-RU" sz="2000" i="0" u="none" strike="noStrike" kern="1200" cap="none" spc="0" normalizeH="0" noProof="0" dirty="0" smtClean="0">
                <a:ln>
                  <a:noFill/>
                </a:ln>
                <a:solidFill>
                  <a:schemeClr val="tx1"/>
                </a:solidFill>
                <a:effectLst/>
                <a:uLnTx/>
                <a:uFillTx/>
                <a:latin typeface="Times New Roman" panose="02020603050405020304" pitchFamily="18" charset="0"/>
                <a:cs typeface="Times New Roman" panose="02020603050405020304" pitchFamily="18" charset="0"/>
              </a:rPr>
              <a:t> с окружающими, навыки общения, культура и традиции общества</a:t>
            </a:r>
            <a:endParaRPr kumimoji="0" lang="ru-RU" sz="2000" i="0" u="none" strike="noStrike" kern="1200" cap="none" spc="0" normalizeH="0" noProof="0" dirty="0" smtClean="0">
              <a:ln>
                <a:noFill/>
              </a:ln>
              <a:solidFill>
                <a:schemeClr val="tx1"/>
              </a:solidFill>
              <a:effectLst/>
              <a:uLnTx/>
              <a:uFillTx/>
              <a:latin typeface="Times New Roman" panose="02020603050405020304" pitchFamily="18" charset="0"/>
              <a:cs typeface="Times New Roman" panose="02020603050405020304" pitchFamily="18" charset="0"/>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r>
              <a:rPr lang="ru-RU" sz="2000" b="1" i="1" baseline="0" dirty="0" smtClean="0">
                <a:latin typeface="Times New Roman" panose="02020603050405020304" pitchFamily="18" charset="0"/>
                <a:cs typeface="Times New Roman" panose="02020603050405020304" pitchFamily="18" charset="0"/>
              </a:rPr>
              <a:t>Духовно-нравственное</a:t>
            </a:r>
            <a:r>
              <a:rPr lang="ru-RU" sz="2000" b="1" i="1" dirty="0" smtClean="0">
                <a:latin typeface="Times New Roman" panose="02020603050405020304" pitchFamily="18" charset="0"/>
                <a:cs typeface="Times New Roman" panose="02020603050405020304" pitchFamily="18" charset="0"/>
              </a:rPr>
              <a:t> развитие</a:t>
            </a:r>
            <a:r>
              <a:rPr lang="ru-RU" sz="2000" i="1" dirty="0" smtClean="0">
                <a:latin typeface="Times New Roman" panose="02020603050405020304" pitchFamily="18" charset="0"/>
                <a:cs typeface="Times New Roman" panose="02020603050405020304" pitchFamily="18" charset="0"/>
              </a:rPr>
              <a:t> </a:t>
            </a:r>
            <a:r>
              <a:rPr lang="ru-RU" sz="2000" dirty="0" smtClean="0">
                <a:latin typeface="Times New Roman" panose="02020603050405020304" pitchFamily="18" charset="0"/>
                <a:cs typeface="Times New Roman" panose="02020603050405020304" pitchFamily="18" charset="0"/>
              </a:rPr>
              <a:t>– привитие нравственных чувств (долга, морали, совести) и общечеловеческих ценностей</a:t>
            </a:r>
            <a:endParaRPr lang="ru-RU" sz="2000" dirty="0" smtClean="0">
              <a:latin typeface="Times New Roman" panose="02020603050405020304" pitchFamily="18" charset="0"/>
              <a:cs typeface="Times New Roman" panose="02020603050405020304" pitchFamily="18" charset="0"/>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r>
              <a:rPr kumimoji="0" lang="ru-RU" sz="2000" b="1" i="1" u="none" strike="noStrike" kern="1200" cap="none" spc="0" normalizeH="0" baseline="0" noProof="0" dirty="0" smtClean="0">
                <a:ln>
                  <a:noFill/>
                </a:ln>
                <a:solidFill>
                  <a:schemeClr val="tx1"/>
                </a:solidFill>
                <a:effectLst/>
                <a:uLnTx/>
                <a:uFillTx/>
                <a:latin typeface="Times New Roman" panose="02020603050405020304" pitchFamily="18" charset="0"/>
                <a:cs typeface="Times New Roman" panose="02020603050405020304" pitchFamily="18" charset="0"/>
              </a:rPr>
              <a:t>Профессиональное развитие</a:t>
            </a:r>
            <a:r>
              <a:rPr kumimoji="0" lang="ru-RU" sz="2000" b="1" i="1" u="none" strike="noStrike" kern="1200" cap="none" spc="0" normalizeH="0" noProof="0" dirty="0" smtClean="0">
                <a:ln>
                  <a:noFill/>
                </a:ln>
                <a:solidFill>
                  <a:schemeClr val="tx1"/>
                </a:solidFill>
                <a:effectLst/>
                <a:uLnTx/>
                <a:uFillTx/>
                <a:latin typeface="Times New Roman" panose="02020603050405020304" pitchFamily="18" charset="0"/>
                <a:cs typeface="Times New Roman" panose="02020603050405020304" pitchFamily="18" charset="0"/>
              </a:rPr>
              <a:t> </a:t>
            </a:r>
            <a:r>
              <a:rPr kumimoji="0" lang="ru-RU" sz="2000" i="0" u="none" strike="noStrike" kern="1200" cap="none" spc="0" normalizeH="0" noProof="0" dirty="0" smtClean="0">
                <a:ln>
                  <a:noFill/>
                </a:ln>
                <a:solidFill>
                  <a:schemeClr val="tx1"/>
                </a:solidFill>
                <a:effectLst/>
                <a:uLnTx/>
                <a:uFillTx/>
                <a:latin typeface="Times New Roman" panose="02020603050405020304" pitchFamily="18" charset="0"/>
                <a:cs typeface="Times New Roman" panose="02020603050405020304" pitchFamily="18" charset="0"/>
              </a:rPr>
              <a:t>– знакомство с миром профессий и формирование интереса к трудовой деятельности</a:t>
            </a:r>
            <a:endParaRPr kumimoji="0" lang="ru-RU" sz="2000" i="0" u="none" strike="noStrike" kern="1200" cap="none" spc="0" normalizeH="0" noProof="0" dirty="0" smtClean="0">
              <a:ln>
                <a:noFill/>
              </a:ln>
              <a:solidFill>
                <a:schemeClr val="tx1"/>
              </a:solidFill>
              <a:effectLst/>
              <a:uLnTx/>
              <a:uFillTx/>
              <a:latin typeface="Times New Roman" panose="02020603050405020304" pitchFamily="18" charset="0"/>
              <a:cs typeface="Times New Roman" panose="02020603050405020304" pitchFamily="18" charset="0"/>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r>
              <a:rPr lang="ru-RU" sz="2000" b="1" i="1" baseline="0" dirty="0" smtClean="0">
                <a:latin typeface="Times New Roman" panose="02020603050405020304" pitchFamily="18" charset="0"/>
                <a:cs typeface="Times New Roman" panose="02020603050405020304" pitchFamily="18" charset="0"/>
              </a:rPr>
              <a:t>Физическое развитие</a:t>
            </a:r>
            <a:r>
              <a:rPr lang="ru-RU" sz="2000" i="1" baseline="0" dirty="0" smtClean="0">
                <a:latin typeface="Times New Roman" panose="02020603050405020304" pitchFamily="18" charset="0"/>
                <a:cs typeface="Times New Roman" panose="02020603050405020304" pitchFamily="18" charset="0"/>
              </a:rPr>
              <a:t> </a:t>
            </a:r>
            <a:r>
              <a:rPr lang="ru-RU" sz="2000" baseline="0" dirty="0" smtClean="0">
                <a:latin typeface="Times New Roman" panose="02020603050405020304" pitchFamily="18" charset="0"/>
                <a:cs typeface="Times New Roman" panose="02020603050405020304" pitchFamily="18" charset="0"/>
              </a:rPr>
              <a:t>– формирование навыков здорового образа жизни, профилактика вредных привычек</a:t>
            </a:r>
            <a:endParaRPr kumimoji="0" lang="ru-RU" sz="2000" i="0" u="none" strike="noStrike" kern="1200" cap="none" spc="0" normalizeH="0" baseline="0" noProof="0" dirty="0" smtClean="0">
              <a:ln>
                <a:noFill/>
              </a:ln>
              <a:solidFill>
                <a:schemeClr val="tx1"/>
              </a:solidFill>
              <a:effectLst/>
              <a:uLnTx/>
              <a:uFillTx/>
              <a:latin typeface="Times New Roman" panose="02020603050405020304" pitchFamily="18" charset="0"/>
              <a:cs typeface="Times New Roman" panose="02020603050405020304" pitchFamily="18" charset="0"/>
            </a:endParaRPr>
          </a:p>
          <a:p>
            <a:pPr marL="342900" marR="0" lvl="0" indent="-342900" algn="r" defTabSz="914400" rtl="0" eaLnBrk="1" fontAlgn="auto" latinLnBrk="0" hangingPunct="1">
              <a:lnSpc>
                <a:spcPct val="100000"/>
              </a:lnSpc>
              <a:spcBef>
                <a:spcPct val="20000"/>
              </a:spcBef>
              <a:spcAft>
                <a:spcPts val="0"/>
              </a:spcAft>
              <a:buClrTx/>
              <a:buSzTx/>
              <a:buFont typeface="Arial" panose="020B0604020202020204" pitchFamily="34" charset="0"/>
              <a:buChar char="•"/>
              <a:defRPr/>
            </a:pPr>
            <a:endParaRPr kumimoji="0" lang="ru-RU" sz="3200" b="0" i="0" u="none" strike="noStrike" kern="1200" cap="none" spc="0" normalizeH="0" baseline="0" noProof="0" dirty="0" smtClean="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
        <p:nvSpPr>
          <p:cNvPr id="27650" name="AutoShape 2" descr="https://arhivurokov.ru/videouroki/html/2018/02/10/v_5a7eaba5c46b1/99709472_1.jpe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ru-RU"/>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Заголовок 6"/>
          <p:cNvSpPr>
            <a:spLocks noGrp="1"/>
          </p:cNvSpPr>
          <p:nvPr>
            <p:ph type="title"/>
          </p:nvPr>
        </p:nvSpPr>
        <p:spPr>
          <a:xfrm>
            <a:off x="457200" y="274955"/>
            <a:ext cx="8229600" cy="866140"/>
          </a:xfrm>
        </p:spPr>
        <p:txBody>
          <a:bodyPr>
            <a:normAutofit/>
          </a:bodyPr>
          <a:p>
            <a:r>
              <a:rPr lang="ru-RU" altLang="en-US" sz="2220" noProof="0" dirty="0" smtClean="0">
                <a:ln>
                  <a:noFill/>
                </a:ln>
                <a:solidFill>
                  <a:srgbClr val="C00000"/>
                </a:solidFill>
                <a:effectLst/>
                <a:uLnTx/>
                <a:uFillTx/>
                <a:latin typeface="Times New Roman" panose="02020603050405020304" pitchFamily="18" charset="0"/>
                <a:cs typeface="Times New Roman" panose="02020603050405020304" pitchFamily="18" charset="0"/>
                <a:sym typeface="+mn-ea"/>
              </a:rPr>
              <a:t>Роль социального педагога в ОУ</a:t>
            </a:r>
            <a:endParaRPr lang="ru-RU" altLang="en-US" sz="2220" noProof="0" dirty="0" smtClean="0">
              <a:ln>
                <a:noFill/>
              </a:ln>
              <a:solidFill>
                <a:srgbClr val="C00000"/>
              </a:solidFill>
              <a:effectLst/>
              <a:uLnTx/>
              <a:uFillTx/>
              <a:latin typeface="Times New Roman" panose="02020603050405020304" pitchFamily="18" charset="0"/>
              <a:cs typeface="Times New Roman" panose="02020603050405020304" pitchFamily="18" charset="0"/>
              <a:sym typeface="+mn-ea"/>
            </a:endParaRPr>
          </a:p>
        </p:txBody>
      </p:sp>
      <p:sp>
        <p:nvSpPr>
          <p:cNvPr id="10" name="Овал 9"/>
          <p:cNvSpPr/>
          <p:nvPr/>
        </p:nvSpPr>
        <p:spPr>
          <a:xfrm>
            <a:off x="3064510" y="1557020"/>
            <a:ext cx="2908935" cy="16541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ru-RU" b="1" dirty="0" smtClean="0"/>
              <a:t>Друг</a:t>
            </a:r>
            <a:endParaRPr lang="ru-RU" b="1" dirty="0" smtClean="0"/>
          </a:p>
        </p:txBody>
      </p:sp>
      <p:sp>
        <p:nvSpPr>
          <p:cNvPr id="8" name="Овал 7"/>
          <p:cNvSpPr/>
          <p:nvPr/>
        </p:nvSpPr>
        <p:spPr>
          <a:xfrm>
            <a:off x="323215" y="1941195"/>
            <a:ext cx="2448560" cy="12992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ru-RU" b="1" dirty="0" smtClean="0"/>
              <a:t>Помощник</a:t>
            </a:r>
            <a:endParaRPr lang="ru-RU" b="1" dirty="0" smtClean="0"/>
          </a:p>
        </p:txBody>
      </p:sp>
      <p:sp>
        <p:nvSpPr>
          <p:cNvPr id="12" name="Овал 11"/>
          <p:cNvSpPr/>
          <p:nvPr/>
        </p:nvSpPr>
        <p:spPr>
          <a:xfrm>
            <a:off x="170815" y="4041140"/>
            <a:ext cx="2454275" cy="113919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ru-RU" b="1" dirty="0" smtClean="0"/>
              <a:t>Общественный деятель</a:t>
            </a:r>
            <a:endParaRPr lang="ru-RU" b="1" dirty="0" smtClean="0"/>
          </a:p>
        </p:txBody>
      </p:sp>
      <p:sp>
        <p:nvSpPr>
          <p:cNvPr id="13" name="Овал 12"/>
          <p:cNvSpPr/>
          <p:nvPr/>
        </p:nvSpPr>
        <p:spPr>
          <a:xfrm>
            <a:off x="3011805" y="5721350"/>
            <a:ext cx="2762250" cy="10083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ru-RU" b="1" dirty="0" smtClean="0"/>
              <a:t>Наставник</a:t>
            </a:r>
            <a:endParaRPr lang="ru-RU" b="1" dirty="0" smtClean="0"/>
          </a:p>
        </p:txBody>
      </p:sp>
      <p:sp>
        <p:nvSpPr>
          <p:cNvPr id="9" name="Овал 8"/>
          <p:cNvSpPr/>
          <p:nvPr/>
        </p:nvSpPr>
        <p:spPr>
          <a:xfrm>
            <a:off x="3216910" y="3717290"/>
            <a:ext cx="2709545" cy="127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t>Социальный педагог</a:t>
            </a:r>
            <a:endParaRPr lang="ru-RU" b="1" dirty="0" smtClean="0"/>
          </a:p>
        </p:txBody>
      </p:sp>
      <p:sp>
        <p:nvSpPr>
          <p:cNvPr id="11" name="Овал 10"/>
          <p:cNvSpPr/>
          <p:nvPr/>
        </p:nvSpPr>
        <p:spPr>
          <a:xfrm>
            <a:off x="6372225" y="1868805"/>
            <a:ext cx="2448560" cy="14160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ru-RU" b="1" dirty="0" smtClean="0"/>
              <a:t>Советчик</a:t>
            </a:r>
            <a:endParaRPr lang="ru-RU" b="1" dirty="0" smtClean="0"/>
          </a:p>
        </p:txBody>
      </p:sp>
      <p:sp>
        <p:nvSpPr>
          <p:cNvPr id="17" name="Овал 16"/>
          <p:cNvSpPr/>
          <p:nvPr/>
        </p:nvSpPr>
        <p:spPr>
          <a:xfrm>
            <a:off x="6477000" y="3932555"/>
            <a:ext cx="2486025" cy="135191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ru-RU" b="1" dirty="0" smtClean="0"/>
              <a:t>Адвокат</a:t>
            </a:r>
            <a:endParaRPr lang="ru-RU" b="1" dirty="0" smtClean="0"/>
          </a:p>
        </p:txBody>
      </p:sp>
      <p:cxnSp>
        <p:nvCxnSpPr>
          <p:cNvPr id="18" name="Прямая со стрелкой 17"/>
          <p:cNvCxnSpPr>
            <a:endCxn id="8" idx="5"/>
          </p:cNvCxnSpPr>
          <p:nvPr/>
        </p:nvCxnSpPr>
        <p:spPr>
          <a:xfrm flipH="1" flipV="1">
            <a:off x="2413000" y="3049905"/>
            <a:ext cx="1006475" cy="81153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19" name="Прямая со стрелкой 18"/>
          <p:cNvCxnSpPr>
            <a:stCxn id="9" idx="0"/>
          </p:cNvCxnSpPr>
          <p:nvPr/>
        </p:nvCxnSpPr>
        <p:spPr>
          <a:xfrm flipV="1">
            <a:off x="4572000" y="3213100"/>
            <a:ext cx="71755" cy="50419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20" name="Прямая со стрелкой 19"/>
          <p:cNvCxnSpPr/>
          <p:nvPr/>
        </p:nvCxnSpPr>
        <p:spPr>
          <a:xfrm flipV="1">
            <a:off x="5579745" y="3141345"/>
            <a:ext cx="1296035" cy="86360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21" name="Прямая со стрелкой 20"/>
          <p:cNvCxnSpPr>
            <a:stCxn id="9" idx="2"/>
            <a:endCxn id="12" idx="6"/>
          </p:cNvCxnSpPr>
          <p:nvPr/>
        </p:nvCxnSpPr>
        <p:spPr>
          <a:xfrm flipH="1">
            <a:off x="2625090" y="4352290"/>
            <a:ext cx="591820" cy="258445"/>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22" name="Прямая со стрелкой 21"/>
          <p:cNvCxnSpPr/>
          <p:nvPr/>
        </p:nvCxnSpPr>
        <p:spPr>
          <a:xfrm>
            <a:off x="5795645" y="4437380"/>
            <a:ext cx="735330" cy="36830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23" name="Прямая со стрелкой 22"/>
          <p:cNvCxnSpPr>
            <a:endCxn id="13" idx="0"/>
          </p:cNvCxnSpPr>
          <p:nvPr/>
        </p:nvCxnSpPr>
        <p:spPr>
          <a:xfrm flipH="1">
            <a:off x="4392930" y="4869180"/>
            <a:ext cx="34925" cy="85217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pic>
        <p:nvPicPr>
          <p:cNvPr id="2" name="Изображение 1" descr="1479407562"/>
          <p:cNvPicPr>
            <a:picLocks noChangeAspect="1"/>
          </p:cNvPicPr>
          <p:nvPr/>
        </p:nvPicPr>
        <p:blipFill>
          <a:blip r:embed="rId1"/>
          <a:stretch>
            <a:fillRect/>
          </a:stretch>
        </p:blipFill>
        <p:spPr>
          <a:xfrm>
            <a:off x="6805295" y="332740"/>
            <a:ext cx="2009140" cy="13398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checkerboard(across)">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checkerboard(across)">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2">
                                            <p:txEl>
                                              <p:pRg st="0" end="0"/>
                                            </p:txEl>
                                          </p:spTgt>
                                        </p:tgtEl>
                                        <p:attrNameLst>
                                          <p:attrName>style.visibility</p:attrName>
                                        </p:attrNameLst>
                                      </p:cBhvr>
                                      <p:to>
                                        <p:strVal val="visible"/>
                                      </p:to>
                                    </p:set>
                                    <p:animEffect transition="in" filter="checkerboard(across)">
                                      <p:cBhvr>
                                        <p:cTn id="17" dur="500"/>
                                        <p:tgtEl>
                                          <p:spTgt spid="12">
                                            <p:txEl>
                                              <p:pRg st="0" end="0"/>
                                            </p:txEl>
                                          </p:spTgt>
                                        </p:tgtEl>
                                      </p:cBhvr>
                                    </p:animEffect>
                                  </p:childTnLst>
                                </p:cTn>
                              </p:par>
                              <p:par>
                                <p:cTn id="18" presetID="5" presetClass="entr" presetSubtype="10" fill="hold" nodeType="withEffect">
                                  <p:stCondLst>
                                    <p:cond delay="0"/>
                                  </p:stCondLst>
                                  <p:childTnLst>
                                    <p:set>
                                      <p:cBhvr>
                                        <p:cTn id="19" dur="1" fill="hold">
                                          <p:stCondLst>
                                            <p:cond delay="0"/>
                                          </p:stCondLst>
                                        </p:cTn>
                                        <p:tgtEl>
                                          <p:spTgt spid="13">
                                            <p:txEl>
                                              <p:pRg st="0" end="0"/>
                                            </p:txEl>
                                          </p:spTgt>
                                        </p:tgtEl>
                                        <p:attrNameLst>
                                          <p:attrName>style.visibility</p:attrName>
                                        </p:attrNameLst>
                                      </p:cBhvr>
                                      <p:to>
                                        <p:strVal val="visible"/>
                                      </p:to>
                                    </p:set>
                                    <p:animEffect transition="in" filter="checkerboard(across)">
                                      <p:cBhvr>
                                        <p:cTn id="20" dur="500"/>
                                        <p:tgtEl>
                                          <p:spTgt spid="13">
                                            <p:txEl>
                                              <p:pRg st="0" end="0"/>
                                            </p:txEl>
                                          </p:spTgt>
                                        </p:tgtEl>
                                      </p:cBhvr>
                                    </p:animEffect>
                                  </p:childTnLst>
                                </p:cTn>
                              </p:par>
                              <p:par>
                                <p:cTn id="21" presetID="5" presetClass="entr" presetSubtype="10" fill="hold" nodeType="withEffect">
                                  <p:stCondLst>
                                    <p:cond delay="0"/>
                                  </p:stCondLst>
                                  <p:childTnLst>
                                    <p:set>
                                      <p:cBhvr>
                                        <p:cTn id="22" dur="1" fill="hold">
                                          <p:stCondLst>
                                            <p:cond delay="0"/>
                                          </p:stCondLst>
                                        </p:cTn>
                                        <p:tgtEl>
                                          <p:spTgt spid="9">
                                            <p:txEl>
                                              <p:pRg st="0" end="0"/>
                                            </p:txEl>
                                          </p:spTgt>
                                        </p:tgtEl>
                                        <p:attrNameLst>
                                          <p:attrName>style.visibility</p:attrName>
                                        </p:attrNameLst>
                                      </p:cBhvr>
                                      <p:to>
                                        <p:strVal val="visible"/>
                                      </p:to>
                                    </p:set>
                                    <p:animEffect transition="in" filter="checkerboard(across)">
                                      <p:cBhvr>
                                        <p:cTn id="23" dur="500"/>
                                        <p:tgtEl>
                                          <p:spTgt spid="9">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nodeType="clickEffect">
                                  <p:stCondLst>
                                    <p:cond delay="0"/>
                                  </p:stCondLst>
                                  <p:childTnLst>
                                    <p:set>
                                      <p:cBhvr>
                                        <p:cTn id="27" dur="1" fill="hold">
                                          <p:stCondLst>
                                            <p:cond delay="0"/>
                                          </p:stCondLst>
                                        </p:cTn>
                                        <p:tgtEl>
                                          <p:spTgt spid="11">
                                            <p:txEl>
                                              <p:pRg st="0" end="0"/>
                                            </p:txEl>
                                          </p:spTgt>
                                        </p:tgtEl>
                                        <p:attrNameLst>
                                          <p:attrName>style.visibility</p:attrName>
                                        </p:attrNameLst>
                                      </p:cBhvr>
                                      <p:to>
                                        <p:strVal val="visible"/>
                                      </p:to>
                                    </p:set>
                                    <p:animEffect transition="in" filter="checkerboard(across)">
                                      <p:cBhvr>
                                        <p:cTn id="28" dur="500"/>
                                        <p:tgtEl>
                                          <p:spTgt spid="11">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nodeType="clickEffect">
                                  <p:stCondLst>
                                    <p:cond delay="0"/>
                                  </p:stCondLst>
                                  <p:childTnLst>
                                    <p:set>
                                      <p:cBhvr>
                                        <p:cTn id="32" dur="1" fill="hold">
                                          <p:stCondLst>
                                            <p:cond delay="0"/>
                                          </p:stCondLst>
                                        </p:cTn>
                                        <p:tgtEl>
                                          <p:spTgt spid="17">
                                            <p:txEl>
                                              <p:pRg st="0" end="0"/>
                                            </p:txEl>
                                          </p:spTgt>
                                        </p:tgtEl>
                                        <p:attrNameLst>
                                          <p:attrName>style.visibility</p:attrName>
                                        </p:attrNameLst>
                                      </p:cBhvr>
                                      <p:to>
                                        <p:strVal val="visible"/>
                                      </p:to>
                                    </p:set>
                                    <p:animEffect transition="in" filter="checkerboard(across)">
                                      <p:cBhvr>
                                        <p:cTn id="33"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Заголовок 6"/>
          <p:cNvSpPr>
            <a:spLocks noGrp="1"/>
          </p:cNvSpPr>
          <p:nvPr>
            <p:ph type="title"/>
          </p:nvPr>
        </p:nvSpPr>
        <p:spPr>
          <a:xfrm>
            <a:off x="207010" y="274955"/>
            <a:ext cx="8641080" cy="1143000"/>
          </a:xfrm>
        </p:spPr>
        <p:txBody>
          <a:bodyPr>
            <a:normAutofit fontScale="90000"/>
          </a:bodyPr>
          <a:p>
            <a:r>
              <a:rPr lang="ru-RU" altLang="en-US" sz="4445">
                <a:solidFill>
                  <a:srgbClr val="C00000"/>
                </a:solidFill>
                <a:latin typeface="Times New Roman" panose="02020603050405020304" pitchFamily="18" charset="0"/>
                <a:cs typeface="Times New Roman" panose="02020603050405020304" pitchFamily="18" charset="0"/>
              </a:rPr>
              <a:t>«Деятельность социального педагога»</a:t>
            </a:r>
            <a:endParaRPr lang="ru-RU" altLang="en-US" sz="4445">
              <a:solidFill>
                <a:srgbClr val="C00000"/>
              </a:solidFill>
              <a:latin typeface="Times New Roman" panose="02020603050405020304" pitchFamily="18" charset="0"/>
              <a:cs typeface="Times New Roman" panose="02020603050405020304" pitchFamily="18" charset="0"/>
            </a:endParaRPr>
          </a:p>
        </p:txBody>
      </p:sp>
      <p:sp>
        <p:nvSpPr>
          <p:cNvPr id="8" name="Замещающий текст 7"/>
          <p:cNvSpPr>
            <a:spLocks noGrp="1"/>
          </p:cNvSpPr>
          <p:nvPr>
            <p:ph type="body" idx="1"/>
          </p:nvPr>
        </p:nvSpPr>
        <p:spPr>
          <a:xfrm>
            <a:off x="457200" y="1417955"/>
            <a:ext cx="4040505" cy="756920"/>
          </a:xfrm>
        </p:spPr>
        <p:txBody>
          <a:bodyPr>
            <a:normAutofit lnSpcReduction="10000"/>
          </a:bodyPr>
          <a:p>
            <a:pPr algn="ctr"/>
            <a:r>
              <a:rPr lang="ru-RU" altLang="en-US" sz="2000">
                <a:latin typeface="Times New Roman" panose="02020603050405020304" pitchFamily="18" charset="0"/>
                <a:cs typeface="Times New Roman" panose="02020603050405020304" pitchFamily="18" charset="0"/>
              </a:rPr>
              <a:t>Цель деятельности </a:t>
            </a:r>
            <a:endParaRPr lang="ru-RU" altLang="en-US" sz="2000">
              <a:latin typeface="Times New Roman" panose="02020603050405020304" pitchFamily="18" charset="0"/>
              <a:cs typeface="Times New Roman" panose="02020603050405020304" pitchFamily="18" charset="0"/>
            </a:endParaRPr>
          </a:p>
          <a:p>
            <a:pPr algn="ctr"/>
            <a:r>
              <a:rPr lang="ru-RU" altLang="en-US" sz="2000">
                <a:latin typeface="Times New Roman" panose="02020603050405020304" pitchFamily="18" charset="0"/>
                <a:cs typeface="Times New Roman" panose="02020603050405020304" pitchFamily="18" charset="0"/>
              </a:rPr>
              <a:t>социального педагога</a:t>
            </a:r>
            <a:endParaRPr lang="ru-RU" altLang="en-US" sz="2000">
              <a:latin typeface="Times New Roman" panose="02020603050405020304" pitchFamily="18" charset="0"/>
              <a:cs typeface="Times New Roman" panose="02020603050405020304" pitchFamily="18" charset="0"/>
            </a:endParaRPr>
          </a:p>
        </p:txBody>
      </p:sp>
      <p:sp>
        <p:nvSpPr>
          <p:cNvPr id="9" name="Замещающее содержимое 8"/>
          <p:cNvSpPr>
            <a:spLocks noGrp="1"/>
          </p:cNvSpPr>
          <p:nvPr>
            <p:ph sz="half" idx="2"/>
          </p:nvPr>
        </p:nvSpPr>
        <p:spPr>
          <a:xfrm>
            <a:off x="395605" y="2174875"/>
            <a:ext cx="3683635" cy="3284220"/>
          </a:xfrm>
        </p:spPr>
        <p:txBody>
          <a:bodyPr>
            <a:normAutofit/>
          </a:bodyPr>
          <a:p>
            <a:pPr marL="0" indent="0" algn="just">
              <a:lnSpc>
                <a:spcPct val="100000"/>
              </a:lnSpc>
              <a:buNone/>
            </a:pPr>
            <a:r>
              <a:rPr lang="ru-RU" altLang="en-US" sz="1800">
                <a:latin typeface="Times New Roman" panose="02020603050405020304" pitchFamily="18" charset="0"/>
                <a:cs typeface="Times New Roman" panose="02020603050405020304" pitchFamily="18" charset="0"/>
              </a:rPr>
              <a:t>Создание условий для психологического комфорта и безопасности ребёнка, удовлетворение его потребностей с помощью социальных, правовых, психологических, медицинских, педагогических механизмов предупреждения и преодоления негативных явлений в семье, школе, ближайшем окружении.</a:t>
            </a:r>
            <a:endParaRPr lang="ru-RU" altLang="en-US" sz="1800">
              <a:latin typeface="Times New Roman" panose="02020603050405020304" pitchFamily="18" charset="0"/>
              <a:cs typeface="Times New Roman" panose="02020603050405020304" pitchFamily="18" charset="0"/>
            </a:endParaRPr>
          </a:p>
          <a:p>
            <a:pPr marL="0" indent="0" algn="just">
              <a:buNone/>
            </a:pPr>
            <a:endParaRPr lang="ru-RU" altLang="en-US" sz="1800">
              <a:latin typeface="Times New Roman" panose="02020603050405020304" pitchFamily="18" charset="0"/>
              <a:cs typeface="Times New Roman" panose="02020603050405020304" pitchFamily="18" charset="0"/>
            </a:endParaRPr>
          </a:p>
          <a:p>
            <a:pPr marL="0" indent="0" algn="just">
              <a:buNone/>
            </a:pPr>
            <a:endParaRPr lang="ru-RU" altLang="en-US" sz="1800">
              <a:latin typeface="Times New Roman" panose="02020603050405020304" pitchFamily="18" charset="0"/>
              <a:cs typeface="Times New Roman" panose="02020603050405020304" pitchFamily="18" charset="0"/>
            </a:endParaRPr>
          </a:p>
        </p:txBody>
      </p:sp>
      <p:sp>
        <p:nvSpPr>
          <p:cNvPr id="10" name="Замещающий текст 9"/>
          <p:cNvSpPr>
            <a:spLocks noGrp="1"/>
          </p:cNvSpPr>
          <p:nvPr>
            <p:ph type="body" sz="quarter" idx="3"/>
          </p:nvPr>
        </p:nvSpPr>
        <p:spPr>
          <a:xfrm>
            <a:off x="4504690" y="1338580"/>
            <a:ext cx="4316730" cy="836930"/>
          </a:xfrm>
        </p:spPr>
        <p:txBody>
          <a:bodyPr>
            <a:noAutofit/>
          </a:bodyPr>
          <a:p>
            <a:pPr algn="ctr"/>
            <a:r>
              <a:rPr lang="ru-RU" altLang="en-US" sz="2000">
                <a:latin typeface="Times New Roman" panose="02020603050405020304" pitchFamily="18" charset="0"/>
                <a:cs typeface="Times New Roman" panose="02020603050405020304" pitchFamily="18" charset="0"/>
              </a:rPr>
              <a:t>Задача деятельности </a:t>
            </a:r>
            <a:endParaRPr lang="ru-RU" altLang="en-US" sz="2000">
              <a:latin typeface="Times New Roman" panose="02020603050405020304" pitchFamily="18" charset="0"/>
              <a:cs typeface="Times New Roman" panose="02020603050405020304" pitchFamily="18" charset="0"/>
            </a:endParaRPr>
          </a:p>
          <a:p>
            <a:pPr algn="ctr"/>
            <a:r>
              <a:rPr lang="ru-RU" altLang="en-US" sz="2000">
                <a:latin typeface="Times New Roman" panose="02020603050405020304" pitchFamily="18" charset="0"/>
                <a:cs typeface="Times New Roman" panose="02020603050405020304" pitchFamily="18" charset="0"/>
              </a:rPr>
              <a:t>социального педагога</a:t>
            </a:r>
            <a:endParaRPr lang="ru-RU" altLang="en-US" sz="2000">
              <a:latin typeface="Times New Roman" panose="02020603050405020304" pitchFamily="18" charset="0"/>
              <a:cs typeface="Times New Roman" panose="02020603050405020304" pitchFamily="18" charset="0"/>
            </a:endParaRPr>
          </a:p>
        </p:txBody>
      </p:sp>
      <p:sp>
        <p:nvSpPr>
          <p:cNvPr id="11" name="Замещающее содержимое 10"/>
          <p:cNvSpPr>
            <a:spLocks noGrp="1"/>
          </p:cNvSpPr>
          <p:nvPr>
            <p:ph sz="quarter" idx="4"/>
          </p:nvPr>
        </p:nvSpPr>
        <p:spPr>
          <a:xfrm>
            <a:off x="4702810" y="2259965"/>
            <a:ext cx="3983990" cy="3493770"/>
          </a:xfrm>
        </p:spPr>
        <p:txBody>
          <a:bodyPr/>
          <a:p>
            <a:pPr marL="0" indent="0">
              <a:buNone/>
            </a:pPr>
            <a:r>
              <a:rPr lang="ru-RU" altLang="en-US" sz="1800">
                <a:latin typeface="Times New Roman" panose="02020603050405020304" pitchFamily="18" charset="0"/>
                <a:cs typeface="Times New Roman" panose="02020603050405020304" pitchFamily="18" charset="0"/>
              </a:rPr>
              <a:t> Заключается в оказании помощи обучающемуся в его развитии, воспитании, образовании, профессиональном становлении, интеграции в общество, иными словами - помощи в социализации.</a:t>
            </a:r>
            <a:endParaRPr lang="ru-RU" altLang="en-US" sz="1800">
              <a:latin typeface="Times New Roman" panose="02020603050405020304" pitchFamily="18" charset="0"/>
              <a:cs typeface="Times New Roman" panose="02020603050405020304" pitchFamily="18" charset="0"/>
            </a:endParaRPr>
          </a:p>
        </p:txBody>
      </p:sp>
      <p:pic>
        <p:nvPicPr>
          <p:cNvPr id="2" name="Изображение 1" descr="XKSAr"/>
          <p:cNvPicPr>
            <a:picLocks noChangeAspect="1"/>
          </p:cNvPicPr>
          <p:nvPr/>
        </p:nvPicPr>
        <p:blipFill>
          <a:blip r:embed="rId1"/>
          <a:stretch>
            <a:fillRect/>
          </a:stretch>
        </p:blipFill>
        <p:spPr>
          <a:xfrm>
            <a:off x="4572000" y="4439285"/>
            <a:ext cx="1955165" cy="196151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Заголовок 6"/>
          <p:cNvSpPr>
            <a:spLocks noGrp="1"/>
          </p:cNvSpPr>
          <p:nvPr>
            <p:ph type="title"/>
          </p:nvPr>
        </p:nvSpPr>
        <p:spPr>
          <a:xfrm>
            <a:off x="457200" y="274955"/>
            <a:ext cx="8229600" cy="866140"/>
          </a:xfrm>
        </p:spPr>
        <p:txBody>
          <a:bodyPr>
            <a:normAutofit/>
          </a:bodyPr>
          <a:p>
            <a:r>
              <a:rPr lang="ru-RU" sz="2220" noProof="0" dirty="0" smtClean="0">
                <a:ln>
                  <a:noFill/>
                </a:ln>
                <a:solidFill>
                  <a:srgbClr val="C00000"/>
                </a:solidFill>
                <a:effectLst/>
                <a:uLnTx/>
                <a:uFillTx/>
                <a:latin typeface="Times New Roman" panose="02020603050405020304" pitchFamily="18" charset="0"/>
                <a:cs typeface="Times New Roman" panose="02020603050405020304" pitchFamily="18" charset="0"/>
                <a:sym typeface="+mn-ea"/>
              </a:rPr>
              <a:t>Социальный педагог активно взаимодействует со всеми участниками образовательного процесса</a:t>
            </a:r>
            <a:endParaRPr lang="ru-RU" altLang="en-US" sz="2220" noProof="0" dirty="0" smtClean="0">
              <a:ln>
                <a:noFill/>
              </a:ln>
              <a:solidFill>
                <a:srgbClr val="C00000"/>
              </a:solidFill>
              <a:effectLst/>
              <a:uLnTx/>
              <a:uFillTx/>
              <a:latin typeface="Times New Roman" panose="02020603050405020304" pitchFamily="18" charset="0"/>
              <a:cs typeface="Times New Roman" panose="02020603050405020304" pitchFamily="18" charset="0"/>
              <a:sym typeface="+mn-ea"/>
            </a:endParaRPr>
          </a:p>
        </p:txBody>
      </p:sp>
      <p:sp>
        <p:nvSpPr>
          <p:cNvPr id="10" name="Овал 9"/>
          <p:cNvSpPr/>
          <p:nvPr/>
        </p:nvSpPr>
        <p:spPr>
          <a:xfrm>
            <a:off x="3064510" y="1557020"/>
            <a:ext cx="2908935" cy="16541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ru-RU" b="1" dirty="0" smtClean="0"/>
              <a:t>Администрация школы</a:t>
            </a:r>
            <a:endParaRPr lang="ru-RU" b="1" dirty="0" smtClean="0"/>
          </a:p>
          <a:p>
            <a:pPr algn="ctr"/>
            <a:r>
              <a:rPr lang="ru-RU" b="1" dirty="0" smtClean="0"/>
              <a:t>(директор, заместитель директора по ВР)</a:t>
            </a:r>
            <a:endParaRPr lang="ru-RU" b="1" dirty="0" smtClean="0"/>
          </a:p>
        </p:txBody>
      </p:sp>
      <p:sp>
        <p:nvSpPr>
          <p:cNvPr id="8" name="Овал 7"/>
          <p:cNvSpPr/>
          <p:nvPr/>
        </p:nvSpPr>
        <p:spPr>
          <a:xfrm>
            <a:off x="323215" y="1941195"/>
            <a:ext cx="2448560" cy="12992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ru-RU" b="1" dirty="0" smtClean="0"/>
              <a:t>Педагог-психолог</a:t>
            </a:r>
            <a:endParaRPr lang="ru-RU" b="1" dirty="0" smtClean="0"/>
          </a:p>
          <a:p>
            <a:pPr algn="ctr"/>
            <a:r>
              <a:rPr lang="ru-RU" b="1" dirty="0" smtClean="0"/>
              <a:t>(практический психолог)</a:t>
            </a:r>
            <a:endParaRPr lang="ru-RU" b="1" dirty="0" smtClean="0"/>
          </a:p>
        </p:txBody>
      </p:sp>
      <p:sp>
        <p:nvSpPr>
          <p:cNvPr id="12" name="Овал 11"/>
          <p:cNvSpPr/>
          <p:nvPr/>
        </p:nvSpPr>
        <p:spPr>
          <a:xfrm>
            <a:off x="99695" y="3933190"/>
            <a:ext cx="2293620" cy="13512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ru-RU" b="1" dirty="0" smtClean="0"/>
              <a:t>Обучающиеся</a:t>
            </a:r>
            <a:endParaRPr lang="ru-RU" b="1" dirty="0" smtClean="0"/>
          </a:p>
        </p:txBody>
      </p:sp>
      <p:sp>
        <p:nvSpPr>
          <p:cNvPr id="13" name="Овал 12"/>
          <p:cNvSpPr/>
          <p:nvPr/>
        </p:nvSpPr>
        <p:spPr>
          <a:xfrm>
            <a:off x="3011805" y="5721350"/>
            <a:ext cx="2762250" cy="10083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ru-RU" b="1" dirty="0" smtClean="0"/>
              <a:t>Учителя</a:t>
            </a:r>
            <a:endParaRPr lang="ru-RU" b="1" dirty="0" smtClean="0"/>
          </a:p>
        </p:txBody>
      </p:sp>
      <p:sp>
        <p:nvSpPr>
          <p:cNvPr id="9" name="Овал 8"/>
          <p:cNvSpPr/>
          <p:nvPr/>
        </p:nvSpPr>
        <p:spPr>
          <a:xfrm>
            <a:off x="3216910" y="3717290"/>
            <a:ext cx="2709545" cy="127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t>Социальный педагог</a:t>
            </a:r>
            <a:endParaRPr lang="ru-RU" b="1" dirty="0" smtClean="0"/>
          </a:p>
        </p:txBody>
      </p:sp>
      <p:sp>
        <p:nvSpPr>
          <p:cNvPr id="11" name="Овал 10"/>
          <p:cNvSpPr/>
          <p:nvPr/>
        </p:nvSpPr>
        <p:spPr>
          <a:xfrm>
            <a:off x="6372225" y="1868805"/>
            <a:ext cx="2448560" cy="14160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ru-RU" b="1" dirty="0" smtClean="0"/>
              <a:t>Медицинский работник</a:t>
            </a:r>
            <a:endParaRPr lang="ru-RU" b="1" dirty="0" smtClean="0"/>
          </a:p>
        </p:txBody>
      </p:sp>
      <p:sp>
        <p:nvSpPr>
          <p:cNvPr id="17" name="Овал 16"/>
          <p:cNvSpPr/>
          <p:nvPr/>
        </p:nvSpPr>
        <p:spPr>
          <a:xfrm>
            <a:off x="6477000" y="3932555"/>
            <a:ext cx="2486025" cy="135191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ru-RU" b="1" dirty="0" smtClean="0"/>
              <a:t>Родители (законные представители)</a:t>
            </a:r>
            <a:endParaRPr lang="ru-RU" b="1" dirty="0" smtClean="0"/>
          </a:p>
        </p:txBody>
      </p:sp>
      <p:cxnSp>
        <p:nvCxnSpPr>
          <p:cNvPr id="18" name="Прямая со стрелкой 17"/>
          <p:cNvCxnSpPr>
            <a:endCxn id="8" idx="5"/>
          </p:cNvCxnSpPr>
          <p:nvPr/>
        </p:nvCxnSpPr>
        <p:spPr>
          <a:xfrm flipH="1" flipV="1">
            <a:off x="2413000" y="3049905"/>
            <a:ext cx="1006475" cy="81153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19" name="Прямая со стрелкой 18"/>
          <p:cNvCxnSpPr>
            <a:stCxn id="9" idx="0"/>
          </p:cNvCxnSpPr>
          <p:nvPr/>
        </p:nvCxnSpPr>
        <p:spPr>
          <a:xfrm flipV="1">
            <a:off x="4572000" y="3213100"/>
            <a:ext cx="71755" cy="50419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20" name="Прямая со стрелкой 19"/>
          <p:cNvCxnSpPr/>
          <p:nvPr/>
        </p:nvCxnSpPr>
        <p:spPr>
          <a:xfrm flipV="1">
            <a:off x="5579745" y="3141345"/>
            <a:ext cx="1296035" cy="86360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21" name="Прямая со стрелкой 20"/>
          <p:cNvCxnSpPr>
            <a:stCxn id="9" idx="2"/>
            <a:endCxn id="12" idx="6"/>
          </p:cNvCxnSpPr>
          <p:nvPr/>
        </p:nvCxnSpPr>
        <p:spPr>
          <a:xfrm flipH="1">
            <a:off x="2393315" y="4352290"/>
            <a:ext cx="823595" cy="25654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22" name="Прямая со стрелкой 21"/>
          <p:cNvCxnSpPr/>
          <p:nvPr/>
        </p:nvCxnSpPr>
        <p:spPr>
          <a:xfrm>
            <a:off x="5795645" y="4437380"/>
            <a:ext cx="735330" cy="36830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23" name="Прямая со стрелкой 22"/>
          <p:cNvCxnSpPr>
            <a:endCxn id="13" idx="0"/>
          </p:cNvCxnSpPr>
          <p:nvPr/>
        </p:nvCxnSpPr>
        <p:spPr>
          <a:xfrm flipH="1">
            <a:off x="4392930" y="4869180"/>
            <a:ext cx="34925" cy="85217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pic>
        <p:nvPicPr>
          <p:cNvPr id="2" name="Изображение 1" descr="_2_0"/>
          <p:cNvPicPr>
            <a:picLocks noChangeAspect="1"/>
          </p:cNvPicPr>
          <p:nvPr/>
        </p:nvPicPr>
        <p:blipFill>
          <a:blip r:embed="rId1"/>
          <a:stretch>
            <a:fillRect/>
          </a:stretch>
        </p:blipFill>
        <p:spPr>
          <a:xfrm>
            <a:off x="6372225" y="5445125"/>
            <a:ext cx="2101215" cy="12611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checkerboard(across)">
                                      <p:cBhvr>
                                        <p:cTn id="7" dur="500"/>
                                        <p:tgtEl>
                                          <p:spTgt spid="10">
                                            <p:txEl>
                                              <p:pRg st="0" end="0"/>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10">
                                            <p:txEl>
                                              <p:pRg st="1" end="1"/>
                                            </p:txEl>
                                          </p:spTgt>
                                        </p:tgtEl>
                                        <p:attrNameLst>
                                          <p:attrName>style.visibility</p:attrName>
                                        </p:attrNameLst>
                                      </p:cBhvr>
                                      <p:to>
                                        <p:strVal val="visible"/>
                                      </p:to>
                                    </p:set>
                                    <p:animEffect transition="in" filter="checkerboard(across)">
                                      <p:cBhvr>
                                        <p:cTn id="10" dur="500"/>
                                        <p:tgtEl>
                                          <p:spTgt spid="10">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nodeType="click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checkerboard(across)">
                                      <p:cBhvr>
                                        <p:cTn id="15" dur="500"/>
                                        <p:tgtEl>
                                          <p:spTgt spid="8">
                                            <p:txEl>
                                              <p:pRg st="0" end="0"/>
                                            </p:txEl>
                                          </p:spTgt>
                                        </p:tgtEl>
                                      </p:cBhvr>
                                    </p:animEffect>
                                  </p:childTnLst>
                                </p:cTn>
                              </p:par>
                              <p:par>
                                <p:cTn id="16" presetID="5" presetClass="entr" presetSubtype="10" fill="hold" nodeType="withEffect">
                                  <p:stCondLst>
                                    <p:cond delay="0"/>
                                  </p:stCondLst>
                                  <p:childTnLst>
                                    <p:set>
                                      <p:cBhvr>
                                        <p:cTn id="17" dur="1" fill="hold">
                                          <p:stCondLst>
                                            <p:cond delay="0"/>
                                          </p:stCondLst>
                                        </p:cTn>
                                        <p:tgtEl>
                                          <p:spTgt spid="8">
                                            <p:txEl>
                                              <p:pRg st="1" end="1"/>
                                            </p:txEl>
                                          </p:spTgt>
                                        </p:tgtEl>
                                        <p:attrNameLst>
                                          <p:attrName>style.visibility</p:attrName>
                                        </p:attrNameLst>
                                      </p:cBhvr>
                                      <p:to>
                                        <p:strVal val="visible"/>
                                      </p:to>
                                    </p:set>
                                    <p:animEffect transition="in" filter="checkerboard(across)">
                                      <p:cBhvr>
                                        <p:cTn id="18" dur="500"/>
                                        <p:tgtEl>
                                          <p:spTgt spid="8">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nodeType="clickEffect">
                                  <p:stCondLst>
                                    <p:cond delay="0"/>
                                  </p:stCondLst>
                                  <p:childTnLst>
                                    <p:set>
                                      <p:cBhvr>
                                        <p:cTn id="22" dur="1" fill="hold">
                                          <p:stCondLst>
                                            <p:cond delay="0"/>
                                          </p:stCondLst>
                                        </p:cTn>
                                        <p:tgtEl>
                                          <p:spTgt spid="12">
                                            <p:txEl>
                                              <p:pRg st="0" end="0"/>
                                            </p:txEl>
                                          </p:spTgt>
                                        </p:tgtEl>
                                        <p:attrNameLst>
                                          <p:attrName>style.visibility</p:attrName>
                                        </p:attrNameLst>
                                      </p:cBhvr>
                                      <p:to>
                                        <p:strVal val="visible"/>
                                      </p:to>
                                    </p:set>
                                    <p:animEffect transition="in" filter="checkerboard(across)">
                                      <p:cBhvr>
                                        <p:cTn id="23" dur="500"/>
                                        <p:tgtEl>
                                          <p:spTgt spid="12">
                                            <p:txEl>
                                              <p:pRg st="0" end="0"/>
                                            </p:txEl>
                                          </p:spTgt>
                                        </p:tgtEl>
                                      </p:cBhvr>
                                    </p:animEffect>
                                  </p:childTnLst>
                                </p:cTn>
                              </p:par>
                              <p:par>
                                <p:cTn id="24" presetID="5" presetClass="entr" presetSubtype="10" fill="hold" nodeType="withEffect">
                                  <p:stCondLst>
                                    <p:cond delay="0"/>
                                  </p:stCondLst>
                                  <p:childTnLst>
                                    <p:set>
                                      <p:cBhvr>
                                        <p:cTn id="25" dur="1" fill="hold">
                                          <p:stCondLst>
                                            <p:cond delay="0"/>
                                          </p:stCondLst>
                                        </p:cTn>
                                        <p:tgtEl>
                                          <p:spTgt spid="13">
                                            <p:txEl>
                                              <p:pRg st="0" end="0"/>
                                            </p:txEl>
                                          </p:spTgt>
                                        </p:tgtEl>
                                        <p:attrNameLst>
                                          <p:attrName>style.visibility</p:attrName>
                                        </p:attrNameLst>
                                      </p:cBhvr>
                                      <p:to>
                                        <p:strVal val="visible"/>
                                      </p:to>
                                    </p:set>
                                    <p:animEffect transition="in" filter="checkerboard(across)">
                                      <p:cBhvr>
                                        <p:cTn id="26" dur="500"/>
                                        <p:tgtEl>
                                          <p:spTgt spid="13">
                                            <p:txEl>
                                              <p:pRg st="0" end="0"/>
                                            </p:txEl>
                                          </p:spTgt>
                                        </p:tgtEl>
                                      </p:cBhvr>
                                    </p:animEffect>
                                  </p:childTnLst>
                                </p:cTn>
                              </p:par>
                              <p:par>
                                <p:cTn id="27" presetID="5" presetClass="entr" presetSubtype="10" fill="hold" nodeType="withEffect">
                                  <p:stCondLst>
                                    <p:cond delay="0"/>
                                  </p:stCondLst>
                                  <p:childTnLst>
                                    <p:set>
                                      <p:cBhvr>
                                        <p:cTn id="28" dur="1" fill="hold">
                                          <p:stCondLst>
                                            <p:cond delay="0"/>
                                          </p:stCondLst>
                                        </p:cTn>
                                        <p:tgtEl>
                                          <p:spTgt spid="9">
                                            <p:txEl>
                                              <p:pRg st="0" end="0"/>
                                            </p:txEl>
                                          </p:spTgt>
                                        </p:tgtEl>
                                        <p:attrNameLst>
                                          <p:attrName>style.visibility</p:attrName>
                                        </p:attrNameLst>
                                      </p:cBhvr>
                                      <p:to>
                                        <p:strVal val="visible"/>
                                      </p:to>
                                    </p:set>
                                    <p:animEffect transition="in" filter="checkerboard(across)">
                                      <p:cBhvr>
                                        <p:cTn id="29" dur="500"/>
                                        <p:tgtEl>
                                          <p:spTgt spid="9">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5" presetClass="entr" presetSubtype="10" fill="hold" nodeType="clickEffect">
                                  <p:stCondLst>
                                    <p:cond delay="0"/>
                                  </p:stCondLst>
                                  <p:childTnLst>
                                    <p:set>
                                      <p:cBhvr>
                                        <p:cTn id="33" dur="1" fill="hold">
                                          <p:stCondLst>
                                            <p:cond delay="0"/>
                                          </p:stCondLst>
                                        </p:cTn>
                                        <p:tgtEl>
                                          <p:spTgt spid="11">
                                            <p:txEl>
                                              <p:pRg st="0" end="0"/>
                                            </p:txEl>
                                          </p:spTgt>
                                        </p:tgtEl>
                                        <p:attrNameLst>
                                          <p:attrName>style.visibility</p:attrName>
                                        </p:attrNameLst>
                                      </p:cBhvr>
                                      <p:to>
                                        <p:strVal val="visible"/>
                                      </p:to>
                                    </p:set>
                                    <p:animEffect transition="in" filter="checkerboard(across)">
                                      <p:cBhvr>
                                        <p:cTn id="34" dur="500"/>
                                        <p:tgtEl>
                                          <p:spTgt spid="11">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5" presetClass="entr" presetSubtype="10" fill="hold" nodeType="clickEffect">
                                  <p:stCondLst>
                                    <p:cond delay="0"/>
                                  </p:stCondLst>
                                  <p:childTnLst>
                                    <p:set>
                                      <p:cBhvr>
                                        <p:cTn id="38" dur="1" fill="hold">
                                          <p:stCondLst>
                                            <p:cond delay="0"/>
                                          </p:stCondLst>
                                        </p:cTn>
                                        <p:tgtEl>
                                          <p:spTgt spid="17">
                                            <p:txEl>
                                              <p:pRg st="0" end="0"/>
                                            </p:txEl>
                                          </p:spTgt>
                                        </p:tgtEl>
                                        <p:attrNameLst>
                                          <p:attrName>style.visibility</p:attrName>
                                        </p:attrNameLst>
                                      </p:cBhvr>
                                      <p:to>
                                        <p:strVal val="visible"/>
                                      </p:to>
                                    </p:set>
                                    <p:animEffect transition="in" filter="checkerboard(across)">
                                      <p:cBhvr>
                                        <p:cTn id="39"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922114"/>
          </a:xfrm>
        </p:spPr>
        <p:style>
          <a:lnRef idx="1">
            <a:schemeClr val="accent3"/>
          </a:lnRef>
          <a:fillRef idx="2">
            <a:schemeClr val="accent3"/>
          </a:fillRef>
          <a:effectRef idx="1">
            <a:schemeClr val="accent3"/>
          </a:effectRef>
          <a:fontRef idx="minor">
            <a:schemeClr val="dk1"/>
          </a:fontRef>
        </p:style>
        <p:txBody>
          <a:bodyPr>
            <a:normAutofit fontScale="90000"/>
          </a:bodyPr>
          <a:lstStyle/>
          <a:p>
            <a:br>
              <a:rPr lang="ru-RU" sz="2400" b="1" dirty="0" smtClean="0">
                <a:latin typeface="Times New Roman" panose="02020603050405020304" pitchFamily="18" charset="0"/>
                <a:cs typeface="Times New Roman" panose="02020603050405020304" pitchFamily="18" charset="0"/>
              </a:rPr>
            </a:br>
            <a:r>
              <a:rPr lang="ru-RU" sz="2400" b="1" dirty="0" smtClean="0">
                <a:latin typeface="Times New Roman" panose="02020603050405020304" pitchFamily="18" charset="0"/>
                <a:cs typeface="Times New Roman" panose="02020603050405020304" pitchFamily="18" charset="0"/>
              </a:rPr>
              <a:t>В своей профессиональной деятельности </a:t>
            </a:r>
            <a:br>
              <a:rPr lang="ru-RU" sz="2400" b="1" dirty="0" smtClean="0">
                <a:latin typeface="Times New Roman" panose="02020603050405020304" pitchFamily="18" charset="0"/>
                <a:cs typeface="Times New Roman" panose="02020603050405020304" pitchFamily="18" charset="0"/>
              </a:rPr>
            </a:br>
            <a:r>
              <a:rPr lang="ru-RU" sz="2400" b="1" dirty="0" smtClean="0">
                <a:latin typeface="Times New Roman" panose="02020603050405020304" pitchFamily="18" charset="0"/>
                <a:cs typeface="Times New Roman" panose="02020603050405020304" pitchFamily="18" charset="0"/>
              </a:rPr>
              <a:t>социальный педагог обязан:</a:t>
            </a:r>
            <a:endParaRPr lang="ru-RU" sz="2400" b="1" dirty="0">
              <a:latin typeface="Times New Roman" panose="02020603050405020304" pitchFamily="18" charset="0"/>
              <a:cs typeface="Times New Roman" panose="02020603050405020304" pitchFamily="18" charset="0"/>
            </a:endParaRPr>
          </a:p>
        </p:txBody>
      </p:sp>
      <p:sp>
        <p:nvSpPr>
          <p:cNvPr id="3" name="Содержимое 2"/>
          <p:cNvSpPr>
            <a:spLocks noGrp="1"/>
          </p:cNvSpPr>
          <p:nvPr>
            <p:ph idx="1"/>
          </p:nvPr>
        </p:nvSpPr>
        <p:spPr/>
        <p:txBody>
          <a:bodyPr>
            <a:normAutofit/>
          </a:bodyPr>
          <a:lstStyle/>
          <a:p>
            <a:r>
              <a:rPr lang="ru-RU" sz="2000" dirty="0" smtClean="0">
                <a:latin typeface="Times New Roman" panose="02020603050405020304" pitchFamily="18" charset="0"/>
                <a:cs typeface="Times New Roman" panose="02020603050405020304" pitchFamily="18" charset="0"/>
              </a:rPr>
              <a:t>руководствоваться нормативно-правовыми актами</a:t>
            </a:r>
            <a:endParaRPr lang="ru-RU" sz="2000" dirty="0" smtClean="0">
              <a:latin typeface="Times New Roman" panose="02020603050405020304" pitchFamily="18" charset="0"/>
              <a:cs typeface="Times New Roman" panose="02020603050405020304" pitchFamily="18" charset="0"/>
            </a:endParaRPr>
          </a:p>
          <a:p>
            <a:r>
              <a:rPr lang="ru-RU" sz="2000" dirty="0" smtClean="0">
                <a:latin typeface="Times New Roman" panose="02020603050405020304" pitchFamily="18" charset="0"/>
                <a:cs typeface="Times New Roman" panose="02020603050405020304" pitchFamily="18" charset="0"/>
              </a:rPr>
              <a:t>соблюдать педагогическую этику</a:t>
            </a:r>
            <a:endParaRPr lang="ru-RU" sz="2000" dirty="0" smtClean="0">
              <a:latin typeface="Times New Roman" panose="02020603050405020304" pitchFamily="18" charset="0"/>
              <a:cs typeface="Times New Roman" panose="02020603050405020304" pitchFamily="18" charset="0"/>
            </a:endParaRPr>
          </a:p>
          <a:p>
            <a:r>
              <a:rPr lang="ru-RU" sz="2000" dirty="0" smtClean="0">
                <a:latin typeface="Times New Roman" panose="02020603050405020304" pitchFamily="18" charset="0"/>
                <a:cs typeface="Times New Roman" panose="02020603050405020304" pitchFamily="18" charset="0"/>
              </a:rPr>
              <a:t>постоянно повышать свой профессиональный уровень</a:t>
            </a:r>
            <a:endParaRPr lang="ru-RU" sz="2000" dirty="0" smtClean="0">
              <a:latin typeface="Times New Roman" panose="02020603050405020304" pitchFamily="18" charset="0"/>
              <a:cs typeface="Times New Roman" panose="02020603050405020304" pitchFamily="18" charset="0"/>
            </a:endParaRPr>
          </a:p>
          <a:p>
            <a:r>
              <a:rPr lang="ru-RU" sz="2000" dirty="0">
                <a:latin typeface="Times New Roman" panose="02020603050405020304" pitchFamily="18" charset="0"/>
                <a:cs typeface="Times New Roman" panose="02020603050405020304" pitchFamily="18" charset="0"/>
              </a:rPr>
              <a:t>з</a:t>
            </a:r>
            <a:r>
              <a:rPr lang="ru-RU" sz="2000" dirty="0" smtClean="0">
                <a:latin typeface="Times New Roman" panose="02020603050405020304" pitchFamily="18" charset="0"/>
                <a:cs typeface="Times New Roman" panose="02020603050405020304" pitchFamily="18" charset="0"/>
              </a:rPr>
              <a:t>ащищать интересы обучающихся</a:t>
            </a:r>
            <a:endParaRPr lang="ru-RU" sz="2000" dirty="0" smtClean="0">
              <a:latin typeface="Times New Roman" panose="02020603050405020304" pitchFamily="18" charset="0"/>
              <a:cs typeface="Times New Roman" panose="02020603050405020304" pitchFamily="18" charset="0"/>
            </a:endParaRPr>
          </a:p>
          <a:p>
            <a:endParaRPr lang="ru-RU" sz="2000" dirty="0" smtClean="0">
              <a:latin typeface="Times New Roman" panose="02020603050405020304" pitchFamily="18" charset="0"/>
              <a:cs typeface="Times New Roman" panose="02020603050405020304" pitchFamily="18" charset="0"/>
            </a:endParaRPr>
          </a:p>
          <a:p>
            <a:endParaRPr lang="ru-RU" sz="2000" dirty="0">
              <a:latin typeface="Times New Roman" panose="02020603050405020304" pitchFamily="18" charset="0"/>
              <a:cs typeface="Times New Roman" panose="02020603050405020304" pitchFamily="18" charset="0"/>
            </a:endParaRPr>
          </a:p>
        </p:txBody>
      </p:sp>
      <p:sp>
        <p:nvSpPr>
          <p:cNvPr id="1028" name="AutoShape 4" descr="https://proverk.ru/wp-content/uploads/2017/05/19.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ru-RU"/>
          </a:p>
        </p:txBody>
      </p:sp>
      <p:pic>
        <p:nvPicPr>
          <p:cNvPr id="1029" name="Picture 5" descr="D:\Users\Администратор\Desktop\19.jpg"/>
          <p:cNvPicPr>
            <a:picLocks noChangeAspect="1" noChangeArrowheads="1"/>
          </p:cNvPicPr>
          <p:nvPr/>
        </p:nvPicPr>
        <p:blipFill>
          <a:blip r:embed="rId1" cstate="print"/>
          <a:srcRect/>
          <a:stretch>
            <a:fillRect/>
          </a:stretch>
        </p:blipFill>
        <p:spPr bwMode="auto">
          <a:xfrm>
            <a:off x="1691680" y="3212976"/>
            <a:ext cx="5256584" cy="3365655"/>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Заголовок 1"/>
          <p:cNvSpPr>
            <a:spLocks noGrp="1"/>
          </p:cNvSpPr>
          <p:nvPr>
            <p:ph type="title"/>
          </p:nvPr>
        </p:nvSpPr>
        <p:spPr>
          <a:xfrm>
            <a:off x="457200" y="66675"/>
            <a:ext cx="8229600" cy="1529080"/>
          </a:xfrm>
        </p:spPr>
        <p:txBody>
          <a:bodyPr>
            <a:normAutofit/>
          </a:bodyPr>
          <a:p>
            <a:r>
              <a:rPr lang="ru-RU" altLang="en-US" sz="3600">
                <a:solidFill>
                  <a:srgbClr val="C00000"/>
                </a:solidFill>
              </a:rPr>
              <a:t>Аддиктивное (зависимое) поведение</a:t>
            </a:r>
            <a:endParaRPr lang="ru-RU" altLang="en-US" sz="3600">
              <a:solidFill>
                <a:srgbClr val="C00000"/>
              </a:solidFill>
            </a:endParaRPr>
          </a:p>
        </p:txBody>
      </p:sp>
      <p:sp>
        <p:nvSpPr>
          <p:cNvPr id="3" name="Замещающее содержимое 2"/>
          <p:cNvSpPr>
            <a:spLocks noGrp="1"/>
          </p:cNvSpPr>
          <p:nvPr>
            <p:ph idx="1"/>
          </p:nvPr>
        </p:nvSpPr>
        <p:spPr>
          <a:xfrm>
            <a:off x="457200" y="1600200"/>
            <a:ext cx="8229600" cy="2987675"/>
          </a:xfrm>
        </p:spPr>
        <p:txBody>
          <a:bodyPr>
            <a:noAutofit/>
          </a:bodyPr>
          <a:p>
            <a:r>
              <a:rPr lang="ru-RU" altLang="en-US" sz="1900" b="1">
                <a:latin typeface="Times New Roman" panose="02020603050405020304" pitchFamily="18" charset="0"/>
                <a:cs typeface="Times New Roman" panose="02020603050405020304" pitchFamily="18" charset="0"/>
              </a:rPr>
              <a:t>Аддиктивное(зависимое) поведение</a:t>
            </a:r>
            <a:r>
              <a:rPr lang="ru-RU" altLang="en-US" sz="1900">
                <a:latin typeface="Times New Roman" panose="02020603050405020304" pitchFamily="18" charset="0"/>
                <a:cs typeface="Times New Roman" panose="02020603050405020304" pitchFamily="18" charset="0"/>
              </a:rPr>
              <a:t> - это один из видов отклоняющегося поведения, которое выражается в пагубном пристрастии к какому либо предмету или действию на фоне осложненной адаптации к проблемным ситуациям.</a:t>
            </a:r>
            <a:endParaRPr lang="ru-RU" altLang="en-US" sz="1900">
              <a:latin typeface="Times New Roman" panose="02020603050405020304" pitchFamily="18" charset="0"/>
              <a:cs typeface="Times New Roman" panose="02020603050405020304" pitchFamily="18" charset="0"/>
            </a:endParaRPr>
          </a:p>
          <a:p>
            <a:pPr algn="just"/>
            <a:r>
              <a:rPr lang="ru-RU" altLang="en-US" sz="1900" b="1">
                <a:latin typeface="Times New Roman" panose="02020603050405020304" pitchFamily="18" charset="0"/>
                <a:cs typeface="Times New Roman" panose="02020603050405020304" pitchFamily="18" charset="0"/>
              </a:rPr>
              <a:t>Признаки: </a:t>
            </a:r>
            <a:r>
              <a:rPr lang="ru-RU" altLang="en-US" sz="1900">
                <a:latin typeface="Times New Roman" panose="02020603050405020304" pitchFamily="18" charset="0"/>
                <a:cs typeface="Times New Roman" panose="02020603050405020304" pitchFamily="18" charset="0"/>
              </a:rPr>
              <a:t>запах алкоголя, табака, расширенные или суженные зрачки, бледность кожных покровов, необычный (чаще сероватый) их оттенок, жалобы на жажду, седцебиение, повышенную утомляемость, изменение пищевого поведения, яркие вспышки агрессии, нарастание тревоги, беспокойства, раздражительности, хаотичная активность, нарушение концентрации внимания.</a:t>
            </a:r>
            <a:endParaRPr lang="ru-RU" altLang="en-US" sz="1900">
              <a:latin typeface="Times New Roman" panose="02020603050405020304" pitchFamily="18" charset="0"/>
              <a:cs typeface="Times New Roman" panose="02020603050405020304" pitchFamily="18" charset="0"/>
            </a:endParaRPr>
          </a:p>
        </p:txBody>
      </p:sp>
      <p:pic>
        <p:nvPicPr>
          <p:cNvPr id="4" name="Изображение 3"/>
          <p:cNvPicPr>
            <a:picLocks noChangeAspect="1"/>
          </p:cNvPicPr>
          <p:nvPr/>
        </p:nvPicPr>
        <p:blipFill>
          <a:blip r:embed="rId1"/>
          <a:stretch>
            <a:fillRect/>
          </a:stretch>
        </p:blipFill>
        <p:spPr>
          <a:xfrm>
            <a:off x="3738245" y="4620895"/>
            <a:ext cx="2855595" cy="196405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Заголовок 1"/>
          <p:cNvSpPr>
            <a:spLocks noGrp="1"/>
          </p:cNvSpPr>
          <p:nvPr>
            <p:ph type="title"/>
          </p:nvPr>
        </p:nvSpPr>
        <p:spPr>
          <a:xfrm>
            <a:off x="457200" y="122555"/>
            <a:ext cx="8229600" cy="1355725"/>
          </a:xfrm>
        </p:spPr>
        <p:txBody>
          <a:bodyPr>
            <a:normAutofit fontScale="90000"/>
          </a:bodyPr>
          <a:p>
            <a:r>
              <a:rPr lang="ru-RU" altLang="en-US" sz="3110">
                <a:solidFill>
                  <a:srgbClr val="C00000"/>
                </a:solidFill>
                <a:latin typeface="Times New Roman" panose="02020603050405020304" pitchFamily="18" charset="0"/>
                <a:cs typeface="Times New Roman" panose="02020603050405020304" pitchFamily="18" charset="0"/>
              </a:rPr>
              <a:t>Памятка для педагогов ОУ в соответствии с Навигатором профилактики аддиктивного (зависимого) поведения подростков.</a:t>
            </a:r>
            <a:endParaRPr lang="ru-RU" altLang="en-US" sz="3110">
              <a:solidFill>
                <a:srgbClr val="C00000"/>
              </a:solidFill>
              <a:latin typeface="Times New Roman" panose="02020603050405020304" pitchFamily="18" charset="0"/>
              <a:cs typeface="Times New Roman" panose="02020603050405020304" pitchFamily="18" charset="0"/>
            </a:endParaRPr>
          </a:p>
        </p:txBody>
      </p:sp>
      <p:sp>
        <p:nvSpPr>
          <p:cNvPr id="3" name="Замещающее содержимое 2"/>
          <p:cNvSpPr>
            <a:spLocks noGrp="1"/>
          </p:cNvSpPr>
          <p:nvPr>
            <p:ph idx="1"/>
          </p:nvPr>
        </p:nvSpPr>
        <p:spPr/>
        <p:txBody>
          <a:bodyPr/>
          <a:p>
            <a:pPr marL="0" indent="0">
              <a:buNone/>
            </a:pPr>
            <a:r>
              <a:rPr lang="ru-RU" altLang="en-US" sz="1800">
                <a:latin typeface="Times New Roman" panose="02020603050405020304" pitchFamily="18" charset="0"/>
                <a:cs typeface="Times New Roman" panose="02020603050405020304" pitchFamily="18" charset="0"/>
              </a:rPr>
              <a:t>1. Удалить учащегося из класса, отделить его от одноклассников.</a:t>
            </a:r>
            <a:endParaRPr lang="ru-RU" altLang="en-US" sz="1800">
              <a:latin typeface="Times New Roman" panose="02020603050405020304" pitchFamily="18" charset="0"/>
              <a:cs typeface="Times New Roman" panose="02020603050405020304" pitchFamily="18" charset="0"/>
            </a:endParaRPr>
          </a:p>
          <a:p>
            <a:pPr marL="0" indent="0">
              <a:buNone/>
            </a:pPr>
            <a:r>
              <a:rPr lang="ru-RU" altLang="en-US" sz="1800">
                <a:latin typeface="Times New Roman" panose="02020603050405020304" pitchFamily="18" charset="0"/>
                <a:cs typeface="Times New Roman" panose="02020603050405020304" pitchFamily="18" charset="0"/>
              </a:rPr>
              <a:t>2. Срочно вызвать медицинского работника школы (не оставляя обучающегося одного).</a:t>
            </a:r>
            <a:endParaRPr lang="ru-RU" altLang="en-US" sz="1800">
              <a:latin typeface="Times New Roman" panose="02020603050405020304" pitchFamily="18" charset="0"/>
              <a:cs typeface="Times New Roman" panose="02020603050405020304" pitchFamily="18" charset="0"/>
            </a:endParaRPr>
          </a:p>
          <a:p>
            <a:pPr marL="0" indent="0">
              <a:buNone/>
            </a:pPr>
            <a:r>
              <a:rPr lang="ru-RU" altLang="en-US" sz="1800">
                <a:latin typeface="Times New Roman" panose="02020603050405020304" pitchFamily="18" charset="0"/>
                <a:cs typeface="Times New Roman" panose="02020603050405020304" pitchFamily="18" charset="0"/>
              </a:rPr>
              <a:t>3. Поставить в известность руководителей школы, педагога -психолога, социального педагога.</a:t>
            </a:r>
            <a:endParaRPr lang="ru-RU" altLang="en-US" sz="1800">
              <a:latin typeface="Times New Roman" panose="02020603050405020304" pitchFamily="18" charset="0"/>
              <a:cs typeface="Times New Roman" panose="02020603050405020304" pitchFamily="18" charset="0"/>
            </a:endParaRPr>
          </a:p>
          <a:p>
            <a:pPr marL="0" indent="0">
              <a:buNone/>
            </a:pPr>
            <a:r>
              <a:rPr lang="ru-RU" altLang="en-US" sz="1800">
                <a:latin typeface="Times New Roman" panose="02020603050405020304" pitchFamily="18" charset="0"/>
                <a:cs typeface="Times New Roman" panose="02020603050405020304" pitchFamily="18" charset="0"/>
              </a:rPr>
              <a:t>4. Известить родителей и опекунов.</a:t>
            </a:r>
            <a:endParaRPr lang="ru-RU" altLang="en-US" sz="1800">
              <a:latin typeface="Times New Roman" panose="02020603050405020304" pitchFamily="18" charset="0"/>
              <a:cs typeface="Times New Roman" panose="02020603050405020304" pitchFamily="18" charset="0"/>
            </a:endParaRPr>
          </a:p>
          <a:p>
            <a:pPr marL="0" indent="0">
              <a:buNone/>
            </a:pPr>
            <a:r>
              <a:rPr lang="ru-RU" altLang="en-US" sz="1800">
                <a:latin typeface="Times New Roman" panose="02020603050405020304" pitchFamily="18" charset="0"/>
                <a:cs typeface="Times New Roman" panose="02020603050405020304" pitchFamily="18" charset="0"/>
              </a:rPr>
              <a:t>5. Провести мониторинг ситуации.</a:t>
            </a:r>
            <a:endParaRPr lang="ru-RU" altLang="en-US" sz="1800">
              <a:latin typeface="Times New Roman" panose="02020603050405020304" pitchFamily="18" charset="0"/>
              <a:cs typeface="Times New Roman" panose="02020603050405020304" pitchFamily="18" charset="0"/>
            </a:endParaRPr>
          </a:p>
          <a:p>
            <a:pPr marL="0" indent="0">
              <a:buNone/>
            </a:pPr>
            <a:r>
              <a:rPr lang="ru-RU" altLang="en-US" sz="1800">
                <a:latin typeface="Times New Roman" panose="02020603050405020304" pitchFamily="18" charset="0"/>
                <a:cs typeface="Times New Roman" panose="02020603050405020304" pitchFamily="18" charset="0"/>
              </a:rPr>
              <a:t>6. Сохранять контакт с подростком.</a:t>
            </a:r>
            <a:endParaRPr lang="ru-RU" altLang="en-US" sz="1800">
              <a:latin typeface="Times New Roman" panose="02020603050405020304" pitchFamily="18" charset="0"/>
              <a:cs typeface="Times New Roman" panose="02020603050405020304" pitchFamily="18" charset="0"/>
            </a:endParaRPr>
          </a:p>
          <a:p>
            <a:pPr marL="0" indent="0">
              <a:buNone/>
            </a:pPr>
            <a:r>
              <a:rPr lang="ru-RU" altLang="en-US" sz="1800">
                <a:latin typeface="Times New Roman" panose="02020603050405020304" pitchFamily="18" charset="0"/>
                <a:cs typeface="Times New Roman" panose="02020603050405020304" pitchFamily="18" charset="0"/>
              </a:rPr>
              <a:t>7. Способствовать созданию дружеской атмосферы в классе, ориентировать ориентировать учеников на совместну.ю деятельность</a:t>
            </a:r>
            <a:endParaRPr lang="ru-RU" altLang="en-US" sz="1800">
              <a:latin typeface="Times New Roman" panose="02020603050405020304" pitchFamily="18" charset="0"/>
              <a:cs typeface="Times New Roman" panose="02020603050405020304" pitchFamily="18" charset="0"/>
            </a:endParaRPr>
          </a:p>
          <a:p>
            <a:pPr marL="0" indent="0">
              <a:buNone/>
            </a:pPr>
            <a:r>
              <a:rPr lang="ru-RU" altLang="en-US" sz="1800">
                <a:latin typeface="Times New Roman" panose="02020603050405020304" pitchFamily="18" charset="0"/>
                <a:cs typeface="Times New Roman" panose="02020603050405020304" pitchFamily="18" charset="0"/>
              </a:rPr>
              <a:t>и  сотрудничество в классе.</a:t>
            </a:r>
            <a:endParaRPr lang="ru-RU" altLang="en-US" sz="1800">
              <a:latin typeface="Times New Roman" panose="02020603050405020304" pitchFamily="18" charset="0"/>
              <a:cs typeface="Times New Roman" panose="02020603050405020304" pitchFamily="18" charset="0"/>
            </a:endParaRPr>
          </a:p>
          <a:p>
            <a:pPr marL="0" indent="0">
              <a:buNone/>
            </a:pPr>
            <a:r>
              <a:rPr lang="ru-RU" altLang="en-US" sz="1800">
                <a:latin typeface="Times New Roman" panose="02020603050405020304" pitchFamily="18" charset="0"/>
                <a:cs typeface="Times New Roman" panose="02020603050405020304" pitchFamily="18" charset="0"/>
              </a:rPr>
              <a:t>8. Важно поддерживать диалог с подростками.</a:t>
            </a:r>
            <a:endParaRPr lang="ru-RU" altLang="en-US" sz="1800">
              <a:latin typeface="Times New Roman" panose="02020603050405020304" pitchFamily="18" charset="0"/>
              <a:cs typeface="Times New Roman" panose="02020603050405020304" pitchFamily="18" charset="0"/>
            </a:endParaRPr>
          </a:p>
          <a:p>
            <a:pPr marL="0" indent="0">
              <a:buNone/>
            </a:pPr>
            <a:endParaRPr lang="ru-RU" altLang="en-US" sz="1800">
              <a:latin typeface="Times New Roman" panose="02020603050405020304" pitchFamily="18" charset="0"/>
              <a:cs typeface="Times New Roman" panose="02020603050405020304" pitchFamily="18" charset="0"/>
            </a:endParaRPr>
          </a:p>
        </p:txBody>
      </p:sp>
      <p:pic>
        <p:nvPicPr>
          <p:cNvPr id="30722" name="Picture 2" descr="http://patt.karelia.ru/resources/i11056-image-original.jpg"/>
          <p:cNvPicPr>
            <a:picLocks noChangeAspect="1" noChangeArrowheads="1"/>
          </p:cNvPicPr>
          <p:nvPr/>
        </p:nvPicPr>
        <p:blipFill>
          <a:blip r:embed="rId1" cstate="print"/>
          <a:srcRect/>
          <a:stretch>
            <a:fillRect/>
          </a:stretch>
        </p:blipFill>
        <p:spPr bwMode="auto">
          <a:xfrm>
            <a:off x="6441440" y="3284855"/>
            <a:ext cx="2049780" cy="2607310"/>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Заголовок 1"/>
          <p:cNvSpPr>
            <a:spLocks noGrp="1"/>
          </p:cNvSpPr>
          <p:nvPr>
            <p:ph type="title"/>
          </p:nvPr>
        </p:nvSpPr>
        <p:spPr/>
        <p:txBody>
          <a:bodyPr>
            <a:normAutofit fontScale="90000"/>
          </a:bodyPr>
          <a:p>
            <a:r>
              <a:rPr lang="ru-RU" altLang="en-US" sz="3555">
                <a:solidFill>
                  <a:srgbClr val="C00000"/>
                </a:solidFill>
                <a:latin typeface="Times New Roman" panose="02020603050405020304" pitchFamily="18" charset="0"/>
                <a:cs typeface="Times New Roman" panose="02020603050405020304" pitchFamily="18" charset="0"/>
              </a:rPr>
              <a:t>Цели и задачи Совета по профилактике в образовательных учреждениях</a:t>
            </a:r>
            <a:endParaRPr lang="ru-RU" altLang="en-US" sz="3555">
              <a:solidFill>
                <a:srgbClr val="C00000"/>
              </a:solidFill>
              <a:latin typeface="Times New Roman" panose="02020603050405020304" pitchFamily="18" charset="0"/>
              <a:cs typeface="Times New Roman" panose="02020603050405020304" pitchFamily="18" charset="0"/>
            </a:endParaRPr>
          </a:p>
        </p:txBody>
      </p:sp>
      <p:sp>
        <p:nvSpPr>
          <p:cNvPr id="3" name="Замещающее содержимое 2"/>
          <p:cNvSpPr>
            <a:spLocks noGrp="1"/>
          </p:cNvSpPr>
          <p:nvPr>
            <p:ph idx="1"/>
          </p:nvPr>
        </p:nvSpPr>
        <p:spPr>
          <a:xfrm>
            <a:off x="457200" y="1600200"/>
            <a:ext cx="8229600" cy="4853305"/>
          </a:xfrm>
        </p:spPr>
        <p:txBody>
          <a:bodyPr>
            <a:noAutofit/>
          </a:bodyPr>
          <a:p>
            <a:pPr marL="0" lvl="0" indent="0" algn="just">
              <a:buNone/>
            </a:pPr>
            <a:r>
              <a:rPr lang="ru-RU" sz="1800" b="1" dirty="0" smtClean="0">
                <a:latin typeface="Times New Roman" panose="02020603050405020304" pitchFamily="18" charset="0"/>
                <a:cs typeface="Times New Roman" panose="02020603050405020304" pitchFamily="18" charset="0"/>
                <a:sym typeface="+mn-ea"/>
              </a:rPr>
              <a:t>Цель: </a:t>
            </a:r>
            <a:r>
              <a:rPr lang="ru-RU" sz="1800" dirty="0" smtClean="0">
                <a:latin typeface="Times New Roman" panose="02020603050405020304" pitchFamily="18" charset="0"/>
                <a:cs typeface="Times New Roman" panose="02020603050405020304" pitchFamily="18" charset="0"/>
                <a:sym typeface="+mn-ea"/>
              </a:rPr>
              <a:t>создание условий для профилактики безнадзорности и правонарушений среди обучающихся в образовательном учреждении (образовательной организации).</a:t>
            </a:r>
            <a:endParaRPr lang="ru-RU" sz="1800" dirty="0" smtClean="0">
              <a:latin typeface="Times New Roman" panose="02020603050405020304" pitchFamily="18" charset="0"/>
              <a:cs typeface="Times New Roman" panose="02020603050405020304" pitchFamily="18" charset="0"/>
            </a:endParaRPr>
          </a:p>
          <a:p>
            <a:pPr marL="0" lvl="0" indent="0" algn="just">
              <a:buNone/>
            </a:pPr>
            <a:r>
              <a:rPr lang="ru-RU" sz="1800" b="1" dirty="0" smtClean="0">
                <a:latin typeface="Times New Roman" panose="02020603050405020304" pitchFamily="18" charset="0"/>
                <a:cs typeface="Times New Roman" panose="02020603050405020304" pitchFamily="18" charset="0"/>
                <a:sym typeface="+mn-ea"/>
              </a:rPr>
              <a:t>Задачи:</a:t>
            </a:r>
            <a:r>
              <a:rPr lang="ru-RU" sz="1800" dirty="0" smtClean="0">
                <a:latin typeface="Times New Roman" panose="02020603050405020304" pitchFamily="18" charset="0"/>
                <a:cs typeface="Times New Roman" panose="02020603050405020304" pitchFamily="18" charset="0"/>
                <a:sym typeface="+mn-ea"/>
              </a:rPr>
              <a:t> </a:t>
            </a:r>
            <a:endParaRPr lang="ru-RU" sz="1800" dirty="0" smtClean="0">
              <a:latin typeface="Times New Roman" panose="02020603050405020304" pitchFamily="18" charset="0"/>
              <a:cs typeface="Times New Roman" panose="02020603050405020304" pitchFamily="18" charset="0"/>
            </a:endParaRPr>
          </a:p>
          <a:p>
            <a:pPr marL="0" indent="0" algn="just">
              <a:buNone/>
            </a:pPr>
            <a:r>
              <a:rPr lang="ru-RU" sz="1800" dirty="0" smtClean="0">
                <a:latin typeface="Times New Roman" panose="02020603050405020304" pitchFamily="18" charset="0"/>
                <a:cs typeface="Times New Roman" panose="02020603050405020304" pitchFamily="18" charset="0"/>
                <a:sym typeface="+mn-ea"/>
              </a:rPr>
              <a:t>- обеспечение взаимодействия образовательного учреждения (образовательной организации) с субъектами профилактики и другими организациями по вопросам профилактики безнадзорности и правонарушений, защиты прав и интересов детей;</a:t>
            </a:r>
            <a:endParaRPr lang="ru-RU" sz="1800" dirty="0" smtClean="0">
              <a:latin typeface="Times New Roman" panose="02020603050405020304" pitchFamily="18" charset="0"/>
              <a:cs typeface="Times New Roman" panose="02020603050405020304" pitchFamily="18" charset="0"/>
            </a:endParaRPr>
          </a:p>
          <a:p>
            <a:pPr marL="0" indent="0" algn="just">
              <a:buNone/>
            </a:pPr>
            <a:r>
              <a:rPr lang="ru-RU" sz="1800" dirty="0" smtClean="0">
                <a:latin typeface="Times New Roman" panose="02020603050405020304" pitchFamily="18" charset="0"/>
                <a:cs typeface="Times New Roman" panose="02020603050405020304" pitchFamily="18" charset="0"/>
                <a:sym typeface="+mn-ea"/>
              </a:rPr>
              <a:t>- оказание помощи родителям (законным представителям) по вопросам обучения и воспитания детей;</a:t>
            </a:r>
            <a:endParaRPr lang="ru-RU" sz="1800" dirty="0" smtClean="0">
              <a:latin typeface="Times New Roman" panose="02020603050405020304" pitchFamily="18" charset="0"/>
              <a:cs typeface="Times New Roman" panose="02020603050405020304" pitchFamily="18" charset="0"/>
            </a:endParaRPr>
          </a:p>
          <a:p>
            <a:pPr marL="0" indent="0" algn="just">
              <a:buNone/>
            </a:pPr>
            <a:r>
              <a:rPr lang="ru-RU" sz="1800" dirty="0" smtClean="0">
                <a:latin typeface="Times New Roman" panose="02020603050405020304" pitchFamily="18" charset="0"/>
                <a:cs typeface="Times New Roman" panose="02020603050405020304" pitchFamily="18" charset="0"/>
                <a:sym typeface="+mn-ea"/>
              </a:rPr>
              <a:t>- разработка и осуществление комплекса мероприятий по профилактике и предупреждению правонарушений среди обучающихся в образовательном учреждении (образовательной организации);</a:t>
            </a:r>
            <a:endParaRPr lang="ru-RU" sz="1800" dirty="0" smtClean="0">
              <a:latin typeface="Times New Roman" panose="02020603050405020304" pitchFamily="18" charset="0"/>
              <a:cs typeface="Times New Roman" panose="02020603050405020304" pitchFamily="18" charset="0"/>
            </a:endParaRPr>
          </a:p>
          <a:p>
            <a:pPr marL="0" indent="0" algn="just">
              <a:buNone/>
            </a:pPr>
            <a:r>
              <a:rPr lang="ru-RU" sz="1800" dirty="0" smtClean="0">
                <a:latin typeface="Times New Roman" panose="02020603050405020304" pitchFamily="18" charset="0"/>
                <a:cs typeface="Times New Roman" panose="02020603050405020304" pitchFamily="18" charset="0"/>
                <a:sym typeface="+mn-ea"/>
              </a:rPr>
              <a:t>- организация работы с несовершеннолетними и их семьями, оказавшимися в трудной жизненной ситуации и социально опасном положении.</a:t>
            </a:r>
            <a:endParaRPr lang="ru-RU" sz="1800" dirty="0" smtClean="0">
              <a:latin typeface="Times New Roman" panose="02020603050405020304" pitchFamily="18" charset="0"/>
              <a:cs typeface="Times New Roman" panose="02020603050405020304" pitchFamily="18" charset="0"/>
            </a:endParaRPr>
          </a:p>
          <a:p>
            <a:endParaRPr lang="ru-RU" altLang="en-US" sz="900" dirty="0" smtClean="0">
              <a:latin typeface="Times New Roman" panose="02020603050405020304" pitchFamily="18" charset="0"/>
              <a:cs typeface="Times New Roman" panose="02020603050405020304" pitchFamily="18" charset="0"/>
            </a:endParaRPr>
          </a:p>
        </p:txBody>
      </p:sp>
      <p:pic>
        <p:nvPicPr>
          <p:cNvPr id="1028" name="Picture 4" descr="http://multimix-academy.com/wp-content/uploads/2016/01/productivity.jpg"/>
          <p:cNvPicPr>
            <a:picLocks noChangeAspect="1" noChangeArrowheads="1"/>
          </p:cNvPicPr>
          <p:nvPr/>
        </p:nvPicPr>
        <p:blipFill>
          <a:blip r:embed="rId1" cstate="print"/>
          <a:srcRect/>
          <a:stretch>
            <a:fillRect/>
          </a:stretch>
        </p:blipFill>
        <p:spPr bwMode="auto">
          <a:xfrm>
            <a:off x="7524115" y="836930"/>
            <a:ext cx="964565" cy="751840"/>
          </a:xfrm>
          <a:prstGeom prst="flowChartSummingJunction">
            <a:avLst/>
          </a:prstGeom>
          <a:noFill/>
        </p:spPr>
      </p:pic>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11086</Words>
  <Application>WPS Presentation</Application>
  <PresentationFormat>Экран (4:3)</PresentationFormat>
  <Paragraphs>254</Paragraphs>
  <Slides>18</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18</vt:i4>
      </vt:variant>
    </vt:vector>
  </HeadingPairs>
  <TitlesOfParts>
    <vt:vector size="29" baseType="lpstr">
      <vt:lpstr>Arial</vt:lpstr>
      <vt:lpstr>SimSun</vt:lpstr>
      <vt:lpstr>Wingdings</vt:lpstr>
      <vt:lpstr>Bookman Old Style</vt:lpstr>
      <vt:lpstr>Times New Roman</vt:lpstr>
      <vt:lpstr>Times New Roman</vt:lpstr>
      <vt:lpstr>Calibri</vt:lpstr>
      <vt:lpstr>Microsoft YaHei</vt:lpstr>
      <vt:lpstr>Arial Unicode MS</vt:lpstr>
      <vt:lpstr>Calibri</vt:lpstr>
      <vt:lpstr>Тема Office</vt:lpstr>
      <vt:lpstr> «Профилактика зависимого поведения: основные направления работы социального педагога. Опыт работы образовательных учреждений Пушкинского района Санкт - Петербурга». </vt:lpstr>
      <vt:lpstr>Социальный педагог –  это сотрудник образовательного учреждения, который создает оптимальные условия для всестороннего и благоприятного развития личности обучающихся (социального, духовно-нравственного, профессионального, физического)  </vt:lpstr>
      <vt:lpstr>Роль социального педагога в ОУ</vt:lpstr>
      <vt:lpstr>«Деятельность социального педагога»</vt:lpstr>
      <vt:lpstr>Социальный педагог активно взаимодействует со всеми участниками образовательного процесса</vt:lpstr>
      <vt:lpstr> В своей профессиональной деятельности  социальный педагог обязан:</vt:lpstr>
      <vt:lpstr>Аддиктивное (зависимое) поведение</vt:lpstr>
      <vt:lpstr>Памятка для педагогов ОУ в соответствии с Навигатором профилактики аддиктивного (зависимого) поведения подростков.</vt:lpstr>
      <vt:lpstr>Цели и задачи Совета по профилактике в образовательных учреждениях</vt:lpstr>
      <vt:lpstr>Уровни профилактики в ОУ </vt:lpstr>
      <vt:lpstr>Алгоритм работы педагогического коллектива ОУ и порядок взаимодействия с субъектами системы профилактики подростков в работе с несовершеннолетними </vt:lpstr>
      <vt:lpstr>Акт проверки ОУ Пушкинского района Санкт - Петербурга</vt:lpstr>
      <vt:lpstr>PowerPoint 演示文稿</vt:lpstr>
      <vt:lpstr>Работа с педагогами </vt:lpstr>
      <vt:lpstr>Работа с родителями</vt:lpstr>
      <vt:lpstr>Взаимодействие ГБУ ЦППМСП с ОУ  Пушкинского района Санкт - Петербурга</vt:lpstr>
      <vt:lpstr>Городской профилактический проект  «Здоровая семья – здоровые отношения – успешные дети»</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ПУТЬ К УСПЕХУ</dc:title>
  <dc:creator>admin</dc:creator>
  <cp:lastModifiedBy>Пользователь</cp:lastModifiedBy>
  <cp:revision>319</cp:revision>
  <dcterms:created xsi:type="dcterms:W3CDTF">2018-08-23T10:14:00Z</dcterms:created>
  <dcterms:modified xsi:type="dcterms:W3CDTF">2024-12-22T12:59:43Z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38EF78D2A2204E52A5E7BB5E9D05BFE3_12</vt:lpwstr>
  </property>
  <property fmtid="{D5CDD505-2E9C-101B-9397-08002B2CF9AE}" pid="3" name="KSOProductBuildVer">
    <vt:lpwstr>1049-12.2.0.19307</vt:lpwstr>
  </property>
</Properties>
</file>