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2" r:id="rId5"/>
    <p:sldId id="265" r:id="rId6"/>
    <p:sldId id="261" r:id="rId7"/>
    <p:sldId id="263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DF7"/>
    <a:srgbClr val="CC87E1"/>
    <a:srgbClr val="9B6E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A2815-F813-465B-A021-62F85C7C943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0B36D-5C64-48C4-95A4-7092F9FED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729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347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97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407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652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63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570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71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049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379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35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550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6E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F2599-A2AB-4FE7-AE81-2E893186940B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AA0CC-841A-425B-B7F7-EB94A5BCF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130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8822" y="1460570"/>
            <a:ext cx="1600423" cy="12778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3456" y="5291866"/>
            <a:ext cx="2155789" cy="1444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72" y="93719"/>
            <a:ext cx="924054" cy="61921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55899" y="1131540"/>
            <a:ext cx="10668000" cy="23876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Картография конфликта</a:t>
            </a:r>
            <a:endParaRPr lang="ru-RU" sz="66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42661" y="3814845"/>
            <a:ext cx="9144000" cy="165576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РМО руководителей СШМ ОУ Пушкинского района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6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468" y="108110"/>
            <a:ext cx="1933845" cy="19814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312" y="3638235"/>
            <a:ext cx="724001" cy="6954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603825">
            <a:off x="266724" y="133704"/>
            <a:ext cx="924054" cy="61921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7D3D744-8355-4B91-8BC1-614F4EA238DE}"/>
              </a:ext>
            </a:extLst>
          </p:cNvPr>
          <p:cNvSpPr txBox="1"/>
          <p:nvPr/>
        </p:nvSpPr>
        <p:spPr>
          <a:xfrm>
            <a:off x="262675" y="1246630"/>
            <a:ext cx="1171972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столкновение противоположно направленных целей, интересов, позиций, мнений или взглядов оппонентов или субъектов взаимодействия.</a:t>
            </a:r>
            <a:endParaRPr lang="en-US" sz="3600" dirty="0"/>
          </a:p>
        </p:txBody>
      </p:sp>
      <p:sp>
        <p:nvSpPr>
          <p:cNvPr id="5" name="Облако 4"/>
          <p:cNvSpPr/>
          <p:nvPr/>
        </p:nvSpPr>
        <p:spPr>
          <a:xfrm>
            <a:off x="10762084" y="5550869"/>
            <a:ext cx="2971800" cy="1859280"/>
          </a:xfrm>
          <a:prstGeom prst="cloud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0777" y="90777"/>
            <a:ext cx="2211224" cy="17900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t="5286"/>
          <a:stretch/>
        </p:blipFill>
        <p:spPr>
          <a:xfrm>
            <a:off x="188844" y="3510621"/>
            <a:ext cx="2494721" cy="334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лако 5"/>
          <p:cNvSpPr/>
          <p:nvPr/>
        </p:nvSpPr>
        <p:spPr>
          <a:xfrm>
            <a:off x="-640773" y="5387975"/>
            <a:ext cx="2971800" cy="1859280"/>
          </a:xfrm>
          <a:prstGeom prst="cloud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конфликта</a:t>
            </a:r>
            <a:endParaRPr lang="ru-RU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Предконфликтая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ситуация 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Инцидент – формальный повод для начала столкновения 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Развитие конфликта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Кульминация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Разрешение конфликта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Переговоры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Постконфликтная ситуация 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681977">
            <a:off x="10639264" y="425922"/>
            <a:ext cx="1442928" cy="9669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26" y="333119"/>
            <a:ext cx="724001" cy="6954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250" r="99917">
                        <a14:foregroundMark x1="77917" y1="76290" x2="77917" y2="76290"/>
                        <a14:foregroundMark x1="76250" y1="53696" x2="76250" y2="53696"/>
                        <a14:foregroundMark x1="95417" y1="70432" x2="95417" y2="70432"/>
                        <a14:foregroundMark x1="73500" y1="54393" x2="73500" y2="54393"/>
                        <a14:foregroundMark x1="45000" y1="16457" x2="45000" y2="16457"/>
                        <a14:foregroundMark x1="12167" y1="4881" x2="12167" y2="4881"/>
                        <a14:foregroundMark x1="24833" y1="1395" x2="24833" y2="1395"/>
                        <a14:foregroundMark x1="5667" y1="32497" x2="5667" y2="32497"/>
                        <a14:foregroundMark x1="48750" y1="41144" x2="48750" y2="41144"/>
                        <a14:foregroundMark x1="63750" y1="32497" x2="63750" y2="32497"/>
                        <a14:foregroundMark x1="58917" y1="48117" x2="58917" y2="48117"/>
                        <a14:foregroundMark x1="70167" y1="76987" x2="70167" y2="76987"/>
                        <a14:foregroundMark x1="92917" y1="47420" x2="92917" y2="47420"/>
                        <a14:foregroundMark x1="86417" y1="31102" x2="86417" y2="31102"/>
                        <a14:foregroundMark x1="75167" y1="27615" x2="75167" y2="27615"/>
                        <a14:foregroundMark x1="63083" y1="91353" x2="63083" y2="91353"/>
                        <a14:foregroundMark x1="74167" y1="86053" x2="74167" y2="86053"/>
                        <a14:foregroundMark x1="38167" y1="4881" x2="38167" y2="48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58338" y="3929501"/>
            <a:ext cx="4881921" cy="291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36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Картография конфликта</a:t>
            </a:r>
            <a:endParaRPr lang="ru-RU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588" y="154284"/>
            <a:ext cx="1600423" cy="1277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19" y="6176963"/>
            <a:ext cx="924054" cy="6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888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E8954-9BCB-7FD9-A210-38DC54382D45}"/>
              </a:ext>
            </a:extLst>
          </p:cNvPr>
          <p:cNvSpPr txBox="1">
            <a:spLocks/>
          </p:cNvSpPr>
          <p:nvPr/>
        </p:nvSpPr>
        <p:spPr>
          <a:xfrm>
            <a:off x="1743733" y="628657"/>
            <a:ext cx="7965461" cy="549584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 АКТИВНОГО СЛУШАНИЯ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111C33-898C-4414-4665-5136EB6FC126}"/>
              </a:ext>
            </a:extLst>
          </p:cNvPr>
          <p:cNvSpPr txBox="1">
            <a:spLocks/>
          </p:cNvSpPr>
          <p:nvPr/>
        </p:nvSpPr>
        <p:spPr>
          <a:xfrm>
            <a:off x="522514" y="1530220"/>
            <a:ext cx="9809745" cy="4968867"/>
          </a:xfrm>
          <a:prstGeom prst="rect">
            <a:avLst/>
          </a:prstGeom>
        </p:spPr>
        <p:txBody>
          <a:bodyPr rtlCol="0">
            <a:normAutofit fontScale="92500" lnSpcReduction="20000"/>
          </a:bodyPr>
          <a:lstStyle>
            <a:defPPr>
              <a:defRPr lang="ru-RU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buFontTx/>
              <a:buChar char="-"/>
            </a:pPr>
            <a:r>
              <a:rPr lang="ru-RU" sz="26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(уточняющие вопросы, повторение последнего слова собеседника с вопросительной интонацией).</a:t>
            </a:r>
          </a:p>
          <a:p>
            <a:pPr marL="0" indent="0" algn="just">
              <a:buFontTx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это случилось?», «Что вы имеете в виду, говоря о...?» и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т.п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6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ПЕРЕФРАЗИРОВАНИЕ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(кратко передать смысл сказанного собеседником своими словами).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«Если я вас правильно поняла…», «Другими словами…» и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т.п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6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РЕЗЮМИРОВАНИЕ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(позволяет свести воедино важные факты и идеи, подвести итог).</a:t>
            </a:r>
          </a:p>
          <a:p>
            <a:pPr marL="0" indent="0" algn="just">
              <a:buFontTx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«Итак, вы предлагаете…», «Резюмируя выше сказанное…», «Подводя итог…» и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т.п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6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ЧУВСТВ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(показать собеседнику, что его чувства поняты и приняты).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«У меня такое чувство, что вы  напряжены», «Вы несколько расстроены…» и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т.п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99" y="76331"/>
            <a:ext cx="1600423" cy="1277899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10514579" y="-690466"/>
            <a:ext cx="2416628" cy="2220686"/>
          </a:xfrm>
          <a:prstGeom prst="ellipse">
            <a:avLst/>
          </a:prstGeom>
          <a:solidFill>
            <a:srgbClr val="F1DDF7"/>
          </a:solidFill>
          <a:ln>
            <a:solidFill>
              <a:srgbClr val="F1DD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C87E1"/>
                </a:solidFill>
              </a:ln>
              <a:solidFill>
                <a:srgbClr val="CC87E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6550" y="5879876"/>
            <a:ext cx="924054" cy="6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97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249" y="1825625"/>
            <a:ext cx="1165393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Ирина Петровна обвиняет педагога Марию Александровну в том, что она плохо смотрела за детьми на перемене, и ее сына ударил другой ребенок. Мама знает об этом со слов сына и есть синяки на ногах. Это не первый конфликт мальчика Димы с ребятами из класса. </a:t>
            </a:r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632" y="3723849"/>
            <a:ext cx="5561045" cy="291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148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257" y="186612"/>
            <a:ext cx="11092543" cy="599035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Петровна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сын ходит в 4 класс. Она прилагает много усилий для развития Димы, водит и забирает его из школы. Считает его самым лучшем ребенком. Претензия к педагогу состоит в том, что на перемене другой мальчик ударил Диму и у него синяки на ногах. Знает это со слов Димы, утверждает, что не просто ударили, а специально об крюки, на которых крепится батарея. Хочет, чтобы педагог признала, что не досмотрела на перемене за детьми, была внимательнее, чтобы Диме уделялось больше внимания.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Мария Александровна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ее классе учится мальчик Дима. У него регулярно возникают конфликты с другими ребятами. Мария Александровна была свидетелем разговора, который произошел у мамы с Димой по дороге в школу, где она говорила о том, что он самый лучший, а остальные ребята дураки. Что если кто-то будет обижать, то можно и ударить за это. Мария Александровна хочет, минимизировать конфликты со стороны Димы с другими ребятами, для того чтобы не выслушивать регулярно претензии бабушки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548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296" y="168965"/>
            <a:ext cx="11698356" cy="650019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8. </a:t>
            </a:r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Обычно я настойчиво стремлюсь добиться своего.  Б. Я первым делом стараюсь ясно определить то, в чем состоят все затронутые интересы и вопросы. 9.  А. Думаю, что не всегда стоит волноваться из-за каких-то возникающих разногласий.  Б. Я предпринимаю усилия, чтобы добиться своего. 10.  А. Я твердо стремлюсь достичь своего.  Б. Я пытаюсь найти компромиссное решение. 11.  А. Первым делом я стараюсь ясно определить то, в чем состоят все затронутые интересы и вопросы.  Б. Я стараюсь успокоить другого и главным образом сохранить наши отношения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528</Words>
  <Application>Microsoft Office PowerPoint</Application>
  <PresentationFormat>Широкоэкранный</PresentationFormat>
  <Paragraphs>30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Картография конфликта</vt:lpstr>
      <vt:lpstr>Презентация PowerPoint</vt:lpstr>
      <vt:lpstr>Стадии конфликта</vt:lpstr>
      <vt:lpstr>Картография конфликта</vt:lpstr>
      <vt:lpstr>Презентация PowerPoint</vt:lpstr>
      <vt:lpstr>Кейс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Картография конфликта</dc:title>
  <dc:creator>Софья Кузикова</dc:creator>
  <cp:lastModifiedBy>Софья Кузикова</cp:lastModifiedBy>
  <cp:revision>4</cp:revision>
  <dcterms:created xsi:type="dcterms:W3CDTF">2024-12-11T07:08:02Z</dcterms:created>
  <dcterms:modified xsi:type="dcterms:W3CDTF">2024-12-11T07:30:30Z</dcterms:modified>
</cp:coreProperties>
</file>